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FE5CAC-D52E-4AFE-A317-F9B5AD3BE14D}"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2603E-B566-4DC0-82A3-6280FAD08930}" type="slidenum">
              <a:rPr lang="en-GB" smtClean="0"/>
              <a:t>‹#›</a:t>
            </a:fld>
            <a:endParaRPr lang="en-GB"/>
          </a:p>
        </p:txBody>
      </p:sp>
    </p:spTree>
    <p:extLst>
      <p:ext uri="{BB962C8B-B14F-4D97-AF65-F5344CB8AC3E}">
        <p14:creationId xmlns:p14="http://schemas.microsoft.com/office/powerpoint/2010/main" val="590867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FE5CAC-D52E-4AFE-A317-F9B5AD3BE14D}"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2603E-B566-4DC0-82A3-6280FAD08930}" type="slidenum">
              <a:rPr lang="en-GB" smtClean="0"/>
              <a:t>‹#›</a:t>
            </a:fld>
            <a:endParaRPr lang="en-GB"/>
          </a:p>
        </p:txBody>
      </p:sp>
    </p:spTree>
    <p:extLst>
      <p:ext uri="{BB962C8B-B14F-4D97-AF65-F5344CB8AC3E}">
        <p14:creationId xmlns:p14="http://schemas.microsoft.com/office/powerpoint/2010/main" val="152008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FE5CAC-D52E-4AFE-A317-F9B5AD3BE14D}"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2603E-B566-4DC0-82A3-6280FAD08930}" type="slidenum">
              <a:rPr lang="en-GB" smtClean="0"/>
              <a:t>‹#›</a:t>
            </a:fld>
            <a:endParaRPr lang="en-GB"/>
          </a:p>
        </p:txBody>
      </p:sp>
    </p:spTree>
    <p:extLst>
      <p:ext uri="{BB962C8B-B14F-4D97-AF65-F5344CB8AC3E}">
        <p14:creationId xmlns:p14="http://schemas.microsoft.com/office/powerpoint/2010/main" val="4087635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FE5CAC-D52E-4AFE-A317-F9B5AD3BE14D}"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2603E-B566-4DC0-82A3-6280FAD08930}" type="slidenum">
              <a:rPr lang="en-GB" smtClean="0"/>
              <a:t>‹#›</a:t>
            </a:fld>
            <a:endParaRPr lang="en-GB"/>
          </a:p>
        </p:txBody>
      </p:sp>
    </p:spTree>
    <p:extLst>
      <p:ext uri="{BB962C8B-B14F-4D97-AF65-F5344CB8AC3E}">
        <p14:creationId xmlns:p14="http://schemas.microsoft.com/office/powerpoint/2010/main" val="280991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FE5CAC-D52E-4AFE-A317-F9B5AD3BE14D}"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32603E-B566-4DC0-82A3-6280FAD08930}" type="slidenum">
              <a:rPr lang="en-GB" smtClean="0"/>
              <a:t>‹#›</a:t>
            </a:fld>
            <a:endParaRPr lang="en-GB"/>
          </a:p>
        </p:txBody>
      </p:sp>
    </p:spTree>
    <p:extLst>
      <p:ext uri="{BB962C8B-B14F-4D97-AF65-F5344CB8AC3E}">
        <p14:creationId xmlns:p14="http://schemas.microsoft.com/office/powerpoint/2010/main" val="1333204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FE5CAC-D52E-4AFE-A317-F9B5AD3BE14D}" type="datetimeFigureOut">
              <a:rPr lang="en-GB" smtClean="0"/>
              <a:t>04/06/2015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32603E-B566-4DC0-82A3-6280FAD08930}" type="slidenum">
              <a:rPr lang="en-GB" smtClean="0"/>
              <a:t>‹#›</a:t>
            </a:fld>
            <a:endParaRPr lang="en-GB"/>
          </a:p>
        </p:txBody>
      </p:sp>
    </p:spTree>
    <p:extLst>
      <p:ext uri="{BB962C8B-B14F-4D97-AF65-F5344CB8AC3E}">
        <p14:creationId xmlns:p14="http://schemas.microsoft.com/office/powerpoint/2010/main" val="338985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FE5CAC-D52E-4AFE-A317-F9B5AD3BE14D}" type="datetimeFigureOut">
              <a:rPr lang="en-GB" smtClean="0"/>
              <a:t>04/06/2015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32603E-B566-4DC0-82A3-6280FAD08930}" type="slidenum">
              <a:rPr lang="en-GB" smtClean="0"/>
              <a:t>‹#›</a:t>
            </a:fld>
            <a:endParaRPr lang="en-GB"/>
          </a:p>
        </p:txBody>
      </p:sp>
    </p:spTree>
    <p:extLst>
      <p:ext uri="{BB962C8B-B14F-4D97-AF65-F5344CB8AC3E}">
        <p14:creationId xmlns:p14="http://schemas.microsoft.com/office/powerpoint/2010/main" val="2229914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FE5CAC-D52E-4AFE-A317-F9B5AD3BE14D}" type="datetimeFigureOut">
              <a:rPr lang="en-GB" smtClean="0"/>
              <a:t>04/06/2015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32603E-B566-4DC0-82A3-6280FAD08930}" type="slidenum">
              <a:rPr lang="en-GB" smtClean="0"/>
              <a:t>‹#›</a:t>
            </a:fld>
            <a:endParaRPr lang="en-GB"/>
          </a:p>
        </p:txBody>
      </p:sp>
    </p:spTree>
    <p:extLst>
      <p:ext uri="{BB962C8B-B14F-4D97-AF65-F5344CB8AC3E}">
        <p14:creationId xmlns:p14="http://schemas.microsoft.com/office/powerpoint/2010/main" val="90500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E5CAC-D52E-4AFE-A317-F9B5AD3BE14D}" type="datetimeFigureOut">
              <a:rPr lang="en-GB" smtClean="0"/>
              <a:t>04/06/2015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32603E-B566-4DC0-82A3-6280FAD08930}" type="slidenum">
              <a:rPr lang="en-GB" smtClean="0"/>
              <a:t>‹#›</a:t>
            </a:fld>
            <a:endParaRPr lang="en-GB"/>
          </a:p>
        </p:txBody>
      </p:sp>
    </p:spTree>
    <p:extLst>
      <p:ext uri="{BB962C8B-B14F-4D97-AF65-F5344CB8AC3E}">
        <p14:creationId xmlns:p14="http://schemas.microsoft.com/office/powerpoint/2010/main" val="265776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FE5CAC-D52E-4AFE-A317-F9B5AD3BE14D}" type="datetimeFigureOut">
              <a:rPr lang="en-GB" smtClean="0"/>
              <a:t>04/06/2015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32603E-B566-4DC0-82A3-6280FAD08930}" type="slidenum">
              <a:rPr lang="en-GB" smtClean="0"/>
              <a:t>‹#›</a:t>
            </a:fld>
            <a:endParaRPr lang="en-GB"/>
          </a:p>
        </p:txBody>
      </p:sp>
    </p:spTree>
    <p:extLst>
      <p:ext uri="{BB962C8B-B14F-4D97-AF65-F5344CB8AC3E}">
        <p14:creationId xmlns:p14="http://schemas.microsoft.com/office/powerpoint/2010/main" val="189875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FE5CAC-D52E-4AFE-A317-F9B5AD3BE14D}" type="datetimeFigureOut">
              <a:rPr lang="en-GB" smtClean="0"/>
              <a:t>04/06/2015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32603E-B566-4DC0-82A3-6280FAD08930}" type="slidenum">
              <a:rPr lang="en-GB" smtClean="0"/>
              <a:t>‹#›</a:t>
            </a:fld>
            <a:endParaRPr lang="en-GB"/>
          </a:p>
        </p:txBody>
      </p:sp>
    </p:spTree>
    <p:extLst>
      <p:ext uri="{BB962C8B-B14F-4D97-AF65-F5344CB8AC3E}">
        <p14:creationId xmlns:p14="http://schemas.microsoft.com/office/powerpoint/2010/main" val="61416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E5CAC-D52E-4AFE-A317-F9B5AD3BE14D}" type="datetimeFigureOut">
              <a:rPr lang="en-GB" smtClean="0"/>
              <a:t>04/06/2015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2603E-B566-4DC0-82A3-6280FAD08930}" type="slidenum">
              <a:rPr lang="en-GB" smtClean="0"/>
              <a:t>‹#›</a:t>
            </a:fld>
            <a:endParaRPr lang="en-GB"/>
          </a:p>
        </p:txBody>
      </p:sp>
    </p:spTree>
    <p:extLst>
      <p:ext uri="{BB962C8B-B14F-4D97-AF65-F5344CB8AC3E}">
        <p14:creationId xmlns:p14="http://schemas.microsoft.com/office/powerpoint/2010/main" val="2414598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My_N1O6FwEY" TargetMode="External"/><Relationship Id="rId2" Type="http://schemas.openxmlformats.org/officeDocument/2006/relationships/hyperlink" Target="http://www.gallup.com/poll/157406/obama-gets-three-point-convention-bounce.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0"/>
            <a:ext cx="7772400" cy="1152129"/>
          </a:xfrm>
        </p:spPr>
        <p:txBody>
          <a:bodyPr>
            <a:normAutofit fontScale="90000"/>
          </a:bodyPr>
          <a:lstStyle/>
          <a:p>
            <a:r>
              <a:rPr lang="en-GB" b="1" smtClean="0"/>
              <a:t>Unit 3: National </a:t>
            </a:r>
            <a:r>
              <a:rPr lang="en-GB" b="1" dirty="0" smtClean="0"/>
              <a:t>Party Conventions</a:t>
            </a:r>
            <a:endParaRPr lang="en-GB" b="1"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056" y="1916832"/>
            <a:ext cx="6372200" cy="423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140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7"/>
            <a:ext cx="8229600" cy="3384376"/>
          </a:xfrm>
        </p:spPr>
        <p:txBody>
          <a:bodyPr>
            <a:normAutofit fontScale="85000" lnSpcReduction="10000"/>
          </a:bodyPr>
          <a:lstStyle/>
          <a:p>
            <a:r>
              <a:rPr lang="en-GB" dirty="0" smtClean="0"/>
              <a:t>National Party Conventions represent the culmination of the Presidential Primary season/process.</a:t>
            </a:r>
          </a:p>
          <a:p>
            <a:r>
              <a:rPr lang="en-GB" dirty="0" smtClean="0"/>
              <a:t>Parties hold them for 4 days during July &amp; August</a:t>
            </a:r>
          </a:p>
          <a:p>
            <a:r>
              <a:rPr lang="en-GB" dirty="0" smtClean="0"/>
              <a:t>They are attended by the delegates from all 50 states, who were chosen at the states’ primaries &amp; caucuses (</a:t>
            </a:r>
            <a:r>
              <a:rPr lang="en-GB" dirty="0" smtClean="0">
                <a:solidFill>
                  <a:srgbClr val="C00000"/>
                </a:solidFill>
              </a:rPr>
              <a:t>dates for the 2016 race start with the Iowa Caucus on January 3</a:t>
            </a:r>
            <a:r>
              <a:rPr lang="en-GB" baseline="30000" dirty="0" smtClean="0">
                <a:solidFill>
                  <a:srgbClr val="C00000"/>
                </a:solidFill>
              </a:rPr>
              <a:t>rd</a:t>
            </a:r>
            <a:r>
              <a:rPr lang="en-GB" dirty="0" smtClean="0">
                <a:solidFill>
                  <a:srgbClr val="C00000"/>
                </a:solidFill>
              </a:rPr>
              <a:t>, officially ending with the Utah Primary on June 26</a:t>
            </a:r>
            <a:r>
              <a:rPr lang="en-GB" baseline="30000" dirty="0" smtClean="0">
                <a:solidFill>
                  <a:srgbClr val="C00000"/>
                </a:solidFill>
              </a:rPr>
              <a:t>th</a:t>
            </a:r>
            <a:r>
              <a:rPr lang="en-GB" dirty="0" smtClean="0"/>
              <a:t>).</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005064"/>
            <a:ext cx="288032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005064"/>
            <a:ext cx="3197276" cy="217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128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Formal Functions:</a:t>
            </a:r>
            <a:endParaRPr lang="en-GB" b="1" dirty="0"/>
          </a:p>
        </p:txBody>
      </p:sp>
      <p:sp>
        <p:nvSpPr>
          <p:cNvPr id="3" name="Content Placeholder 2"/>
          <p:cNvSpPr>
            <a:spLocks noGrp="1"/>
          </p:cNvSpPr>
          <p:nvPr>
            <p:ph idx="1"/>
          </p:nvPr>
        </p:nvSpPr>
        <p:spPr>
          <a:xfrm>
            <a:off x="457200" y="1484784"/>
            <a:ext cx="8229600" cy="5040560"/>
          </a:xfrm>
        </p:spPr>
        <p:txBody>
          <a:bodyPr>
            <a:normAutofit fontScale="62500" lnSpcReduction="20000"/>
          </a:bodyPr>
          <a:lstStyle/>
          <a:p>
            <a:r>
              <a:rPr lang="en-GB" b="1" dirty="0" smtClean="0"/>
              <a:t>To select the Party’s presidential candidate: </a:t>
            </a:r>
            <a:r>
              <a:rPr lang="en-GB" dirty="0" smtClean="0"/>
              <a:t>Prior to McGovern-Fraser reforms (1968), delegates literally made the decision by listening to final speeches and voting in the convention hall. Now delegates are ‘committed’ before they arrive to cast their votes. Given primaries &amp; caucuses announce their results as they progress, it is now routinely clear who the winning candidate is before the convention, making the process now more a ‘coronation’ than an election.</a:t>
            </a:r>
          </a:p>
          <a:p>
            <a:endParaRPr lang="en-GB" sz="800" dirty="0" smtClean="0"/>
          </a:p>
          <a:p>
            <a:r>
              <a:rPr lang="en-GB" b="1" dirty="0" smtClean="0"/>
              <a:t>To win: </a:t>
            </a:r>
            <a:r>
              <a:rPr lang="en-GB" dirty="0" smtClean="0"/>
              <a:t>Candidates require an absolute majority of votes (</a:t>
            </a:r>
            <a:r>
              <a:rPr lang="en-GB" dirty="0" smtClean="0">
                <a:solidFill>
                  <a:srgbClr val="C00000"/>
                </a:solidFill>
              </a:rPr>
              <a:t>in 2004 John Kerry needed 2162/4322 to win, however he had already secured ‘committed votes’ of 2000 delegates four months before the Convention met in Boston Massachusetts</a:t>
            </a:r>
            <a:r>
              <a:rPr lang="en-GB" dirty="0" smtClean="0"/>
              <a:t>).</a:t>
            </a:r>
          </a:p>
          <a:p>
            <a:endParaRPr lang="en-GB" sz="800" dirty="0" smtClean="0"/>
          </a:p>
          <a:p>
            <a:r>
              <a:rPr lang="en-GB" b="1" dirty="0" smtClean="0"/>
              <a:t>Confirmation: </a:t>
            </a:r>
            <a:r>
              <a:rPr lang="en-GB" dirty="0" smtClean="0"/>
              <a:t>The convention confirms rather than selects the candidate. Critics say that this change has devalued to formal role of the party conventions. However, endorsement &amp; confirmation is still needed as a signal for the election proper to commence (and devaluation claims are countered by the view that prior to the evolution of primaries, deals were brokered for the leadership in ‘smoke filled rooms’ by party elites.</a:t>
            </a:r>
            <a:endParaRPr lang="en-GB" b="1" dirty="0"/>
          </a:p>
        </p:txBody>
      </p:sp>
    </p:spTree>
    <p:extLst>
      <p:ext uri="{BB962C8B-B14F-4D97-AF65-F5344CB8AC3E}">
        <p14:creationId xmlns:p14="http://schemas.microsoft.com/office/powerpoint/2010/main" val="632650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92088"/>
          </a:xfrm>
        </p:spPr>
        <p:txBody>
          <a:bodyPr>
            <a:normAutofit/>
          </a:bodyPr>
          <a:lstStyle/>
          <a:p>
            <a:r>
              <a:rPr lang="en-GB" b="1" dirty="0" smtClean="0"/>
              <a:t>Formal Functions </a:t>
            </a:r>
            <a:r>
              <a:rPr lang="en-GB" dirty="0" smtClean="0"/>
              <a:t>(Contd.)</a:t>
            </a:r>
            <a:endParaRPr lang="en-GB" dirty="0"/>
          </a:p>
        </p:txBody>
      </p:sp>
      <p:sp>
        <p:nvSpPr>
          <p:cNvPr id="3" name="Content Placeholder 2"/>
          <p:cNvSpPr>
            <a:spLocks noGrp="1"/>
          </p:cNvSpPr>
          <p:nvPr>
            <p:ph idx="1"/>
          </p:nvPr>
        </p:nvSpPr>
        <p:spPr>
          <a:xfrm>
            <a:off x="251520" y="1196752"/>
            <a:ext cx="8640960" cy="5472608"/>
          </a:xfrm>
        </p:spPr>
        <p:txBody>
          <a:bodyPr>
            <a:normAutofit fontScale="62500" lnSpcReduction="20000"/>
          </a:bodyPr>
          <a:lstStyle/>
          <a:p>
            <a:r>
              <a:rPr lang="en-GB" b="1" dirty="0" smtClean="0"/>
              <a:t>Selection of the Vice President: </a:t>
            </a:r>
            <a:r>
              <a:rPr lang="en-GB" dirty="0" smtClean="0"/>
              <a:t>In reality the ‘running mate’ has, like the candidate, already been chosen before the convention by the Presidential nominee. They will be the </a:t>
            </a:r>
            <a:r>
              <a:rPr lang="en-GB" b="1" i="1" dirty="0" smtClean="0">
                <a:solidFill>
                  <a:srgbClr val="002060"/>
                </a:solidFill>
              </a:rPr>
              <a:t>‘Joint Ticket’ </a:t>
            </a:r>
            <a:r>
              <a:rPr lang="en-GB" dirty="0" smtClean="0"/>
              <a:t>that will race for the White House against the other parties ‘Joint Tickets’. </a:t>
            </a:r>
            <a:r>
              <a:rPr lang="en-GB" dirty="0" smtClean="0">
                <a:solidFill>
                  <a:srgbClr val="C00000"/>
                </a:solidFill>
              </a:rPr>
              <a:t>e.g. in 2008 the young, inexperienced, foreign policy weak Obama chose Joe Biden to be his ‘running mate’, for his experience. While “liberal” Republican  John McCain chose party right-winger </a:t>
            </a:r>
            <a:r>
              <a:rPr lang="en-GB" dirty="0">
                <a:solidFill>
                  <a:srgbClr val="C00000"/>
                </a:solidFill>
              </a:rPr>
              <a:t>S</a:t>
            </a:r>
            <a:r>
              <a:rPr lang="en-GB" dirty="0" smtClean="0">
                <a:solidFill>
                  <a:srgbClr val="C00000"/>
                </a:solidFill>
              </a:rPr>
              <a:t>arah Palin to be his, in order to </a:t>
            </a:r>
            <a:r>
              <a:rPr lang="en-GB" b="1" i="1" dirty="0" smtClean="0">
                <a:solidFill>
                  <a:srgbClr val="002060"/>
                </a:solidFill>
              </a:rPr>
              <a:t>‘balance the ticket’</a:t>
            </a:r>
            <a:r>
              <a:rPr lang="en-GB" dirty="0" smtClean="0"/>
              <a:t>.</a:t>
            </a:r>
            <a:r>
              <a:rPr lang="en-GB" b="1" i="1" dirty="0" smtClean="0">
                <a:solidFill>
                  <a:srgbClr val="002060"/>
                </a:solidFill>
              </a:rPr>
              <a:t> </a:t>
            </a:r>
            <a:r>
              <a:rPr lang="en-GB" dirty="0" smtClean="0"/>
              <a:t>Similarly in 2008, some wondered if the ‘dream ticket’ for the Democrats would be a reunion between Barak (as winner) and Hillary (who he beat after a long and bitter primary race… however, there can only be one bride at a wedding!).</a:t>
            </a:r>
          </a:p>
          <a:p>
            <a:endParaRPr lang="en-GB" sz="900" dirty="0" smtClean="0"/>
          </a:p>
          <a:p>
            <a:r>
              <a:rPr lang="en-GB" b="1" dirty="0" smtClean="0"/>
              <a:t>Deciding the </a:t>
            </a:r>
            <a:r>
              <a:rPr lang="en-GB" b="1" i="1" dirty="0" smtClean="0">
                <a:solidFill>
                  <a:srgbClr val="002060"/>
                </a:solidFill>
              </a:rPr>
              <a:t>Party Platform</a:t>
            </a:r>
            <a:r>
              <a:rPr lang="en-GB" b="1" dirty="0" smtClean="0"/>
              <a:t>: </a:t>
            </a:r>
            <a:r>
              <a:rPr lang="en-GB" dirty="0" smtClean="0"/>
              <a:t>This is the US version of a manifesto. A document containing policies that the presidential candidate will pursue if elected. ‘Planks’ (policies) of the ‘platform’ are discussed/debated in  the hall. However in recent years this is rarely now a scene of disunity (a televisual age!), but more a commitment to idealistic goals (like democracy, freedom, maximising potential for US citizens/”the American dream” etc.). The emphasis is on not alienating voters (and being “all things to all people”!).</a:t>
            </a:r>
          </a:p>
          <a:p>
            <a:endParaRPr lang="en-GB" sz="1100" dirty="0" smtClean="0"/>
          </a:p>
          <a:p>
            <a:endParaRPr lang="en-GB" sz="1100" dirty="0" smtClean="0"/>
          </a:p>
          <a:p>
            <a:r>
              <a:rPr lang="en-GB" b="1" dirty="0" smtClean="0"/>
              <a:t>Triggering the Election: </a:t>
            </a:r>
            <a:r>
              <a:rPr lang="en-GB" dirty="0" smtClean="0"/>
              <a:t>The formalities done, the conventions are also effectively the ‘starting gun’ for the presidential election itself.</a:t>
            </a:r>
            <a:endParaRPr lang="en-GB" b="1" dirty="0"/>
          </a:p>
        </p:txBody>
      </p:sp>
    </p:spTree>
    <p:extLst>
      <p:ext uri="{BB962C8B-B14F-4D97-AF65-F5344CB8AC3E}">
        <p14:creationId xmlns:p14="http://schemas.microsoft.com/office/powerpoint/2010/main" val="1108877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dirty="0" smtClean="0"/>
              <a:t>Party Platforms: 2012</a:t>
            </a:r>
            <a:endParaRPr lang="en-GB" b="1" dirty="0"/>
          </a:p>
        </p:txBody>
      </p:sp>
      <p:sp>
        <p:nvSpPr>
          <p:cNvPr id="3" name="Content Placeholder 2"/>
          <p:cNvSpPr>
            <a:spLocks noGrp="1"/>
          </p:cNvSpPr>
          <p:nvPr>
            <p:ph idx="1"/>
          </p:nvPr>
        </p:nvSpPr>
        <p:spPr>
          <a:xfrm>
            <a:off x="457200" y="1124744"/>
            <a:ext cx="3682752" cy="5001419"/>
          </a:xfrm>
        </p:spPr>
        <p:txBody>
          <a:bodyPr>
            <a:noAutofit/>
          </a:bodyPr>
          <a:lstStyle/>
          <a:p>
            <a:pPr marL="0" indent="0">
              <a:buNone/>
            </a:pPr>
            <a:r>
              <a:rPr lang="en-GB" sz="1900" dirty="0" smtClean="0"/>
              <a:t>‘America, I believe we can build on the progress we've made and continue to fight for new jobs and new opportunities and new security for the middle class. I believe we can keep the promise of our founding, the idea that if you're willing to work hard, it doesn't matter who you are or where you come from or what you look like or where you love. It doesn't matter whether you're black or white or Hispanic or Asian or Native American or young or old or rich or poor, abled, disabled, gay or straight. You can make it here in America if you're willing to try.’</a:t>
            </a:r>
            <a:endParaRPr lang="en-GB" sz="1900" dirty="0"/>
          </a:p>
        </p:txBody>
      </p:sp>
      <p:sp>
        <p:nvSpPr>
          <p:cNvPr id="4" name="TextBox 3"/>
          <p:cNvSpPr txBox="1"/>
          <p:nvPr/>
        </p:nvSpPr>
        <p:spPr>
          <a:xfrm>
            <a:off x="4211960" y="1124744"/>
            <a:ext cx="4464496" cy="5678478"/>
          </a:xfrm>
          <a:prstGeom prst="rect">
            <a:avLst/>
          </a:prstGeom>
          <a:noFill/>
        </p:spPr>
        <p:txBody>
          <a:bodyPr wrap="square" rtlCol="0">
            <a:spAutoFit/>
          </a:bodyPr>
          <a:lstStyle/>
          <a:p>
            <a:r>
              <a:rPr lang="en-GB" dirty="0" smtClean="0"/>
              <a:t>‘Everywhere I go in America, there are monuments that list those who have given their lives for America. There is no mention of their race, their party affiliation, or what they did for a living. They lived and died under a single flag, fighting for a single purpose. They pledged allegiance to the UNITED States of America. That America, that united America, can unleash an economy that will put Americans back to work, that will once again lead the world with innovation and productivity, and that will restore every father and mother's confidence that their children's future is brighter even than the past. That America, that united America, will preserve a military that is so strong, no nation would ever dare to test it. That America, that united America, will uphold the constellation of rights that were endowed by our Creator, and codified in our Constitution.’</a:t>
            </a:r>
          </a:p>
          <a:p>
            <a:endParaRPr lang="en-GB" sz="300" dirty="0" smtClean="0"/>
          </a:p>
        </p:txBody>
      </p:sp>
    </p:spTree>
    <p:extLst>
      <p:ext uri="{BB962C8B-B14F-4D97-AF65-F5344CB8AC3E}">
        <p14:creationId xmlns:p14="http://schemas.microsoft.com/office/powerpoint/2010/main" val="2917786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dirty="0" smtClean="0"/>
              <a:t>Informal Functions:</a:t>
            </a:r>
            <a:endParaRPr lang="en-GB" b="1" dirty="0"/>
          </a:p>
        </p:txBody>
      </p:sp>
      <p:sp>
        <p:nvSpPr>
          <p:cNvPr id="3" name="Content Placeholder 2"/>
          <p:cNvSpPr>
            <a:spLocks noGrp="1"/>
          </p:cNvSpPr>
          <p:nvPr>
            <p:ph idx="1"/>
          </p:nvPr>
        </p:nvSpPr>
        <p:spPr>
          <a:xfrm>
            <a:off x="457200" y="980728"/>
            <a:ext cx="8229600" cy="5112568"/>
          </a:xfrm>
        </p:spPr>
        <p:txBody>
          <a:bodyPr>
            <a:normAutofit fontScale="70000" lnSpcReduction="20000"/>
          </a:bodyPr>
          <a:lstStyle/>
          <a:p>
            <a:r>
              <a:rPr lang="en-GB" b="1" dirty="0"/>
              <a:t>Unifying the Party: </a:t>
            </a:r>
            <a:r>
              <a:rPr lang="en-GB" dirty="0"/>
              <a:t>Like the </a:t>
            </a:r>
            <a:r>
              <a:rPr lang="en-GB" dirty="0">
                <a:solidFill>
                  <a:srgbClr val="C00000"/>
                </a:solidFill>
              </a:rPr>
              <a:t>Democratic race of 2008</a:t>
            </a:r>
            <a:r>
              <a:rPr lang="en-GB" dirty="0"/>
              <a:t>, the National Conventions are still needed for re-unifying the party, after what can be a protracted and bitter race</a:t>
            </a:r>
            <a:r>
              <a:rPr lang="en-GB" dirty="0" smtClean="0"/>
              <a:t>.</a:t>
            </a:r>
          </a:p>
          <a:p>
            <a:r>
              <a:rPr lang="en-GB" b="1" dirty="0" smtClean="0"/>
              <a:t>Enthusing the Party Faithful: </a:t>
            </a:r>
            <a:r>
              <a:rPr lang="en-GB" dirty="0" smtClean="0"/>
              <a:t>(the ‘</a:t>
            </a:r>
            <a:r>
              <a:rPr lang="en-GB" b="1" i="1" dirty="0" smtClean="0">
                <a:solidFill>
                  <a:srgbClr val="002060"/>
                </a:solidFill>
              </a:rPr>
              <a:t>grass roots</a:t>
            </a:r>
            <a:r>
              <a:rPr lang="en-GB" dirty="0" smtClean="0"/>
              <a:t>’) Ultimately parties need members and it is these volunteers that play a key role in winning elections.</a:t>
            </a:r>
          </a:p>
          <a:p>
            <a:r>
              <a:rPr lang="en-GB" b="1" dirty="0" smtClean="0"/>
              <a:t>Launching the Presidential Candidate:</a:t>
            </a:r>
            <a:r>
              <a:rPr lang="en-GB" dirty="0" smtClean="0"/>
              <a:t> The Acceptance Speech remains the high point of the 4 days. Whilst its traditionally aimed at the party delegates and faithful, it’s guaranteed nationwide prime time coverage and is now really aimed at the wider electorate ( undecided &amp; </a:t>
            </a:r>
            <a:r>
              <a:rPr lang="en-GB" b="1" i="1" dirty="0" smtClean="0">
                <a:solidFill>
                  <a:srgbClr val="002060"/>
                </a:solidFill>
              </a:rPr>
              <a:t>‘swing voters’</a:t>
            </a:r>
            <a:r>
              <a:rPr lang="en-GB" dirty="0" smtClean="0"/>
              <a:t>). Its success is closely monitored by polling groups &amp; the parties, </a:t>
            </a:r>
            <a:r>
              <a:rPr lang="en-GB" dirty="0"/>
              <a:t>e.g</a:t>
            </a:r>
            <a:r>
              <a:rPr lang="en-GB" dirty="0" smtClean="0"/>
              <a:t>. </a:t>
            </a:r>
          </a:p>
          <a:p>
            <a:pPr lvl="1">
              <a:buFont typeface="Wingdings" pitchFamily="2" charset="2"/>
              <a:buChar char="Ø"/>
            </a:pPr>
            <a:r>
              <a:rPr lang="en-GB" sz="3000" dirty="0" smtClean="0">
                <a:solidFill>
                  <a:srgbClr val="C00000"/>
                </a:solidFill>
              </a:rPr>
              <a:t>In </a:t>
            </a:r>
            <a:r>
              <a:rPr lang="en-GB" sz="3000" dirty="0">
                <a:solidFill>
                  <a:srgbClr val="C00000"/>
                </a:solidFill>
              </a:rPr>
              <a:t>2012 </a:t>
            </a:r>
            <a:r>
              <a:rPr lang="en-GB" sz="3000" dirty="0" smtClean="0">
                <a:solidFill>
                  <a:srgbClr val="C00000"/>
                </a:solidFill>
              </a:rPr>
              <a:t>results </a:t>
            </a:r>
            <a:r>
              <a:rPr lang="en-GB" sz="3000" dirty="0">
                <a:solidFill>
                  <a:srgbClr val="C00000"/>
                </a:solidFill>
              </a:rPr>
              <a:t>in the ABC/Post poll among registered voters and the CNN post-convention poll </a:t>
            </a:r>
            <a:r>
              <a:rPr lang="en-GB" sz="3000" dirty="0" smtClean="0">
                <a:solidFill>
                  <a:srgbClr val="C00000"/>
                </a:solidFill>
              </a:rPr>
              <a:t>were </a:t>
            </a:r>
            <a:r>
              <a:rPr lang="en-GB" sz="3000" dirty="0">
                <a:solidFill>
                  <a:srgbClr val="C00000"/>
                </a:solidFill>
              </a:rPr>
              <a:t>similar to what the </a:t>
            </a:r>
            <a:r>
              <a:rPr lang="en-GB" sz="3000" dirty="0">
                <a:solidFill>
                  <a:srgbClr val="C00000"/>
                </a:solidFill>
                <a:hlinkClick r:id="rId2" tooltip="Open Web Site"/>
              </a:rPr>
              <a:t>Gallup Poll</a:t>
            </a:r>
            <a:r>
              <a:rPr lang="en-GB" sz="3000" dirty="0">
                <a:solidFill>
                  <a:srgbClr val="C00000"/>
                </a:solidFill>
              </a:rPr>
              <a:t> showed in its tracking of the presidential contest. Obama led Romney, </a:t>
            </a:r>
            <a:r>
              <a:rPr lang="en-GB" sz="3000" dirty="0" smtClean="0">
                <a:solidFill>
                  <a:srgbClr val="C00000"/>
                </a:solidFill>
              </a:rPr>
              <a:t>50% </a:t>
            </a:r>
            <a:r>
              <a:rPr lang="en-GB" sz="3000" dirty="0">
                <a:solidFill>
                  <a:srgbClr val="C00000"/>
                </a:solidFill>
              </a:rPr>
              <a:t>to </a:t>
            </a:r>
            <a:r>
              <a:rPr lang="en-GB" sz="3000" dirty="0" smtClean="0">
                <a:solidFill>
                  <a:srgbClr val="C00000"/>
                </a:solidFill>
              </a:rPr>
              <a:t>44%, </a:t>
            </a:r>
            <a:r>
              <a:rPr lang="en-GB" sz="3000" dirty="0">
                <a:solidFill>
                  <a:srgbClr val="C00000"/>
                </a:solidFill>
              </a:rPr>
              <a:t>in a survey of voters taken Sept. </a:t>
            </a:r>
            <a:r>
              <a:rPr lang="en-GB" sz="3000" dirty="0" smtClean="0">
                <a:solidFill>
                  <a:srgbClr val="C00000"/>
                </a:solidFill>
              </a:rPr>
              <a:t>7-10 (after </a:t>
            </a:r>
            <a:r>
              <a:rPr lang="en-GB" sz="3000" dirty="0">
                <a:solidFill>
                  <a:srgbClr val="C00000"/>
                </a:solidFill>
              </a:rPr>
              <a:t>the Democratic </a:t>
            </a:r>
            <a:r>
              <a:rPr lang="en-GB" sz="3000" dirty="0" smtClean="0">
                <a:solidFill>
                  <a:srgbClr val="C00000"/>
                </a:solidFill>
              </a:rPr>
              <a:t>convention) </a:t>
            </a:r>
            <a:r>
              <a:rPr lang="en-GB" sz="3000" dirty="0">
                <a:solidFill>
                  <a:srgbClr val="C00000"/>
                </a:solidFill>
              </a:rPr>
              <a:t>compared with a </a:t>
            </a:r>
            <a:r>
              <a:rPr lang="en-GB" sz="3000" dirty="0" smtClean="0">
                <a:solidFill>
                  <a:srgbClr val="C00000"/>
                </a:solidFill>
              </a:rPr>
              <a:t>47%to 46% edge </a:t>
            </a:r>
            <a:r>
              <a:rPr lang="en-GB" sz="3000" dirty="0">
                <a:solidFill>
                  <a:srgbClr val="C00000"/>
                </a:solidFill>
              </a:rPr>
              <a:t>in an Aug. 31-Sept. 3 poll following the Republican gathering. </a:t>
            </a:r>
          </a:p>
          <a:p>
            <a:endParaRPr lang="en-GB" dirty="0"/>
          </a:p>
        </p:txBody>
      </p:sp>
      <p:sp>
        <p:nvSpPr>
          <p:cNvPr id="4" name="TextBox 3"/>
          <p:cNvSpPr txBox="1"/>
          <p:nvPr/>
        </p:nvSpPr>
        <p:spPr>
          <a:xfrm>
            <a:off x="323528" y="6093296"/>
            <a:ext cx="8352928" cy="461665"/>
          </a:xfrm>
          <a:prstGeom prst="rect">
            <a:avLst/>
          </a:prstGeom>
          <a:solidFill>
            <a:srgbClr val="FFFF00"/>
          </a:solidFill>
        </p:spPr>
        <p:txBody>
          <a:bodyPr wrap="square" rtlCol="0">
            <a:spAutoFit/>
          </a:bodyPr>
          <a:lstStyle/>
          <a:p>
            <a:r>
              <a:rPr lang="en-GB" sz="2400" b="1" dirty="0" smtClean="0">
                <a:solidFill>
                  <a:srgbClr val="7030A0"/>
                </a:solidFill>
              </a:rPr>
              <a:t>So, </a:t>
            </a:r>
            <a:r>
              <a:rPr lang="en-GB" sz="2400" b="1" dirty="0">
                <a:solidFill>
                  <a:srgbClr val="7030A0"/>
                </a:solidFill>
              </a:rPr>
              <a:t>to recap: </a:t>
            </a:r>
            <a:r>
              <a:rPr lang="en-GB" sz="2400" dirty="0">
                <a:hlinkClick r:id="rId3"/>
              </a:rPr>
              <a:t>https://</a:t>
            </a:r>
            <a:r>
              <a:rPr lang="en-GB" sz="2400" dirty="0" smtClean="0">
                <a:hlinkClick r:id="rId3"/>
              </a:rPr>
              <a:t>www.youtube.com/watch?v=My_N1O6FwEY</a:t>
            </a:r>
            <a:endParaRPr lang="en-GB" sz="2400" dirty="0" smtClean="0"/>
          </a:p>
        </p:txBody>
      </p:sp>
    </p:spTree>
    <p:extLst>
      <p:ext uri="{BB962C8B-B14F-4D97-AF65-F5344CB8AC3E}">
        <p14:creationId xmlns:p14="http://schemas.microsoft.com/office/powerpoint/2010/main" val="654091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1066</Words>
  <Application>Microsoft Office PowerPoint</Application>
  <PresentationFormat>On-screen Show (4:3)</PresentationFormat>
  <Paragraphs>26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Unit 3: National Party Conventions</vt:lpstr>
      <vt:lpstr>PowerPoint Presentation</vt:lpstr>
      <vt:lpstr>Formal Functions:</vt:lpstr>
      <vt:lpstr>Formal Functions (Contd.)</vt:lpstr>
      <vt:lpstr>Party Platforms: 2012</vt:lpstr>
      <vt:lpstr>Informal Functions:</vt:lpstr>
    </vt:vector>
  </TitlesOfParts>
  <Company>Loughborough Endowed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Party Conventions</dc:title>
  <dc:creator>Administrator</dc:creator>
  <cp:lastModifiedBy>Administrator</cp:lastModifiedBy>
  <cp:revision>18</cp:revision>
  <dcterms:created xsi:type="dcterms:W3CDTF">2014-05-14T12:55:28Z</dcterms:created>
  <dcterms:modified xsi:type="dcterms:W3CDTF">2015-06-04T11:44:14Z</dcterms:modified>
</cp:coreProperties>
</file>