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 Dawkins" initials="MD" lastIdx="1" clrIdx="0">
    <p:extLst>
      <p:ext uri="{19B8F6BF-5375-455C-9EA6-DF929625EA0E}">
        <p15:presenceInfo xmlns:p15="http://schemas.microsoft.com/office/powerpoint/2012/main" userId="S::M.Dawkins@lsf.org::941fe478-2ffb-43c7-8900-89a1fcf1ab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022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F48A-6283-4A56-BDF8-B67E24F2CDE3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D74B5-3332-4CE4-8041-310458120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1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Published 1513. </a:t>
            </a:r>
          </a:p>
          <a:p>
            <a:r>
              <a:rPr lang="en-GB" dirty="0"/>
              <a:t>Conflict is then intrinsically part of the human condition. </a:t>
            </a:r>
            <a:r>
              <a:rPr lang="en-GB" b="1" dirty="0"/>
              <a:t>Do you agree? …Evidence?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74B5-3332-4CE4-8041-3104581207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3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Homework: Terms research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74B5-3332-4CE4-8041-3104581207D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5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Demonstrate: Desserts?? Write down your favourite!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74B5-3332-4CE4-8041-3104581207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74B5-3332-4CE4-8041-3104581207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political process is the process by which these inevitable conflicts are resolved.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74B5-3332-4CE4-8041-3104581207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2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understand how, when, were and (most importantly) why conflict is resolved is to study POWER. Some define politics as the study of power! </a:t>
            </a:r>
            <a:r>
              <a:rPr lang="en-GB" b="1" dirty="0"/>
              <a:t>Can someone define Power?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74B5-3332-4CE4-8041-3104581207D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2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Macro – large-scale; overall</a:t>
            </a:r>
          </a:p>
          <a:p>
            <a:r>
              <a:rPr lang="en-GB" dirty="0"/>
              <a:t>Micro – individual units; small-scale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74B5-3332-4CE4-8041-3104581207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Q. What are the branches??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74B5-3332-4CE4-8041-3104581207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6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Leviathan, 1651.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74B5-3332-4CE4-8041-3104581207D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69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Power can exist without authority – gun man</a:t>
            </a:r>
          </a:p>
          <a:p>
            <a:pPr marL="0" indent="0">
              <a:buNone/>
            </a:pPr>
            <a:r>
              <a:rPr lang="en-GB" dirty="0"/>
              <a:t>2. Authority can exist without power – teacher</a:t>
            </a:r>
          </a:p>
          <a:p>
            <a:pPr marL="0" indent="0">
              <a:buNone/>
            </a:pPr>
            <a:r>
              <a:rPr lang="en-GB" dirty="0"/>
              <a:t>3. Laws serve to discourage/encourage behaviour for the ‘common good’ (!??)</a:t>
            </a:r>
          </a:p>
          <a:p>
            <a:pPr marL="0" indent="0">
              <a:buNone/>
            </a:pPr>
            <a:r>
              <a:rPr lang="en-GB" dirty="0"/>
              <a:t>4. Justice – many laws are just, but there can be a difference between what is legal and what is just (e.g. Robin Hood)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D74B5-3332-4CE4-8041-3104581207D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9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F6D6-4E46-40DD-B205-67EC4A399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C130E-CFF7-451C-AB30-4EA9529EE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2B32-97C3-46EA-85F1-7D258509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681B3-BA37-4D4B-93D6-0F54F682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A0202-C6E6-4652-91BD-61FA073E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2D75-4045-4125-B313-62658F1A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FC615-8771-44F0-A864-D846B43D4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02431-2E7C-4557-805B-88E73685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F5EBC-1C9B-42A1-8142-DB4242D4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1A358-97B8-4A25-ABF4-29B506AB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1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C3A4C-D429-45D3-9FB6-DD4BC107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16624-F642-4548-9091-92193D5E0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8CFCB-CA33-4A1F-B91E-3D4B3724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D0834-911A-4C1A-9277-0D7EC228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20A5F-892F-4A0B-BABA-0D1FFC57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0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92BF-4AB8-4753-8664-7EBBAE9F5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702E-C42F-454D-93D3-D658E3E34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BF8-8B6C-43E3-BAB3-5C9D5298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52E48-AA2D-4661-95A0-6E89ED44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32BC2-EA26-48E7-AD86-B919FCAA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6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474D-A9A9-41E3-B193-56700962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1D8CB-3BAE-4985-9C4D-DF519731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9092F-B9BF-400E-B7BA-F0AE4CB6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411D-7AF3-4387-9030-93922361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41898-60A1-4DB2-B599-05504BE0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9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AE0C-F85C-458F-BA36-9394057E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EAB1-7251-4856-B210-918EFD2F0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7983F-0480-41E6-855E-359C3571D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BAF04-8D73-4AD9-9DB7-006DDA3E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699CB-792F-45AD-B4EA-FE5F7E22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CD36-83BA-4C7C-9C1B-D507F7DD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7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EC8-6AE4-4979-952F-1CCD7639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A79B7-7F26-4EF1-B418-B58B31151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7BB95-F60B-4504-B5F6-B8431E13A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E2986-AB4E-46D3-A794-1B27DE895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BCB3B-0F70-4A36-A996-880068E6C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6CED2-D022-40D7-BD3D-51944E58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E3774F-4EAD-4AC0-A900-22E3970F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A680B-0FB1-400E-859A-788CAB65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8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7FAD-CCF9-4CE8-830B-B76F7131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FDABF-4B60-405E-8C71-006F3743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2B2BA-EC16-4B0A-A739-8377E48D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6609D-F1C9-4107-82F5-3FAC7421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6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0053D-CC36-4E93-814D-D4F97A5B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E987C-DAE5-4737-A9F8-C1E07906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C537D-C84C-481C-B60F-05DE7FCE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5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0381-783D-44E3-ADC3-5F54E3C6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EE9C6-2734-4B2B-A4CD-2E5D86CA9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C2441-3A48-4332-B5DF-EEBF88F89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FACB1-8FB7-44F8-91F2-2E3FBAEA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30E5B-79D2-4E95-B2BC-627D9AEF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CC91-9365-477D-A8FC-078E5931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59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DBA9-CAED-4B26-B258-DED6EB5C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63D2B-EFC7-4B7F-88A6-A5C1E7EAD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CE581-342C-4175-BAEC-9B0C2604B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4827A-54C8-4CC7-A94A-80501175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BD813-1EC7-424B-9655-3C300CB6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567A4-01AC-4A89-AE89-F151F48E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097CA-81E1-41AA-A8D9-8DEA0646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E7182-9610-4A89-9912-3B126CF2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F8758-EC6C-4868-A7A2-F41A92717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D0B-8C9F-406C-9B02-D2D40FA3C33E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6D365-70A8-495B-BB00-F7ECC7F4F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D9E34-1552-432A-84D3-C164743F1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CD79-AC75-43B5-80D9-2589B42A3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3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sundar_m77/757671524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cruxcatalyst.com/2013/07/25/game-of-thrones-a-study-in-machiavellianis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debbest.com/2014/01/26/respond-pause-dont-react-to-conflict-in-business-and-at-wor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moretobe.com/2011/11/29/download-conquering-conflict-establishing-boundari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ssociologos.com/2013/09/26/los-espanoles-ante-las-relaciones-internacional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2012books.lardbucket.org/books/an-introduction-to-organizational-behavior-v1.1/s17-03-the-power-to-influenc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urgoverningprinciples.files.wordpress.com/2010/02/uk-fusion-of-powers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www.youtube.com/watch?v=c_Eutci7ac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versity.org/wiki/Historical_Introduction_to_Philosophy/Nietzsche_Scratch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clock tower towering over a city&#10;&#10;Description automatically generated">
            <a:extLst>
              <a:ext uri="{FF2B5EF4-FFF2-40B4-BE49-F238E27FC236}">
                <a16:creationId xmlns:a16="http://schemas.microsoft.com/office/drawing/2014/main" id="{B966665D-2DAA-45E1-BAE8-53EB21DE2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41"/>
          <a:stretch/>
        </p:blipFill>
        <p:spPr>
          <a:xfrm>
            <a:off x="2436987" y="10"/>
            <a:ext cx="9755014" cy="6857990"/>
          </a:xfrm>
          <a:custGeom>
            <a:avLst/>
            <a:gdLst/>
            <a:ahLst/>
            <a:cxnLst/>
            <a:rect l="l" t="t" r="r" b="b"/>
            <a:pathLst>
              <a:path w="9755014" h="6858000">
                <a:moveTo>
                  <a:pt x="3516793" y="0"/>
                </a:moveTo>
                <a:lnTo>
                  <a:pt x="9755014" y="0"/>
                </a:lnTo>
                <a:lnTo>
                  <a:pt x="9755014" y="6858000"/>
                </a:lnTo>
                <a:lnTo>
                  <a:pt x="0" y="6858000"/>
                </a:lnTo>
                <a:lnTo>
                  <a:pt x="112947" y="6800152"/>
                </a:lnTo>
                <a:cubicBezTo>
                  <a:pt x="2182349" y="5675986"/>
                  <a:pt x="3587167" y="3483472"/>
                  <a:pt x="3587167" y="962844"/>
                </a:cubicBezTo>
                <a:cubicBezTo>
                  <a:pt x="3587167" y="733696"/>
                  <a:pt x="3575557" y="507260"/>
                  <a:pt x="3552893" y="284091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884F1C-A5B9-48B2-AA60-375D3002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5FFC9D2-D020-45DB-B685-1D946BD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333DA-450D-40C1-B15B-76BF2DEB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52282"/>
            <a:ext cx="4151376" cy="26854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Politics?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68C29-173C-4E7D-8D0E-7D6FD706231D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flickr.com/photos/sundar_m77/75767152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6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0548-65D9-4A31-8B64-FD226E22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Key themes of politics: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DAB4-6E36-48F3-9774-97482B0F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6"/>
            <a:ext cx="10515600" cy="11080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Power</a:t>
            </a:r>
          </a:p>
          <a:p>
            <a:pPr lvl="1"/>
            <a:r>
              <a:rPr lang="en-GB" sz="2800" dirty="0"/>
              <a:t>The ability to do something/make something happen.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56A43-94A9-44E6-AFBB-3CDDCCC20957}"/>
              </a:ext>
            </a:extLst>
          </p:cNvPr>
          <p:cNvSpPr txBox="1">
            <a:spLocks/>
          </p:cNvSpPr>
          <p:nvPr/>
        </p:nvSpPr>
        <p:spPr>
          <a:xfrm>
            <a:off x="838200" y="2897189"/>
            <a:ext cx="10515600" cy="11080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0000"/>
                </a:solidFill>
              </a:rPr>
              <a:t>Authority</a:t>
            </a:r>
          </a:p>
          <a:p>
            <a:pPr lvl="1"/>
            <a:r>
              <a:rPr lang="en-GB" sz="2800" dirty="0"/>
              <a:t>The right to make something happen.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8EBCD5-E560-46D4-997C-B424084BF89A}"/>
              </a:ext>
            </a:extLst>
          </p:cNvPr>
          <p:cNvSpPr txBox="1">
            <a:spLocks/>
          </p:cNvSpPr>
          <p:nvPr/>
        </p:nvSpPr>
        <p:spPr>
          <a:xfrm>
            <a:off x="838200" y="4222752"/>
            <a:ext cx="10515600" cy="11080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0000"/>
                </a:solidFill>
              </a:rPr>
              <a:t>Laws</a:t>
            </a:r>
          </a:p>
          <a:p>
            <a:pPr lvl="1"/>
            <a:r>
              <a:rPr lang="en-GB" sz="2800" dirty="0"/>
              <a:t>Exist to regulate society.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EDCB46-6FDB-4DD4-AE32-6DC01B674875}"/>
              </a:ext>
            </a:extLst>
          </p:cNvPr>
          <p:cNvSpPr txBox="1">
            <a:spLocks/>
          </p:cNvSpPr>
          <p:nvPr/>
        </p:nvSpPr>
        <p:spPr>
          <a:xfrm>
            <a:off x="838200" y="5505453"/>
            <a:ext cx="10515600" cy="11080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0000"/>
                </a:solidFill>
              </a:rPr>
              <a:t>Power</a:t>
            </a:r>
          </a:p>
          <a:p>
            <a:pPr lvl="1"/>
            <a:r>
              <a:rPr lang="en-GB" sz="2800" dirty="0"/>
              <a:t>Exercise authority in a manner that is morally right or ‘fair’ (Just).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FCB7197-4FEB-4B8A-A29A-C0397CF9ABA9}"/>
              </a:ext>
            </a:extLst>
          </p:cNvPr>
          <p:cNvSpPr/>
          <p:nvPr/>
        </p:nvSpPr>
        <p:spPr>
          <a:xfrm>
            <a:off x="5314950" y="2612773"/>
            <a:ext cx="628650" cy="4831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BDEEE0C-DBD4-4775-AE3B-63E5CFA2484C}"/>
              </a:ext>
            </a:extLst>
          </p:cNvPr>
          <p:cNvSpPr/>
          <p:nvPr/>
        </p:nvSpPr>
        <p:spPr>
          <a:xfrm>
            <a:off x="5314950" y="3938336"/>
            <a:ext cx="628650" cy="4831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661BB6C-DEAA-4F2C-A8D6-4ABC41A52EAF}"/>
              </a:ext>
            </a:extLst>
          </p:cNvPr>
          <p:cNvSpPr/>
          <p:nvPr/>
        </p:nvSpPr>
        <p:spPr>
          <a:xfrm>
            <a:off x="5314950" y="5176586"/>
            <a:ext cx="628650" cy="4831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0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EE93-C750-45E4-A7AD-9A015498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What kind of activity is political?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47F3C5-74B7-4151-A0D9-B86D74400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1321" y="3249833"/>
            <a:ext cx="5130034" cy="2878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ACA49-B503-4DE9-92D1-CA2E89BBA434}"/>
              </a:ext>
            </a:extLst>
          </p:cNvPr>
          <p:cNvSpPr txBox="1"/>
          <p:nvPr/>
        </p:nvSpPr>
        <p:spPr>
          <a:xfrm>
            <a:off x="838200" y="4497497"/>
            <a:ext cx="2692783" cy="16312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Within a family …</a:t>
            </a:r>
          </a:p>
          <a:p>
            <a:r>
              <a:rPr lang="en-GB" sz="2000" dirty="0"/>
              <a:t>where parents have the role of setting the boundaries of acceptable behaviour.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50D3D-7207-447B-A540-4549A2321B13}"/>
              </a:ext>
            </a:extLst>
          </p:cNvPr>
          <p:cNvSpPr txBox="1"/>
          <p:nvPr/>
        </p:nvSpPr>
        <p:spPr>
          <a:xfrm>
            <a:off x="1103141" y="1833478"/>
            <a:ext cx="2692783" cy="16312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Voting …</a:t>
            </a:r>
          </a:p>
          <a:p>
            <a:r>
              <a:rPr lang="en-GB" sz="2000" dirty="0"/>
              <a:t>because it involves transferring authority to a body which can resolve conflict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6E5FB-EC9B-4858-B2D2-AAF4BAB936AF}"/>
              </a:ext>
            </a:extLst>
          </p:cNvPr>
          <p:cNvSpPr txBox="1"/>
          <p:nvPr/>
        </p:nvSpPr>
        <p:spPr>
          <a:xfrm>
            <a:off x="4749608" y="1217209"/>
            <a:ext cx="2692783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Pressure groups …</a:t>
            </a:r>
          </a:p>
          <a:p>
            <a:r>
              <a:rPr lang="en-GB" sz="2000" dirty="0"/>
              <a:t>because they aim to pressure individuals and institutions into resolving conflicts in a particular way.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A3980E-807E-49E1-9E3E-450F439A979F}"/>
              </a:ext>
            </a:extLst>
          </p:cNvPr>
          <p:cNvSpPr txBox="1"/>
          <p:nvPr/>
        </p:nvSpPr>
        <p:spPr>
          <a:xfrm>
            <a:off x="8396075" y="1797784"/>
            <a:ext cx="2692783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School …</a:t>
            </a:r>
          </a:p>
          <a:p>
            <a:r>
              <a:rPr lang="en-GB" sz="2000" dirty="0"/>
              <a:t>where the teacher exercises authority over students, resolving disputes, enforcing codes of behaviour.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975352-3887-43FA-A701-F1B1640DFDC3}"/>
              </a:ext>
            </a:extLst>
          </p:cNvPr>
          <p:cNvSpPr txBox="1"/>
          <p:nvPr/>
        </p:nvSpPr>
        <p:spPr>
          <a:xfrm>
            <a:off x="8812237" y="4354476"/>
            <a:ext cx="2692783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Parliament …</a:t>
            </a:r>
          </a:p>
          <a:p>
            <a:r>
              <a:rPr lang="en-GB" sz="2000" dirty="0"/>
              <a:t>Where legislation is debated and put into place. Where conflicts over policy are fought out.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F2BF-6D4A-4EF1-B830-FDA2611E2D59}"/>
              </a:ext>
            </a:extLst>
          </p:cNvPr>
          <p:cNvSpPr txBox="1"/>
          <p:nvPr/>
        </p:nvSpPr>
        <p:spPr>
          <a:xfrm>
            <a:off x="5045030" y="6187047"/>
            <a:ext cx="269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political?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1EDB30-4BD4-448C-9937-2F09D57E8C0C}"/>
              </a:ext>
            </a:extLst>
          </p:cNvPr>
          <p:cNvCxnSpPr/>
          <p:nvPr/>
        </p:nvCxnSpPr>
        <p:spPr>
          <a:xfrm flipH="1" flipV="1">
            <a:off x="3404382" y="3156201"/>
            <a:ext cx="1345226" cy="75461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96B7C8-8378-4499-816F-690ACE21206E}"/>
              </a:ext>
            </a:extLst>
          </p:cNvPr>
          <p:cNvCxnSpPr>
            <a:cxnSpLocks/>
          </p:cNvCxnSpPr>
          <p:nvPr/>
        </p:nvCxnSpPr>
        <p:spPr>
          <a:xfrm flipH="1">
            <a:off x="3323500" y="4608250"/>
            <a:ext cx="1529854" cy="8102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9B8F27-E7C5-4DE0-AE97-7E59813615EB}"/>
              </a:ext>
            </a:extLst>
          </p:cNvPr>
          <p:cNvCxnSpPr>
            <a:cxnSpLocks/>
          </p:cNvCxnSpPr>
          <p:nvPr/>
        </p:nvCxnSpPr>
        <p:spPr>
          <a:xfrm>
            <a:off x="7442391" y="4608250"/>
            <a:ext cx="1485903" cy="8102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E6F4C06-BF3B-464C-ADA1-8F5E5E07C0C1}"/>
              </a:ext>
            </a:extLst>
          </p:cNvPr>
          <p:cNvCxnSpPr>
            <a:cxnSpLocks/>
          </p:cNvCxnSpPr>
          <p:nvPr/>
        </p:nvCxnSpPr>
        <p:spPr>
          <a:xfrm flipV="1">
            <a:off x="7338645" y="2750302"/>
            <a:ext cx="1172309" cy="104480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49D875-7F2F-4DFE-974E-F08C2E357BC6}"/>
              </a:ext>
            </a:extLst>
          </p:cNvPr>
          <p:cNvCxnSpPr>
            <a:cxnSpLocks/>
          </p:cNvCxnSpPr>
          <p:nvPr/>
        </p:nvCxnSpPr>
        <p:spPr>
          <a:xfrm flipH="1" flipV="1">
            <a:off x="6095999" y="3023336"/>
            <a:ext cx="70339" cy="45692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9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6665D-2DAA-45E1-BAE8-53EB21DE2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55" r="6803" b="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333DA-450D-40C1-B15B-76BF2DEB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Machiavelli on human nature:</a:t>
            </a:r>
            <a:br>
              <a:rPr lang="en-US" sz="3800" b="1">
                <a:solidFill>
                  <a:schemeClr val="bg1"/>
                </a:solidFill>
              </a:rPr>
            </a:br>
            <a:br>
              <a:rPr lang="en-US" sz="3800" b="1">
                <a:solidFill>
                  <a:schemeClr val="bg1"/>
                </a:solidFill>
              </a:rPr>
            </a:br>
            <a:r>
              <a:rPr lang="en-US" sz="3800">
                <a:solidFill>
                  <a:schemeClr val="bg1"/>
                </a:solidFill>
              </a:rPr>
              <a:t> “Men do not know to be neither entirely good nor entirely bad”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68C29-173C-4E7D-8D0E-7D6FD706231D}"/>
              </a:ext>
            </a:extLst>
          </p:cNvPr>
          <p:cNvSpPr txBox="1"/>
          <p:nvPr/>
        </p:nvSpPr>
        <p:spPr>
          <a:xfrm>
            <a:off x="2317380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www.cruxcatalyst.com/2013/07/25/game-of-thrones-a-study-in-machiavellianis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AA6FD-C9D0-408A-AEEE-2DC8E4C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05" y="11353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Competing interests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=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Conflict</a:t>
            </a:r>
          </a:p>
        </p:txBody>
      </p:sp>
      <p:pic>
        <p:nvPicPr>
          <p:cNvPr id="5" name="Content Placeholder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FD204086-E6C4-4335-90E5-3A679ED13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018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D016B8-58D7-46CC-A76B-8C30982AA576}"/>
              </a:ext>
            </a:extLst>
          </p:cNvPr>
          <p:cNvSpPr txBox="1"/>
          <p:nvPr/>
        </p:nvSpPr>
        <p:spPr>
          <a:xfrm>
            <a:off x="9872135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www.debbest.com/2014/01/26/respond-pause-dont-react-to-conflict-in-business-and-at-wor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6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71E3-B850-42DF-8612-8866F91F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Conflict can result from: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AF6C-8488-4AA6-A30B-826CD4EF9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Scarcity</a:t>
            </a:r>
          </a:p>
          <a:p>
            <a:r>
              <a:rPr lang="en-GB" sz="6600" b="1" dirty="0">
                <a:solidFill>
                  <a:schemeClr val="bg1"/>
                </a:solidFill>
              </a:rPr>
              <a:t>Ideological Differences</a:t>
            </a:r>
          </a:p>
          <a:p>
            <a:r>
              <a:rPr lang="en-GB" sz="6600" b="1" dirty="0">
                <a:solidFill>
                  <a:schemeClr val="bg1"/>
                </a:solidFill>
              </a:rPr>
              <a:t>Differences in Approach</a:t>
            </a:r>
          </a:p>
          <a:p>
            <a:r>
              <a:rPr lang="en-GB" sz="6600" b="1" dirty="0">
                <a:solidFill>
                  <a:schemeClr val="bg1"/>
                </a:solidFill>
              </a:rPr>
              <a:t>Divisions of Labour &amp; Power</a:t>
            </a:r>
          </a:p>
        </p:txBody>
      </p:sp>
    </p:spTree>
    <p:extLst>
      <p:ext uri="{BB962C8B-B14F-4D97-AF65-F5344CB8AC3E}">
        <p14:creationId xmlns:p14="http://schemas.microsoft.com/office/powerpoint/2010/main" val="17841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DF39F-0ACD-49F5-8D9F-8B64B1D4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7" y="2678431"/>
            <a:ext cx="3377183" cy="370889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One definition of politics is that its about conflict resolution.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Politics is, therefore, the study of conflict resolution</a:t>
            </a:r>
          </a:p>
        </p:txBody>
      </p:sp>
      <p:pic>
        <p:nvPicPr>
          <p:cNvPr id="5" name="Content Placeholder 4" descr="A picture containing person, indoor, cutting, preparing&#10;&#10;Description automatically generated">
            <a:extLst>
              <a:ext uri="{FF2B5EF4-FFF2-40B4-BE49-F238E27FC236}">
                <a16:creationId xmlns:a16="http://schemas.microsoft.com/office/drawing/2014/main" id="{58AF999E-C549-4C9F-B8C6-8A89B0C27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" b="317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B9D5C-19F4-412C-8518-EA867959A384}"/>
              </a:ext>
            </a:extLst>
          </p:cNvPr>
          <p:cNvSpPr txBox="1"/>
          <p:nvPr/>
        </p:nvSpPr>
        <p:spPr>
          <a:xfrm>
            <a:off x="5075329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www.moretobe.com/2011/11/29/download-conquering-conflict-establishing-boundar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7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F92D6-75FA-4EF1-A053-E6BBE896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928" y="1714443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POWER!!</a:t>
            </a:r>
          </a:p>
        </p:txBody>
      </p:sp>
      <p:pic>
        <p:nvPicPr>
          <p:cNvPr id="5" name="Content Placeholder 4" descr="A picture containing umbrella, airplane, drawing&#10;&#10;Description automatically generated">
            <a:extLst>
              <a:ext uri="{FF2B5EF4-FFF2-40B4-BE49-F238E27FC236}">
                <a16:creationId xmlns:a16="http://schemas.microsoft.com/office/drawing/2014/main" id="{5F9A4E53-A9ED-4E77-9029-262EE1D73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799" r="6900" b="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E79EB-8241-4238-AC71-DCC605696CE0}"/>
              </a:ext>
            </a:extLst>
          </p:cNvPr>
          <p:cNvSpPr txBox="1"/>
          <p:nvPr/>
        </p:nvSpPr>
        <p:spPr>
          <a:xfrm>
            <a:off x="9258808" y="560067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ssociologos.com/2013/09/26/los-espanoles-ante-las-relaciones-internacional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7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9B66B-AE7A-42F2-8CCB-35E580AB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7" y="1588012"/>
            <a:ext cx="3377183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Sources of power: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Macro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&amp;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Micro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9FF6021-5911-4501-AA8C-55D1EEA63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66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78CB73-23AA-4BFB-AD39-2DDFD52F2B4F}"/>
              </a:ext>
            </a:extLst>
          </p:cNvPr>
          <p:cNvSpPr txBox="1"/>
          <p:nvPr/>
        </p:nvSpPr>
        <p:spPr>
          <a:xfrm>
            <a:off x="9751909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2012books.lardbucket.org/books/an-introduction-to-organizational-behavior-v1.1/s17-03-the-power-to-influenc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6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C4C7-44DD-4CCF-BA53-0F95C2D1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653144"/>
            <a:ext cx="11045372" cy="5523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bg1"/>
                </a:solidFill>
              </a:rPr>
              <a:t>Micro:</a:t>
            </a:r>
          </a:p>
          <a:p>
            <a:r>
              <a:rPr lang="en-GB" sz="3200" dirty="0">
                <a:solidFill>
                  <a:schemeClr val="bg1"/>
                </a:solidFill>
              </a:rPr>
              <a:t>Family</a:t>
            </a:r>
          </a:p>
          <a:p>
            <a:r>
              <a:rPr lang="en-GB" sz="3200" dirty="0">
                <a:solidFill>
                  <a:schemeClr val="bg1"/>
                </a:solidFill>
              </a:rPr>
              <a:t>School</a:t>
            </a:r>
          </a:p>
          <a:p>
            <a:r>
              <a:rPr lang="en-GB" sz="3200" dirty="0">
                <a:solidFill>
                  <a:schemeClr val="bg1"/>
                </a:solidFill>
              </a:rPr>
              <a:t>Friends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chemeClr val="bg1"/>
                </a:solidFill>
              </a:rPr>
              <a:t>Macro:</a:t>
            </a:r>
          </a:p>
          <a:p>
            <a:r>
              <a:rPr lang="en-GB" sz="3200" dirty="0">
                <a:solidFill>
                  <a:schemeClr val="bg1"/>
                </a:solidFill>
              </a:rPr>
              <a:t>Branches of government </a:t>
            </a:r>
            <a:r>
              <a:rPr lang="en-GB" sz="1400" dirty="0">
                <a:solidFill>
                  <a:schemeClr val="bg1"/>
                </a:solidFill>
              </a:rPr>
              <a:t>(</a:t>
            </a:r>
            <a:r>
              <a:rPr lang="en-GB" sz="1400" dirty="0">
                <a:solidFill>
                  <a:schemeClr val="bg1"/>
                </a:solidFill>
                <a:hlinkClick r:id="rId3"/>
              </a:rPr>
              <a:t>https://ourgoverningprinciples.files.wordpress.com/2010/02/uk-fusion-of-powers.jpg</a:t>
            </a:r>
            <a:r>
              <a:rPr lang="en-GB" sz="1400" dirty="0">
                <a:solidFill>
                  <a:schemeClr val="bg1"/>
                </a:solidFill>
              </a:rPr>
              <a:t>)</a:t>
            </a:r>
          </a:p>
          <a:p>
            <a:r>
              <a:rPr lang="en-GB" sz="3200" dirty="0">
                <a:solidFill>
                  <a:schemeClr val="bg1"/>
                </a:solidFill>
              </a:rPr>
              <a:t>Institutions (e.g. police, courts …)</a:t>
            </a:r>
          </a:p>
        </p:txBody>
      </p:sp>
    </p:spTree>
    <p:extLst>
      <p:ext uri="{BB962C8B-B14F-4D97-AF65-F5344CB8AC3E}">
        <p14:creationId xmlns:p14="http://schemas.microsoft.com/office/powerpoint/2010/main" val="416136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75442-D602-4A9A-A1B0-7087FD2E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481934"/>
            <a:ext cx="10874829" cy="573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To understand power in a political context our study must include the way power is divided between individuals, individuals and the state, and between the different institutions that make up the state.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Politics is the study of…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What it is.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Who has it.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Who doesn’t.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How it is exercised.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And above all – </a:t>
            </a:r>
            <a:r>
              <a:rPr lang="en-US" b="1" dirty="0">
                <a:solidFill>
                  <a:schemeClr val="bg1"/>
                </a:solidFill>
              </a:rPr>
              <a:t>WHY??!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BE97501F-B871-4028-AED1-6B7486899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24036">
            <a:off x="8037585" y="2368298"/>
            <a:ext cx="2652812" cy="2796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37600E-048B-4F95-A0FB-F96D85D097D1}"/>
              </a:ext>
            </a:extLst>
          </p:cNvPr>
          <p:cNvSpPr txBox="1"/>
          <p:nvPr/>
        </p:nvSpPr>
        <p:spPr>
          <a:xfrm>
            <a:off x="-223683" y="7749074"/>
            <a:ext cx="15520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://en.wikiversity.org/wiki/Historical_Introduction_to_Philosophy/Nietzsche_Scratch_Page"/>
              </a:rPr>
              <a:t>This Photo</a:t>
            </a:r>
            <a:r>
              <a:rPr lang="en-GB" sz="900" dirty="0"/>
              <a:t> by Unknown Author is licensed </a:t>
            </a:r>
            <a:r>
              <a:rPr lang="en-GB" sz="900" dirty="0" err="1"/>
              <a:t>unde</a:t>
            </a:r>
            <a:r>
              <a:rPr lang="en-GB" sz="900" dirty="0"/>
              <a:t> </a:t>
            </a:r>
            <a:r>
              <a:rPr lang="en-GB" sz="900" dirty="0">
                <a:hlinkClick r:id="rId5" tooltip="https://creativecommons.org/licenses/by-sa/3.0/"/>
              </a:rPr>
              <a:t>CY-SA</a:t>
            </a:r>
            <a:endParaRPr lang="en-GB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81B46-619E-426A-9A19-FFB288D3C68E}"/>
              </a:ext>
            </a:extLst>
          </p:cNvPr>
          <p:cNvSpPr txBox="1"/>
          <p:nvPr/>
        </p:nvSpPr>
        <p:spPr>
          <a:xfrm rot="599531">
            <a:off x="7331698" y="5082868"/>
            <a:ext cx="3335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Thomas Hobbes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1588-1679</a:t>
            </a:r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912894BE-2BF1-4D14-86F4-84D1D6AE2530}"/>
              </a:ext>
            </a:extLst>
          </p:cNvPr>
          <p:cNvSpPr/>
          <p:nvPr/>
        </p:nvSpPr>
        <p:spPr>
          <a:xfrm rot="498655">
            <a:off x="4702627" y="2000346"/>
            <a:ext cx="3309257" cy="248850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POWER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41CCF-40D6-4158-BE7D-8D372CD46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2831" y="3584256"/>
            <a:ext cx="1680460" cy="2520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51FF33-B69C-46C5-817D-0BE50F697E46}"/>
              </a:ext>
            </a:extLst>
          </p:cNvPr>
          <p:cNvSpPr txBox="1"/>
          <p:nvPr/>
        </p:nvSpPr>
        <p:spPr>
          <a:xfrm>
            <a:off x="246742" y="6005769"/>
            <a:ext cx="1052285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Homework: Watch &amp; precis this vid onto no more than ONE SIDE of A4! </a:t>
            </a:r>
          </a:p>
          <a:p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https://www.youtube.com/watch?v=c_Eutci7ack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617</Words>
  <Application>Microsoft Office PowerPoint</Application>
  <PresentationFormat>Widescreen</PresentationFormat>
  <Paragraphs>84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 is Politics?</vt:lpstr>
      <vt:lpstr>Machiavelli on human nature:   “Men do not know to be neither entirely good nor entirely bad”</vt:lpstr>
      <vt:lpstr>Competing interests  =  Conflict</vt:lpstr>
      <vt:lpstr>Conflict can result from:</vt:lpstr>
      <vt:lpstr>One definition of politics is that its about conflict resolution.  Politics is, therefore, the study of conflict resolution</vt:lpstr>
      <vt:lpstr>POWER!!</vt:lpstr>
      <vt:lpstr>Sources of power:  Macro &amp; Micro </vt:lpstr>
      <vt:lpstr>PowerPoint Presentation</vt:lpstr>
      <vt:lpstr>PowerPoint Presentation</vt:lpstr>
      <vt:lpstr>Key themes of politics:</vt:lpstr>
      <vt:lpstr>What kind of activity is political?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Politics?</dc:title>
  <dc:creator>M. Dawkins</dc:creator>
  <cp:lastModifiedBy>M. Dawkins</cp:lastModifiedBy>
  <cp:revision>22</cp:revision>
  <dcterms:created xsi:type="dcterms:W3CDTF">2020-05-21T16:42:46Z</dcterms:created>
  <dcterms:modified xsi:type="dcterms:W3CDTF">2020-05-31T10:01:50Z</dcterms:modified>
</cp:coreProperties>
</file>