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1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C53F-5723-48AC-BA7B-4C57080B8C38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62DA-60E7-472B-91B5-2AE3C12D6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9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C53F-5723-48AC-BA7B-4C57080B8C38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62DA-60E7-472B-91B5-2AE3C12D6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12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C53F-5723-48AC-BA7B-4C57080B8C38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62DA-60E7-472B-91B5-2AE3C12D6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54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C53F-5723-48AC-BA7B-4C57080B8C38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62DA-60E7-472B-91B5-2AE3C12D6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75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C53F-5723-48AC-BA7B-4C57080B8C38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62DA-60E7-472B-91B5-2AE3C12D6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24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C53F-5723-48AC-BA7B-4C57080B8C38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62DA-60E7-472B-91B5-2AE3C12D6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39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C53F-5723-48AC-BA7B-4C57080B8C38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62DA-60E7-472B-91B5-2AE3C12D6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49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C53F-5723-48AC-BA7B-4C57080B8C38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62DA-60E7-472B-91B5-2AE3C12D6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96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C53F-5723-48AC-BA7B-4C57080B8C38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62DA-60E7-472B-91B5-2AE3C12D6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1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C53F-5723-48AC-BA7B-4C57080B8C38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62DA-60E7-472B-91B5-2AE3C12D6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38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C53F-5723-48AC-BA7B-4C57080B8C38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62DA-60E7-472B-91B5-2AE3C12D6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79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2C53F-5723-48AC-BA7B-4C57080B8C38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962DA-60E7-472B-91B5-2AE3C12D6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49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opensecrets.org/obama/rev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nsecrets.org/pac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opensecrets.org/industries/indus.php?ind=Q0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opensecrets.org/pacs/superpacs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512167"/>
          </a:xfrm>
        </p:spPr>
        <p:txBody>
          <a:bodyPr/>
          <a:lstStyle/>
          <a:p>
            <a:r>
              <a:rPr lang="en-GB" b="1" dirty="0" smtClean="0"/>
              <a:t>US Pressure Groups: Lobbying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5254693" cy="334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784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en-GB" sz="3600" b="1" i="1" dirty="0" smtClean="0">
                <a:solidFill>
                  <a:srgbClr val="002060"/>
                </a:solidFill>
              </a:rPr>
              <a:t>‘527’ Groups</a:t>
            </a:r>
            <a:endParaRPr lang="en-GB" sz="3600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7"/>
            <a:ext cx="8712968" cy="3168351"/>
          </a:xfrm>
        </p:spPr>
        <p:txBody>
          <a:bodyPr>
            <a:noAutofit/>
          </a:bodyPr>
          <a:lstStyle/>
          <a:p>
            <a:r>
              <a:rPr lang="en-GB" sz="2000" dirty="0" smtClean="0"/>
              <a:t>These groups represent a variety of positions on a variety of issues, but they have one thing in common: they influence the profile of candidates. </a:t>
            </a:r>
          </a:p>
          <a:p>
            <a:r>
              <a:rPr lang="en-GB" sz="2000" dirty="0" smtClean="0"/>
              <a:t>They may not legally advocate to vote for/against a specific candidate, but such "issue advocacy" make a group's view of the candidate's stance on their issue clear.</a:t>
            </a:r>
          </a:p>
          <a:p>
            <a:r>
              <a:rPr lang="en-GB" sz="2000" dirty="0" smtClean="0">
                <a:solidFill>
                  <a:srgbClr val="C00000"/>
                </a:solidFill>
              </a:rPr>
              <a:t>Although in common use by the 1990s (in the wake of the </a:t>
            </a:r>
            <a:r>
              <a:rPr lang="en-GB" sz="2000" i="1" dirty="0" smtClean="0">
                <a:solidFill>
                  <a:srgbClr val="C00000"/>
                </a:solidFill>
              </a:rPr>
              <a:t>Bipartisan Campaign Reform Act</a:t>
            </a:r>
            <a:r>
              <a:rPr lang="en-GB" sz="2000" dirty="0" smtClean="0"/>
              <a:t>, which attempted to limit the ability of parties to raise money), 527s rose to prominence with the </a:t>
            </a:r>
            <a:r>
              <a:rPr lang="en-GB" sz="2000" i="1" dirty="0" smtClean="0">
                <a:solidFill>
                  <a:srgbClr val="C00000"/>
                </a:solidFill>
              </a:rPr>
              <a:t>Swift Boat For Truth 527</a:t>
            </a:r>
            <a:r>
              <a:rPr lang="en-GB" sz="2000" i="1" dirty="0" smtClean="0"/>
              <a:t>, </a:t>
            </a:r>
            <a:r>
              <a:rPr lang="en-GB" sz="2000" dirty="0" smtClean="0"/>
              <a:t>which ran controversial &amp; highly effective ads critical of John Kerry’s presidential campaign (2004).</a:t>
            </a:r>
            <a:endParaRPr lang="en-GB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28703"/>
            <a:ext cx="4464496" cy="318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009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 smtClean="0"/>
              <a:t>How Much Do Interest Groups Influence Elections and Legislation?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26119"/>
            <a:ext cx="5065633" cy="379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96944" cy="18002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GB" dirty="0" smtClean="0"/>
              <a:t>Because PACs give more money to incumbents, challengers have difficulty funding their campaigns and have to rely more on individual contributors.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Mass-membership organizations fail to mobilize their full membership in elections, while they can effectively mobilize when their interests are directly attacked. 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899965"/>
            <a:ext cx="3816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sz="2200" dirty="0" smtClean="0"/>
              <a:t>Only a fraction of any candidates funds come from a single group.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2200" dirty="0" smtClean="0"/>
              <a:t>It is debatable how much campaign contributions affect elections.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2200" dirty="0" smtClean="0"/>
              <a:t>There is no guarantee that money produces a payoff in legislation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296075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3100" b="1" dirty="0" smtClean="0"/>
              <a:t>How Much Do Interest Groups Influence Elections &amp; Legislation?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777" y="1412776"/>
            <a:ext cx="366194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95" y="980728"/>
            <a:ext cx="304660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32307"/>
            <a:ext cx="4752528" cy="257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93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3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The Dangers of Lobbying…</a:t>
            </a:r>
            <a:endParaRPr lang="en-GB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683568" y="5661248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Jack Abramoff – “the lobbyists lobbyist”, sent down in 2006 for 7 years… </a:t>
            </a:r>
          </a:p>
          <a:p>
            <a:r>
              <a:rPr lang="en-GB" dirty="0" smtClean="0"/>
              <a:t>Released in 2010. The backstory to the film: Casino Jack and the United States of Money, May 2010).</a:t>
            </a:r>
            <a:endParaRPr lang="en-GB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4248472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1"/>
            <a:ext cx="3335337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085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/>
              <a:t>A bit of Theory…</a:t>
            </a:r>
            <a:br>
              <a:rPr lang="en-GB" sz="3600" b="1" dirty="0" smtClean="0"/>
            </a:br>
            <a:r>
              <a:rPr lang="en-GB" sz="3600" b="1" dirty="0"/>
              <a:t/>
            </a:r>
            <a:br>
              <a:rPr lang="en-GB" sz="3600" b="1" dirty="0"/>
            </a:b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3826768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Pluralism:</a:t>
            </a:r>
            <a:endParaRPr lang="en-GB" sz="2400" b="1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1800" dirty="0" smtClean="0">
                <a:cs typeface="Arial" charset="0"/>
              </a:rPr>
              <a:t>Theory that public policy largely results from interest groups competing with one another to promote laws that benefit their members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 smtClean="0">
                <a:cs typeface="Arial" charset="0"/>
              </a:rPr>
              <a:t>Provide all groups with an opportunity to win support for their ideas and positions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1800" dirty="0" smtClean="0">
                <a:cs typeface="Arial" charset="0"/>
              </a:rPr>
              <a:t>Joining groups and working for the interests of the group is a natural inclination of citizens and should be encouraged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908720"/>
            <a:ext cx="4536504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Elitism:</a:t>
            </a:r>
          </a:p>
          <a:p>
            <a:r>
              <a:rPr lang="en-GB" dirty="0" smtClean="0"/>
              <a:t>Theory that public policy largely results from a few elite interests groups that ensure that their agenda dominates the policy-making process, to their benefit.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Arial" charset="0"/>
                <a:cs typeface="Arial" charset="0"/>
              </a:rPr>
              <a:t>Unfair because groups supported by the wealthy have far greater resources to promote their interests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Arial" charset="0"/>
                <a:cs typeface="Arial" charset="0"/>
              </a:rPr>
              <a:t>Promotes advancement of interests that don’t always strive for the common good, i.e., large, profit-conscious corporations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Arial" charset="0"/>
                <a:cs typeface="Arial" charset="0"/>
              </a:rPr>
              <a:t>Too many groups slow policy making to a state of gridlock 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Arial" charset="0"/>
                <a:cs typeface="Arial" charset="0"/>
              </a:rPr>
              <a:t>Interest group leaders are not elected, thus interest group dominance of the system is an affront to democracy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Arial" charset="0"/>
                <a:cs typeface="Arial" charset="0"/>
              </a:rPr>
              <a:t>Groups concentrate benefits for the few while distributing costs to the many</a:t>
            </a:r>
          </a:p>
          <a:p>
            <a:pPr>
              <a:spcAft>
                <a:spcPts val="1200"/>
              </a:spcAft>
            </a:pPr>
            <a:endParaRPr lang="en-US" sz="1600" dirty="0" smtClean="0">
              <a:latin typeface="Arial" charset="0"/>
              <a:cs typeface="Arial" charset="0"/>
            </a:endParaRP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93016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482453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GB" sz="11200" b="1" dirty="0" smtClean="0"/>
              <a:t>Curing the Mischiefs of Faction:</a:t>
            </a:r>
          </a:p>
          <a:p>
            <a:pPr marL="0" indent="0">
              <a:buNone/>
            </a:pPr>
            <a:endParaRPr lang="en-GB" sz="7200" b="1" dirty="0" smtClean="0"/>
          </a:p>
          <a:p>
            <a:pPr marL="0" indent="0">
              <a:buNone/>
            </a:pPr>
            <a:r>
              <a:rPr lang="en-GB" sz="7200" b="1" dirty="0" smtClean="0"/>
              <a:t>Political Action Committees :</a:t>
            </a:r>
          </a:p>
          <a:p>
            <a:pPr marL="0" indent="0">
              <a:buNone/>
            </a:pPr>
            <a:endParaRPr lang="en-GB" sz="2000" b="1" dirty="0" smtClean="0"/>
          </a:p>
          <a:p>
            <a:pPr>
              <a:buFont typeface="Wingdings" pitchFamily="2" charset="2"/>
              <a:buChar char="Ø"/>
            </a:pPr>
            <a:r>
              <a:rPr lang="en-GB" sz="7200" dirty="0" smtClean="0"/>
              <a:t>The law limits the amount of money that PACs, like individuals, can contribute to any single candidate in an election cycle.</a:t>
            </a:r>
          </a:p>
          <a:p>
            <a:pPr>
              <a:buFont typeface="Wingdings" pitchFamily="2" charset="2"/>
              <a:buChar char="Ø"/>
            </a:pPr>
            <a:endParaRPr lang="en-GB" sz="2000" dirty="0" smtClean="0"/>
          </a:p>
          <a:p>
            <a:pPr marL="0" indent="0">
              <a:buNone/>
            </a:pPr>
            <a:r>
              <a:rPr lang="en-GB" sz="7200" b="1" dirty="0" smtClean="0"/>
              <a:t>Regulating political money?</a:t>
            </a:r>
          </a:p>
          <a:p>
            <a:pPr marL="0" indent="0">
              <a:buNone/>
            </a:pPr>
            <a:endParaRPr lang="en-GB" sz="2000" b="1" dirty="0" smtClean="0"/>
          </a:p>
          <a:p>
            <a:pPr lvl="1">
              <a:buFont typeface="Wingdings" pitchFamily="2" charset="2"/>
              <a:buChar char="Ø"/>
            </a:pPr>
            <a:r>
              <a:rPr lang="en-GB" sz="7200" dirty="0" smtClean="0"/>
              <a:t>Serious campaign finance reform began in the 1970s with the </a:t>
            </a:r>
            <a:r>
              <a:rPr lang="en-GB" sz="7200" dirty="0" smtClean="0">
                <a:solidFill>
                  <a:srgbClr val="C00000"/>
                </a:solidFill>
              </a:rPr>
              <a:t>Federal Election Campaign Act (1973)</a:t>
            </a:r>
          </a:p>
          <a:p>
            <a:pPr>
              <a:buFont typeface="Wingdings" pitchFamily="2" charset="2"/>
              <a:buChar char="Ø"/>
            </a:pPr>
            <a:endParaRPr lang="en-GB" sz="2000" dirty="0" smtClean="0"/>
          </a:p>
          <a:p>
            <a:pPr lvl="1">
              <a:buFont typeface="Wingdings" pitchFamily="2" charset="2"/>
              <a:buChar char="Ø"/>
            </a:pPr>
            <a:r>
              <a:rPr lang="en-GB" sz="7200" dirty="0" smtClean="0"/>
              <a:t>The </a:t>
            </a:r>
            <a:r>
              <a:rPr lang="en-GB" sz="7200" dirty="0" smtClean="0">
                <a:solidFill>
                  <a:srgbClr val="C00000"/>
                </a:solidFill>
              </a:rPr>
              <a:t>Bipartisan Campaign Reform Act 2002 (BCRA) </a:t>
            </a:r>
            <a:r>
              <a:rPr lang="en-GB" sz="7200" dirty="0" smtClean="0"/>
              <a:t>doubled individual contribution limits and mandated that they increase with inflation while leaving PAC contribution limits unchanged. </a:t>
            </a:r>
          </a:p>
          <a:p>
            <a:pPr lvl="1">
              <a:buFont typeface="Wingdings" pitchFamily="2" charset="2"/>
              <a:buChar char="Ø"/>
            </a:pPr>
            <a:endParaRPr lang="en-GB" sz="2000" dirty="0"/>
          </a:p>
          <a:p>
            <a:pPr marL="0" indent="0">
              <a:buNone/>
            </a:pPr>
            <a:r>
              <a:rPr lang="en-GB" sz="7200" b="1" dirty="0" smtClean="0"/>
              <a:t>Regulating lobbying?</a:t>
            </a:r>
          </a:p>
          <a:p>
            <a:pPr lvl="1">
              <a:buFont typeface="Wingdings" pitchFamily="2" charset="2"/>
              <a:buChar char="Ø"/>
            </a:pPr>
            <a:r>
              <a:rPr lang="en-GB" sz="7200" dirty="0" smtClean="0"/>
              <a:t>Under the </a:t>
            </a:r>
            <a:r>
              <a:rPr lang="en-GB" sz="7200" dirty="0" smtClean="0">
                <a:solidFill>
                  <a:srgbClr val="C00000"/>
                </a:solidFill>
              </a:rPr>
              <a:t>Lobbying Disclosure Act of 1995</a:t>
            </a:r>
            <a:r>
              <a:rPr lang="en-GB" sz="7200" dirty="0" smtClean="0"/>
              <a:t>, the definition of a lobbyist was expanded to include part-time lobbyists, those who deal with congressional staff or executive branch agencies, and those who represent foreign-owned companies and foreign entities.</a:t>
            </a:r>
          </a:p>
          <a:p>
            <a:pPr lvl="1">
              <a:buFont typeface="Wingdings" pitchFamily="2" charset="2"/>
              <a:buChar char="Ø"/>
            </a:pPr>
            <a:endParaRPr lang="en-GB" sz="2000" dirty="0" smtClean="0"/>
          </a:p>
          <a:p>
            <a:pPr lvl="1">
              <a:buFont typeface="Wingdings" pitchFamily="2" charset="2"/>
              <a:buChar char="Ø"/>
            </a:pPr>
            <a:endParaRPr lang="en-GB" sz="2000" dirty="0"/>
          </a:p>
          <a:p>
            <a:pPr lvl="1">
              <a:buFont typeface="Wingdings" pitchFamily="2" charset="2"/>
              <a:buChar char="Ø"/>
            </a:pPr>
            <a:endParaRPr lang="en-GB" sz="2000" dirty="0" smtClean="0"/>
          </a:p>
          <a:p>
            <a:pPr lvl="1">
              <a:buFont typeface="Wingdings" pitchFamily="2" charset="2"/>
              <a:buChar char="Ø"/>
            </a:pPr>
            <a:endParaRPr lang="en-GB" sz="2000" dirty="0" smtClean="0"/>
          </a:p>
          <a:p>
            <a:pPr lvl="1">
              <a:buFont typeface="Wingdings" pitchFamily="2" charset="2"/>
              <a:buChar char="Ø"/>
            </a:pPr>
            <a:endParaRPr lang="en-GB" sz="2000" dirty="0" smtClean="0"/>
          </a:p>
          <a:p>
            <a:pPr lvl="1">
              <a:buFont typeface="Wingdings" pitchFamily="2" charset="2"/>
              <a:buChar char="Ø"/>
            </a:pPr>
            <a:endParaRPr lang="en-GB" sz="4600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9513" y="4797152"/>
            <a:ext cx="8784976" cy="1785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Ultimately Political Reform is (and will always be) Problematic due to the </a:t>
            </a:r>
            <a:r>
              <a:rPr lang="en-GB" sz="3200" b="1" dirty="0" smtClean="0"/>
              <a:t>Constitution</a:t>
            </a:r>
            <a:r>
              <a:rPr lang="en-GB" sz="2400" b="1" dirty="0" smtClean="0"/>
              <a:t>:</a:t>
            </a:r>
          </a:p>
          <a:p>
            <a:endParaRPr lang="en-GB" dirty="0" smtClean="0"/>
          </a:p>
          <a:p>
            <a:pPr algn="ctr"/>
            <a:r>
              <a:rPr lang="en-GB" dirty="0" smtClean="0"/>
              <a:t>Association is implicitly protected by the First Amendment which affords individuals the rights to “peaceably to assemble” and “free speech”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315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The Influence of Lobbyists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3754760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400" b="1" dirty="0" smtClean="0"/>
              <a:t>Who are the Lobbyists?</a:t>
            </a:r>
          </a:p>
          <a:p>
            <a:pPr marL="0" indent="0">
              <a:buNone/>
            </a:pPr>
            <a:r>
              <a:rPr lang="en-GB" sz="3400" dirty="0" smtClean="0"/>
              <a:t>A person or persons employed by &amp; acting for an organized interest group or corporation to try to influence policy decisions &amp; positions in the executive and legislative branches.</a:t>
            </a:r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r>
              <a:rPr lang="en-GB" sz="3400" b="1" dirty="0" smtClean="0"/>
              <a:t>What do Lobbyists Do?</a:t>
            </a:r>
          </a:p>
          <a:p>
            <a:pPr marL="0" indent="0">
              <a:buNone/>
            </a:pPr>
            <a:r>
              <a:rPr lang="en-GB" sz="3400" dirty="0" smtClean="0"/>
              <a:t>Engage in activities aimed at influencing public officials, especially legislators &amp; the policies they enact.  Lobbyists primarily provide money for campaigns.</a:t>
            </a:r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647" y="1988840"/>
            <a:ext cx="4594980" cy="398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77061" y="6021288"/>
            <a:ext cx="266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Iron Triangle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042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The Influence of Lobbyists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22322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000" b="1" dirty="0" smtClean="0"/>
              <a:t>Who Are the Lobbyists?</a:t>
            </a:r>
          </a:p>
          <a:p>
            <a:pPr>
              <a:buFont typeface="Wingdings" pitchFamily="2" charset="2"/>
              <a:buChar char="Ø"/>
            </a:pPr>
            <a:r>
              <a:rPr lang="en-GB" sz="3000" dirty="0" smtClean="0"/>
              <a:t>Lobbyists are former public servants.</a:t>
            </a:r>
          </a:p>
          <a:p>
            <a:pPr>
              <a:buFont typeface="Wingdings" pitchFamily="2" charset="2"/>
              <a:buChar char="Ø"/>
            </a:pPr>
            <a:r>
              <a:rPr lang="en-GB" sz="3000" dirty="0" smtClean="0"/>
              <a:t>Lobbyists are experienced in government.</a:t>
            </a:r>
          </a:p>
          <a:p>
            <a:pPr>
              <a:buFont typeface="Wingdings" pitchFamily="2" charset="2"/>
              <a:buChar char="Ø"/>
            </a:pPr>
            <a:r>
              <a:rPr lang="en-GB" sz="3000" dirty="0" smtClean="0"/>
              <a:t>Lobbyists often go to work for one of the interests they dealt with while in government.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212976"/>
            <a:ext cx="82822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What Do Lobbyists Do?</a:t>
            </a:r>
          </a:p>
          <a:p>
            <a:r>
              <a:rPr lang="en-GB" sz="2800" dirty="0" smtClean="0"/>
              <a:t>Many lobbyists participate in issue networks or relationships among interest groups, congressional committees, subcommittees, and government agencies that share a common policy concern.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dirty="0" smtClean="0"/>
              <a:t>Interest groups provide money for incumbents.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dirty="0" smtClean="0"/>
              <a:t>Interest groups provide information of two important types.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11986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Autofit/>
          </a:bodyPr>
          <a:lstStyle/>
          <a:p>
            <a:r>
              <a:rPr lang="en-GB" sz="3600" dirty="0" smtClean="0"/>
              <a:t>The Influence of Lobbyists: ‘Revolving Doors Syndrome’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sz="1600" dirty="0" smtClean="0"/>
              <a:t>For more insights see: </a:t>
            </a:r>
            <a:r>
              <a:rPr lang="en-GB" sz="1600" dirty="0" smtClean="0">
                <a:hlinkClick r:id="rId2"/>
              </a:rPr>
              <a:t>https://www.opensecrets.org/obama/rev.php</a:t>
            </a:r>
            <a:endParaRPr lang="en-GB" sz="1600" dirty="0" smtClean="0"/>
          </a:p>
          <a:p>
            <a:endParaRPr lang="en-GB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54313"/>
            <a:ext cx="6840760" cy="498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429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smtClean="0"/>
              <a:t>What Do Lobbyists Do? </a:t>
            </a:r>
            <a:r>
              <a:rPr lang="en-GB" sz="2800" dirty="0" smtClean="0"/>
              <a:t>(cont.)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Interest groups sometimes attempt to influence legislators &amp; regulators by going directly to the people and urging them to contact public officials.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2348880"/>
            <a:ext cx="4248472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Money and Politics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3212976"/>
            <a:ext cx="763284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Interest groups seek to influence politics and public policy by spending money on elections in several ways: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dirty="0" smtClean="0"/>
              <a:t>to candidates for their election campaigns, especially in contested races.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dirty="0" smtClean="0"/>
              <a:t>to political parties.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dirty="0" smtClean="0"/>
              <a:t>to other interest groups.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dirty="0" smtClean="0"/>
              <a:t>to the members of their group, including employees.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7437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Money &amp; Politics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The Growth of </a:t>
            </a:r>
            <a:r>
              <a:rPr lang="en-GB" b="1" i="1" dirty="0" smtClean="0">
                <a:solidFill>
                  <a:srgbClr val="002060"/>
                </a:solidFill>
              </a:rPr>
              <a:t>Political Action Committees (PACs)</a:t>
            </a:r>
          </a:p>
          <a:p>
            <a:pPr>
              <a:buFont typeface="Wingdings" pitchFamily="2" charset="2"/>
              <a:buChar char="Ø"/>
            </a:pPr>
            <a:r>
              <a:rPr lang="en-GB" sz="3000" dirty="0" smtClean="0"/>
              <a:t>PACs = the political arm of an interest group that is legally entitled to raise funds on a voluntary basis from members, stockholders, or employees in order to contribute to favoured candidates or political parties.</a:t>
            </a:r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Types of PACs:</a:t>
            </a:r>
          </a:p>
          <a:p>
            <a:pPr>
              <a:buFont typeface="Wingdings" pitchFamily="2" charset="2"/>
              <a:buChar char="Ø"/>
            </a:pPr>
            <a:r>
              <a:rPr lang="en-GB" sz="2600" dirty="0" smtClean="0"/>
              <a:t>Corporations, .e.g.</a:t>
            </a:r>
          </a:p>
          <a:p>
            <a:pPr>
              <a:buFont typeface="Wingdings" pitchFamily="2" charset="2"/>
              <a:buChar char="Ø"/>
            </a:pPr>
            <a:r>
              <a:rPr lang="en-GB" sz="2600" dirty="0" smtClean="0"/>
              <a:t>Trade &amp; health organizations</a:t>
            </a:r>
          </a:p>
          <a:p>
            <a:pPr>
              <a:buFont typeface="Wingdings" pitchFamily="2" charset="2"/>
              <a:buChar char="Ø"/>
            </a:pPr>
            <a:r>
              <a:rPr lang="en-GB" sz="2600" dirty="0" smtClean="0"/>
              <a:t>Labour unions</a:t>
            </a:r>
          </a:p>
          <a:p>
            <a:pPr>
              <a:buFont typeface="Wingdings" pitchFamily="2" charset="2"/>
              <a:buChar char="Ø"/>
            </a:pPr>
            <a:r>
              <a:rPr lang="en-GB" sz="2600" dirty="0" smtClean="0"/>
              <a:t>Ideological organizations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3041616"/>
            <a:ext cx="4405235" cy="30931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Defence Aerospace</a:t>
            </a:r>
            <a:r>
              <a:rPr lang="en-GB" dirty="0" smtClean="0"/>
              <a:t>: </a:t>
            </a:r>
          </a:p>
          <a:p>
            <a:r>
              <a:rPr lang="en-GB" dirty="0" smtClean="0"/>
              <a:t>$4,584,150 38% to Dems/62% to Reps </a:t>
            </a:r>
          </a:p>
          <a:p>
            <a:endParaRPr lang="en-GB" sz="500" dirty="0"/>
          </a:p>
          <a:p>
            <a:r>
              <a:rPr lang="en-GB" b="1" dirty="0" smtClean="0"/>
              <a:t>Defence Electronics</a:t>
            </a:r>
            <a:r>
              <a:rPr lang="en-GB" dirty="0" smtClean="0"/>
              <a:t>: $2,950,880 </a:t>
            </a:r>
          </a:p>
          <a:p>
            <a:r>
              <a:rPr lang="en-GB" dirty="0" smtClean="0"/>
              <a:t>41% to Dems/59% to Reps  </a:t>
            </a:r>
          </a:p>
          <a:p>
            <a:endParaRPr lang="en-GB" sz="500" dirty="0" smtClean="0"/>
          </a:p>
          <a:p>
            <a:r>
              <a:rPr lang="en-GB" b="1" dirty="0" err="1" smtClean="0"/>
              <a:t>Misc</a:t>
            </a:r>
            <a:r>
              <a:rPr lang="en-GB" b="1" dirty="0" smtClean="0"/>
              <a:t> Defence</a:t>
            </a:r>
            <a:r>
              <a:rPr lang="en-GB" dirty="0" smtClean="0"/>
              <a:t>: $2,824,646</a:t>
            </a:r>
          </a:p>
          <a:p>
            <a:r>
              <a:rPr lang="en-GB" dirty="0" smtClean="0"/>
              <a:t>40% to Dems/60% to Reps  </a:t>
            </a:r>
          </a:p>
          <a:p>
            <a:endParaRPr lang="en-GB" sz="500" dirty="0" smtClean="0"/>
          </a:p>
          <a:p>
            <a:r>
              <a:rPr lang="en-GB" dirty="0" smtClean="0"/>
              <a:t>Based on data released by the FEC on April 20, 2014.</a:t>
            </a:r>
          </a:p>
          <a:p>
            <a:r>
              <a:rPr lang="en-GB" sz="1200" dirty="0" smtClean="0"/>
              <a:t>Based on data released by the FEC on April 20, 2014</a:t>
            </a:r>
          </a:p>
          <a:p>
            <a:r>
              <a:rPr lang="en-GB" sz="1200" dirty="0" smtClean="0"/>
              <a:t>See more: </a:t>
            </a:r>
            <a:r>
              <a:rPr lang="en-GB" sz="1200" dirty="0" smtClean="0">
                <a:hlinkClick r:id="rId2"/>
              </a:rPr>
              <a:t>https://www.opensecrets.org/pacs/</a:t>
            </a:r>
            <a:endParaRPr lang="en-GB" sz="1200" dirty="0" smtClean="0"/>
          </a:p>
          <a:p>
            <a:endParaRPr lang="en-GB" sz="1200" dirty="0" smtClean="0"/>
          </a:p>
        </p:txBody>
      </p:sp>
      <p:sp>
        <p:nvSpPr>
          <p:cNvPr id="5" name="Right Arrow 4"/>
          <p:cNvSpPr/>
          <p:nvPr/>
        </p:nvSpPr>
        <p:spPr>
          <a:xfrm rot="18900000">
            <a:off x="3109395" y="3742774"/>
            <a:ext cx="1694410" cy="2498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8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Money &amp; Politics </a:t>
            </a:r>
            <a:r>
              <a:rPr lang="en-GB" dirty="0" smtClean="0"/>
              <a:t>(contd.)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3"/>
            <a:ext cx="8640960" cy="31683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4000" b="1" i="1" dirty="0" smtClean="0">
                <a:solidFill>
                  <a:srgbClr val="002060"/>
                </a:solidFill>
              </a:rPr>
              <a:t>Political Action Committees </a:t>
            </a:r>
            <a:r>
              <a:rPr lang="en-GB" dirty="0" smtClean="0"/>
              <a:t>(cont.)</a:t>
            </a:r>
          </a:p>
          <a:p>
            <a:r>
              <a:rPr lang="en-GB" sz="2600" dirty="0" smtClean="0"/>
              <a:t>More recently, elected officials have begun to form their own PACs called Leadership PACs.</a:t>
            </a:r>
          </a:p>
          <a:p>
            <a:r>
              <a:rPr lang="en-GB" sz="2600" b="1" i="1" dirty="0" smtClean="0">
                <a:solidFill>
                  <a:srgbClr val="002060"/>
                </a:solidFill>
              </a:rPr>
              <a:t>Leaderships PACs </a:t>
            </a:r>
            <a:r>
              <a:rPr lang="en-GB" sz="2600" dirty="0" smtClean="0"/>
              <a:t>- </a:t>
            </a:r>
            <a:r>
              <a:rPr lang="en-GB" sz="2600" dirty="0"/>
              <a:t>F</a:t>
            </a:r>
            <a:r>
              <a:rPr lang="en-GB" sz="2600" dirty="0" smtClean="0"/>
              <a:t>ormed by an officeholder who collects contributions from individuals &amp; other PACs &amp; then makes contributions to other candidates &amp; political parties. Throughout the mid-1990s through 2006, the Republican Party had a huge advantage over the Democratic Party in the amount of contributions received. As recently as 2004, only 30% of the contributions from PACs went to Democrats, while the other 70% went to Republicans. In the 2008 election cycle, the pendulum swung in the favour of Democrats with 50% of donations going to the Democratic Party and 49% to the Republican Party. See: </a:t>
            </a:r>
            <a:r>
              <a:rPr lang="en-GB" sz="2600" dirty="0" smtClean="0">
                <a:hlinkClick r:id="rId2"/>
              </a:rPr>
              <a:t>http://www.opensecrets.org/industries/indus.php?ind=Q03</a:t>
            </a:r>
            <a:endParaRPr lang="en-GB" sz="2600" dirty="0"/>
          </a:p>
          <a:p>
            <a:endParaRPr lang="en-GB" sz="7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22111"/>
            <a:ext cx="4388634" cy="274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789040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PACs are important not only because they contribute such a large share of the money congressional candidates raise for their campaigns but also because they contribute so disproportionately to incumbents.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7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GB" b="1" i="1" dirty="0" smtClean="0">
                <a:solidFill>
                  <a:srgbClr val="002060"/>
                </a:solidFill>
              </a:rPr>
              <a:t>Super-PACs:</a:t>
            </a:r>
            <a:endParaRPr lang="en-GB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3"/>
            <a:ext cx="8856984" cy="3168352"/>
          </a:xfrm>
        </p:spPr>
        <p:txBody>
          <a:bodyPr>
            <a:noAutofit/>
          </a:bodyPr>
          <a:lstStyle/>
          <a:p>
            <a:r>
              <a:rPr lang="en-GB" sz="1900" dirty="0" smtClean="0"/>
              <a:t>A new kind of PAC created in July 2010 following </a:t>
            </a:r>
            <a:r>
              <a:rPr lang="en-GB" sz="1900" i="1" dirty="0" smtClean="0"/>
              <a:t>SpeechNow.org v. Federal Election Commission</a:t>
            </a:r>
            <a:r>
              <a:rPr lang="en-GB" sz="1900" dirty="0" smtClean="0"/>
              <a:t>.</a:t>
            </a:r>
          </a:p>
          <a:p>
            <a:r>
              <a:rPr lang="en-GB" sz="1900" dirty="0" smtClean="0"/>
              <a:t>Technically known as ‘independent expenditure-only committees’, Super PACs may raise unlimited sums of money from corporations, unions, associations &amp; individuals, then spend unlimited sums to overtly advocate for or against political candidates. Super PACs must report their donors to the Federal Election Commission. </a:t>
            </a:r>
          </a:p>
          <a:p>
            <a:r>
              <a:rPr lang="en-GB" sz="1900" dirty="0" smtClean="0"/>
              <a:t>Unlike traditional PACs, Super PACs are prohibited from donating money directly to political candidates.</a:t>
            </a:r>
          </a:p>
          <a:p>
            <a:r>
              <a:rPr lang="en-GB" sz="2000" dirty="0" smtClean="0"/>
              <a:t>See: </a:t>
            </a:r>
            <a:r>
              <a:rPr lang="en-GB" sz="2000" dirty="0" smtClean="0">
                <a:hlinkClick r:id="rId2"/>
              </a:rPr>
              <a:t>http://www.opensecrets.org/pacs/superpacs.php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648" y="3831526"/>
            <a:ext cx="4752528" cy="290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453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92464"/>
            <a:ext cx="8229600" cy="114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025525"/>
            <a:ext cx="863282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107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1244</Words>
  <Application>Microsoft Office PowerPoint</Application>
  <PresentationFormat>On-screen Show (4:3)</PresentationFormat>
  <Paragraphs>114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US Pressure Groups: Lobbying</vt:lpstr>
      <vt:lpstr>The Influence of Lobbyists </vt:lpstr>
      <vt:lpstr>The Influence of Lobbyists </vt:lpstr>
      <vt:lpstr>The Influence of Lobbyists: ‘Revolving Doors Syndrome’</vt:lpstr>
      <vt:lpstr>PowerPoint Presentation</vt:lpstr>
      <vt:lpstr>Money &amp; Politics </vt:lpstr>
      <vt:lpstr>Money &amp; Politics (contd.) </vt:lpstr>
      <vt:lpstr>Super-PACs:</vt:lpstr>
      <vt:lpstr>PowerPoint Presentation</vt:lpstr>
      <vt:lpstr>‘527’ Groups</vt:lpstr>
      <vt:lpstr>How Much Do Interest Groups Influence Elections and Legislation? </vt:lpstr>
      <vt:lpstr> How Much Do Interest Groups Influence Elections &amp; Legislation?  </vt:lpstr>
      <vt:lpstr>The Dangers of Lobbying…</vt:lpstr>
      <vt:lpstr>A bit of Theory…  </vt:lpstr>
      <vt:lpstr>PowerPoint Presentation</vt:lpstr>
    </vt:vector>
  </TitlesOfParts>
  <Company>Loughborough Endowed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24</cp:revision>
  <dcterms:created xsi:type="dcterms:W3CDTF">2014-05-19T11:21:27Z</dcterms:created>
  <dcterms:modified xsi:type="dcterms:W3CDTF">2015-06-04T15:13:58Z</dcterms:modified>
</cp:coreProperties>
</file>