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F4FB91-FBFB-1E7A-7ADD-754B96EC6C75}" v="18" dt="2020-09-04T13:18:59.096"/>
    <p1510:client id="{57347E77-CC9E-3687-D6AD-D65F08D0DE86}" v="61" dt="2021-05-17T12:53:29.822"/>
    <p1510:client id="{5B65E201-789A-1E6A-B1B4-4A63874B382C}" v="8" dt="2021-05-17T14:47:31.128"/>
    <p1510:client id="{8A1ED618-C786-8DEA-7A2E-43ADFD30AD89}" v="2" dt="2020-03-19T07:57:40.665"/>
    <p1510:client id="{A0721D8B-C5FF-DF13-7FAD-8F5BA2411545}" v="3" dt="2021-05-19T14:25:41.556"/>
    <p1510:client id="{ED52BBAE-617C-98E0-4694-67110A7F30EB}" v="2" dt="2020-03-10T11:43:42.941"/>
  </p1510:revLst>
</p1510:revInfo>
</file>

<file path=ppt/tableStyles.xml><?xml version="1.0" encoding="utf-8"?>
<a:tblStyleLst xmlns:a="http://schemas.openxmlformats.org/drawingml/2006/main" def="{EF9BD616-FA24-4FD9-ADA1-CBF44FE77F76}">
  <a:tblStyle styleId="{EF9BD616-FA24-4FD9-ADA1-CBF44FE77F7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051D79CD-011A-4EDA-A0BA-CCE5560BE611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F4"/>
          </a:solidFill>
        </a:fill>
      </a:tcStyle>
    </a:wholeTbl>
    <a:band1H>
      <a:tcTxStyle b="off" i="off"/>
      <a:tcStyle>
        <a:tcBdr/>
        <a:fill>
          <a:solidFill>
            <a:srgbClr val="CCDFE8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CDFE8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F81BD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F81BD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F81BD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F81BD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89868ff80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g589868ff80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89868ff80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589868ff80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89868ff80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g589868ff80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89868ff8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589868ff8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" name="Google Shape;16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589868ff8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g589868ff8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589868ff80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g589868ff80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285984" y="928678"/>
            <a:ext cx="635798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OBJECT_3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285984" y="642926"/>
            <a:ext cx="635798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2285984" y="1760557"/>
            <a:ext cx="6329378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Pag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-15450" y="2131025"/>
            <a:ext cx="9174900" cy="1471200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515900" y="2131014"/>
            <a:ext cx="6112200" cy="1471200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●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●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ctrTitle" idx="2"/>
          </p:nvPr>
        </p:nvSpPr>
        <p:spPr>
          <a:xfrm rot="-5400000">
            <a:off x="289155" y="2361114"/>
            <a:ext cx="1471200" cy="10098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●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●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○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■"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1942950" y="3834825"/>
            <a:ext cx="5258100" cy="24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CUSTOM_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1515900" y="281600"/>
            <a:ext cx="6112200" cy="11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○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■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●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○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■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●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○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■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-10" y="1408100"/>
            <a:ext cx="9160500" cy="281700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ogress Grid">
  <p:cSld name="CUSTOM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/>
        </p:nvSpPr>
        <p:spPr>
          <a:xfrm>
            <a:off x="831273" y="274638"/>
            <a:ext cx="7481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Progress Grid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ding">
  <p:cSld name="CUSTOM_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204050" y="578250"/>
            <a:ext cx="4099500" cy="5701500"/>
          </a:xfrm>
          <a:prstGeom prst="rect">
            <a:avLst/>
          </a:prstGeom>
          <a:solidFill>
            <a:srgbClr val="EFEFEF"/>
          </a:solidFill>
          <a:ln w="1905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Screenshot your code here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6"/>
          <p:cNvSpPr/>
          <p:nvPr/>
        </p:nvSpPr>
        <p:spPr>
          <a:xfrm>
            <a:off x="4729000" y="578250"/>
            <a:ext cx="4211100" cy="2862300"/>
          </a:xfrm>
          <a:prstGeom prst="rect">
            <a:avLst/>
          </a:prstGeom>
          <a:solidFill>
            <a:srgbClr val="EFEFEF"/>
          </a:solidFill>
          <a:ln w="1905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what this code does here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6"/>
          <p:cNvSpPr/>
          <p:nvPr/>
        </p:nvSpPr>
        <p:spPr>
          <a:xfrm>
            <a:off x="4303543" y="1737500"/>
            <a:ext cx="425700" cy="4257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4729000" y="4038850"/>
            <a:ext cx="4211100" cy="2241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6"/>
          <p:cNvSpPr/>
          <p:nvPr/>
        </p:nvSpPr>
        <p:spPr>
          <a:xfrm>
            <a:off x="4729000" y="3623112"/>
            <a:ext cx="4211100" cy="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your code here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rayer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03050" y="2928450"/>
            <a:ext cx="2937900" cy="10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667575" y="578225"/>
            <a:ext cx="3904500" cy="22122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7"/>
          <p:cNvSpPr txBox="1"/>
          <p:nvPr/>
        </p:nvSpPr>
        <p:spPr>
          <a:xfrm rot="-5400000">
            <a:off x="-714100" y="1496402"/>
            <a:ext cx="2212200" cy="3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Definition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2"/>
          </p:nvPr>
        </p:nvSpPr>
        <p:spPr>
          <a:xfrm>
            <a:off x="4571959" y="578239"/>
            <a:ext cx="3904500" cy="22122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7"/>
          <p:cNvSpPr txBox="1"/>
          <p:nvPr/>
        </p:nvSpPr>
        <p:spPr>
          <a:xfrm rot="5400000">
            <a:off x="7645900" y="1496402"/>
            <a:ext cx="2212200" cy="3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Characteristics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3"/>
          </p:nvPr>
        </p:nvSpPr>
        <p:spPr>
          <a:xfrm>
            <a:off x="667575" y="4067548"/>
            <a:ext cx="3904500" cy="22122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/>
          <p:nvPr/>
        </p:nvSpPr>
        <p:spPr>
          <a:xfrm rot="-5400000">
            <a:off x="-714100" y="4985725"/>
            <a:ext cx="2212200" cy="3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4"/>
          </p:nvPr>
        </p:nvSpPr>
        <p:spPr>
          <a:xfrm>
            <a:off x="4571959" y="4067563"/>
            <a:ext cx="3904500" cy="22122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/>
          <p:nvPr/>
        </p:nvSpPr>
        <p:spPr>
          <a:xfrm rot="5400000">
            <a:off x="7645900" y="4985725"/>
            <a:ext cx="2212200" cy="3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Non-Example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" name="Google Shape;40;p7"/>
          <p:cNvCxnSpPr>
            <a:stCxn id="31" idx="1"/>
            <a:endCxn id="32" idx="2"/>
          </p:cNvCxnSpPr>
          <p:nvPr/>
        </p:nvCxnSpPr>
        <p:spPr>
          <a:xfrm rot="10800000">
            <a:off x="2619750" y="2790300"/>
            <a:ext cx="483300" cy="6387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" name="Google Shape;41;p7"/>
          <p:cNvCxnSpPr>
            <a:stCxn id="31" idx="3"/>
            <a:endCxn id="34" idx="2"/>
          </p:cNvCxnSpPr>
          <p:nvPr/>
        </p:nvCxnSpPr>
        <p:spPr>
          <a:xfrm rot="10800000" flipH="1">
            <a:off x="6040950" y="2790300"/>
            <a:ext cx="483300" cy="6387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" name="Google Shape;42;p7"/>
          <p:cNvCxnSpPr>
            <a:stCxn id="31" idx="1"/>
            <a:endCxn id="36" idx="0"/>
          </p:cNvCxnSpPr>
          <p:nvPr/>
        </p:nvCxnSpPr>
        <p:spPr>
          <a:xfrm flipH="1">
            <a:off x="2619750" y="3429000"/>
            <a:ext cx="483300" cy="6384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" name="Google Shape;43;p7"/>
          <p:cNvCxnSpPr>
            <a:stCxn id="31" idx="3"/>
            <a:endCxn id="38" idx="0"/>
          </p:cNvCxnSpPr>
          <p:nvPr/>
        </p:nvCxnSpPr>
        <p:spPr>
          <a:xfrm>
            <a:off x="6040950" y="3429000"/>
            <a:ext cx="483300" cy="6387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ives">
  <p:cSld name="OBJECT_1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831273" y="274638"/>
            <a:ext cx="7481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○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■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●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○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■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●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○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■"/>
              <a:defRPr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88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88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88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88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88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88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88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88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88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endParaRPr/>
          </a:p>
        </p:txBody>
      </p:sp>
      <p:sp>
        <p:nvSpPr>
          <p:cNvPr id="49" name="Google Shape;49;p8"/>
          <p:cNvSpPr txBox="1"/>
          <p:nvPr/>
        </p:nvSpPr>
        <p:spPr>
          <a:xfrm>
            <a:off x="0" y="943550"/>
            <a:ext cx="9144000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50"/>
              <a:buFont typeface="Arial"/>
              <a:buNone/>
            </a:pPr>
            <a:r>
              <a:rPr lang="en-GB" sz="3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Objectives</a:t>
            </a:r>
            <a:endParaRPr sz="3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 Title" type="secHead">
  <p:cSld name="SECTION_HEAD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1795048" y="4406900"/>
            <a:ext cx="66996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/>
          <p:nvPr/>
        </p:nvSpPr>
        <p:spPr>
          <a:xfrm>
            <a:off x="644375" y="4406900"/>
            <a:ext cx="1150800" cy="7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Keywords: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9"/>
          <p:cNvSpPr txBox="1">
            <a:spLocks noGrp="1"/>
          </p:cNvSpPr>
          <p:nvPr>
            <p:ph type="title" idx="2"/>
          </p:nvPr>
        </p:nvSpPr>
        <p:spPr>
          <a:xfrm>
            <a:off x="644375" y="2600500"/>
            <a:ext cx="7513800" cy="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title" idx="3"/>
          </p:nvPr>
        </p:nvSpPr>
        <p:spPr>
          <a:xfrm>
            <a:off x="644375" y="3267600"/>
            <a:ext cx="7513800" cy="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OBJECT_2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title"/>
          </p:nvPr>
        </p:nvSpPr>
        <p:spPr>
          <a:xfrm>
            <a:off x="2285984" y="642926"/>
            <a:ext cx="635798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2285984" y="1760557"/>
            <a:ext cx="6329378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86E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25" y="260650"/>
            <a:ext cx="9144000" cy="6264600"/>
          </a:xfrm>
          <a:prstGeom prst="roundRect">
            <a:avLst>
              <a:gd name="adj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831273" y="274638"/>
            <a:ext cx="748145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1515900" y="281600"/>
            <a:ext cx="6112200" cy="11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GB"/>
              <a:t>Task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2"/>
          <p:cNvSpPr txBox="1"/>
          <p:nvPr/>
        </p:nvSpPr>
        <p:spPr>
          <a:xfrm>
            <a:off x="498450" y="1929000"/>
            <a:ext cx="8330100" cy="43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the grids below can you turn the analogue wave into its digital form.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view each column in the grid as a single </a:t>
            </a: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sample</a:t>
            </a: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note how if we increase how many samples we take per second (</a:t>
            </a: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sample</a:t>
            </a: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rate</a:t>
            </a: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then the digital version of the audio becomes closer to the original analogue wave.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/>
          <p:nvPr/>
        </p:nvSpPr>
        <p:spPr>
          <a:xfrm>
            <a:off x="760925" y="1411283"/>
            <a:ext cx="7618900" cy="3408350"/>
          </a:xfrm>
          <a:custGeom>
            <a:avLst/>
            <a:gdLst/>
            <a:ahLst/>
            <a:cxnLst/>
            <a:rect l="l" t="t" r="r" b="b"/>
            <a:pathLst>
              <a:path w="304756" h="136334" extrusionOk="0">
                <a:moveTo>
                  <a:pt x="0" y="69588"/>
                </a:moveTo>
                <a:cubicBezTo>
                  <a:pt x="8390" y="58207"/>
                  <a:pt x="30696" y="-9820"/>
                  <a:pt x="50337" y="1301"/>
                </a:cubicBezTo>
                <a:cubicBezTo>
                  <a:pt x="69978" y="12422"/>
                  <a:pt x="99114" y="135664"/>
                  <a:pt x="117844" y="136314"/>
                </a:cubicBezTo>
                <a:cubicBezTo>
                  <a:pt x="136574" y="136964"/>
                  <a:pt x="146525" y="5528"/>
                  <a:pt x="162719" y="5203"/>
                </a:cubicBezTo>
                <a:cubicBezTo>
                  <a:pt x="178913" y="4878"/>
                  <a:pt x="196017" y="133973"/>
                  <a:pt x="215007" y="134363"/>
                </a:cubicBezTo>
                <a:cubicBezTo>
                  <a:pt x="233997" y="134753"/>
                  <a:pt x="261703" y="18340"/>
                  <a:pt x="276661" y="7544"/>
                </a:cubicBezTo>
                <a:cubicBezTo>
                  <a:pt x="291619" y="-3252"/>
                  <a:pt x="300074" y="59247"/>
                  <a:pt x="304756" y="6958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78" name="Google Shape;78;p13"/>
          <p:cNvGraphicFramePr/>
          <p:nvPr/>
        </p:nvGraphicFramePr>
        <p:xfrm>
          <a:off x="743500" y="1219200"/>
          <a:ext cx="7638525" cy="3885400"/>
        </p:xfrm>
        <a:graphic>
          <a:graphicData uri="http://schemas.openxmlformats.org/drawingml/2006/table">
            <a:tbl>
              <a:tblPr>
                <a:noFill/>
                <a:tableStyleId>{EF9BD616-FA24-4FD9-ADA1-CBF44FE77F76}</a:tableStyleId>
              </a:tblPr>
              <a:tblGrid>
                <a:gridCol w="254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6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6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9" name="Google Shape;79;p13"/>
          <p:cNvSpPr txBox="1">
            <a:spLocks noGrp="1"/>
          </p:cNvSpPr>
          <p:nvPr>
            <p:ph type="ctrTitle" idx="4294967295"/>
          </p:nvPr>
        </p:nvSpPr>
        <p:spPr>
          <a:xfrm>
            <a:off x="1515900" y="281600"/>
            <a:ext cx="6112200" cy="9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GB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 Seconds of Analogue Audio</a:t>
            </a:r>
            <a:r>
              <a:rPr lang="en-GB" sz="2000" b="1" dirty="0"/>
              <a:t> – Sample taken once per vertical line on graph.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3"/>
          <p:cNvSpPr txBox="1"/>
          <p:nvPr/>
        </p:nvSpPr>
        <p:spPr>
          <a:xfrm rot="-5400000">
            <a:off x="-495675" y="2981450"/>
            <a:ext cx="13851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Voltage Level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302425" y="1050375"/>
            <a:ext cx="4023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302425" y="2955375"/>
            <a:ext cx="4023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253650" y="4860375"/>
            <a:ext cx="450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71900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1533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56860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82187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3879450" y="5329041"/>
            <a:ext cx="13851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780425" y="5763550"/>
            <a:ext cx="1524000" cy="6828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BPS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(Bits Per Second)</a:t>
            </a:r>
            <a:endParaRPr sz="1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2304425" y="5763556"/>
            <a:ext cx="1229100" cy="682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/>
              <a:t>3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5657225" y="5763550"/>
            <a:ext cx="1524000" cy="6828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Sample Rate (Hz)</a:t>
            </a:r>
            <a:endParaRPr sz="1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7181225" y="5763556"/>
            <a:ext cx="1229100" cy="682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/>
              <a:t>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175600" y="2003800"/>
            <a:ext cx="5292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0.5v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58525" y="3985000"/>
            <a:ext cx="6462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-0.5v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/>
          <p:nvPr/>
        </p:nvSpPr>
        <p:spPr>
          <a:xfrm>
            <a:off x="760925" y="1411283"/>
            <a:ext cx="7618900" cy="3408350"/>
          </a:xfrm>
          <a:custGeom>
            <a:avLst/>
            <a:gdLst/>
            <a:ahLst/>
            <a:cxnLst/>
            <a:rect l="l" t="t" r="r" b="b"/>
            <a:pathLst>
              <a:path w="304756" h="136334" extrusionOk="0">
                <a:moveTo>
                  <a:pt x="0" y="69588"/>
                </a:moveTo>
                <a:cubicBezTo>
                  <a:pt x="8390" y="58207"/>
                  <a:pt x="30696" y="-9820"/>
                  <a:pt x="50337" y="1301"/>
                </a:cubicBezTo>
                <a:cubicBezTo>
                  <a:pt x="69978" y="12422"/>
                  <a:pt x="99114" y="135664"/>
                  <a:pt x="117844" y="136314"/>
                </a:cubicBezTo>
                <a:cubicBezTo>
                  <a:pt x="136574" y="136964"/>
                  <a:pt x="146525" y="5528"/>
                  <a:pt x="162719" y="5203"/>
                </a:cubicBezTo>
                <a:cubicBezTo>
                  <a:pt x="178913" y="4878"/>
                  <a:pt x="196017" y="133973"/>
                  <a:pt x="215007" y="134363"/>
                </a:cubicBezTo>
                <a:cubicBezTo>
                  <a:pt x="233997" y="134753"/>
                  <a:pt x="261703" y="18340"/>
                  <a:pt x="276661" y="7544"/>
                </a:cubicBezTo>
                <a:cubicBezTo>
                  <a:pt x="291619" y="-3252"/>
                  <a:pt x="300074" y="59247"/>
                  <a:pt x="304756" y="6958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00" name="Google Shape;100;p14"/>
          <p:cNvGraphicFramePr/>
          <p:nvPr/>
        </p:nvGraphicFramePr>
        <p:xfrm>
          <a:off x="743500" y="1219200"/>
          <a:ext cx="7638375" cy="3885400"/>
        </p:xfrm>
        <a:graphic>
          <a:graphicData uri="http://schemas.openxmlformats.org/drawingml/2006/table">
            <a:tbl>
              <a:tblPr>
                <a:noFill/>
                <a:tableStyleId>{EF9BD616-FA24-4FD9-ADA1-CBF44FE77F76}</a:tableStyleId>
              </a:tblPr>
              <a:tblGrid>
                <a:gridCol w="50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96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1" name="Google Shape;101;p14"/>
          <p:cNvSpPr txBox="1">
            <a:spLocks noGrp="1"/>
          </p:cNvSpPr>
          <p:nvPr>
            <p:ph type="ctrTitle" idx="4294967295"/>
          </p:nvPr>
        </p:nvSpPr>
        <p:spPr>
          <a:xfrm>
            <a:off x="1515900" y="281600"/>
            <a:ext cx="6112200" cy="9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GB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 Seconds of Analogue Audio</a:t>
            </a:r>
            <a:r>
              <a:rPr lang="en-GB" sz="2000" b="1" dirty="0"/>
              <a:t> Sample taken once per vertical line on graph.</a:t>
            </a:r>
            <a:endParaRPr lang="en-GB" sz="2000" dirty="0"/>
          </a:p>
        </p:txBody>
      </p:sp>
      <p:sp>
        <p:nvSpPr>
          <p:cNvPr id="102" name="Google Shape;102;p14"/>
          <p:cNvSpPr txBox="1"/>
          <p:nvPr/>
        </p:nvSpPr>
        <p:spPr>
          <a:xfrm rot="-5400000">
            <a:off x="-495675" y="2981450"/>
            <a:ext cx="13851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Voltage Level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302425" y="1050375"/>
            <a:ext cx="4023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302425" y="2955375"/>
            <a:ext cx="4023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253650" y="4860375"/>
            <a:ext cx="450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571900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31533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56860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82187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4"/>
          <p:cNvSpPr txBox="1"/>
          <p:nvPr/>
        </p:nvSpPr>
        <p:spPr>
          <a:xfrm>
            <a:off x="3879450" y="5364900"/>
            <a:ext cx="13851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4"/>
          <p:cNvSpPr txBox="1"/>
          <p:nvPr/>
        </p:nvSpPr>
        <p:spPr>
          <a:xfrm>
            <a:off x="780425" y="5763550"/>
            <a:ext cx="1524000" cy="6828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BPS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(Bits Per Second)</a:t>
            </a:r>
            <a:endParaRPr sz="1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2304425" y="5763556"/>
            <a:ext cx="1229100" cy="682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4"/>
          <p:cNvSpPr txBox="1"/>
          <p:nvPr/>
        </p:nvSpPr>
        <p:spPr>
          <a:xfrm>
            <a:off x="5657225" y="5763550"/>
            <a:ext cx="1524000" cy="6828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Sample Rate (Hz)</a:t>
            </a:r>
            <a:endParaRPr sz="1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7181225" y="5763556"/>
            <a:ext cx="1229100" cy="682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4"/>
          <p:cNvSpPr txBox="1"/>
          <p:nvPr/>
        </p:nvSpPr>
        <p:spPr>
          <a:xfrm>
            <a:off x="175600" y="2003800"/>
            <a:ext cx="5292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0.5v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4"/>
          <p:cNvSpPr txBox="1"/>
          <p:nvPr/>
        </p:nvSpPr>
        <p:spPr>
          <a:xfrm>
            <a:off x="58525" y="3985000"/>
            <a:ext cx="6462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-0.5v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/>
          <p:nvPr/>
        </p:nvSpPr>
        <p:spPr>
          <a:xfrm>
            <a:off x="760925" y="1411283"/>
            <a:ext cx="7618900" cy="3408350"/>
          </a:xfrm>
          <a:custGeom>
            <a:avLst/>
            <a:gdLst/>
            <a:ahLst/>
            <a:cxnLst/>
            <a:rect l="l" t="t" r="r" b="b"/>
            <a:pathLst>
              <a:path w="304756" h="136334" extrusionOk="0">
                <a:moveTo>
                  <a:pt x="0" y="69588"/>
                </a:moveTo>
                <a:cubicBezTo>
                  <a:pt x="8390" y="58207"/>
                  <a:pt x="30696" y="-9820"/>
                  <a:pt x="50337" y="1301"/>
                </a:cubicBezTo>
                <a:cubicBezTo>
                  <a:pt x="69978" y="12422"/>
                  <a:pt x="99114" y="135664"/>
                  <a:pt x="117844" y="136314"/>
                </a:cubicBezTo>
                <a:cubicBezTo>
                  <a:pt x="136574" y="136964"/>
                  <a:pt x="146525" y="5528"/>
                  <a:pt x="162719" y="5203"/>
                </a:cubicBezTo>
                <a:cubicBezTo>
                  <a:pt x="178913" y="4878"/>
                  <a:pt x="196017" y="133973"/>
                  <a:pt x="215007" y="134363"/>
                </a:cubicBezTo>
                <a:cubicBezTo>
                  <a:pt x="233997" y="134753"/>
                  <a:pt x="261703" y="18340"/>
                  <a:pt x="276661" y="7544"/>
                </a:cubicBezTo>
                <a:cubicBezTo>
                  <a:pt x="291619" y="-3252"/>
                  <a:pt x="300074" y="59247"/>
                  <a:pt x="304756" y="6958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22" name="Google Shape;122;p15"/>
          <p:cNvGraphicFramePr/>
          <p:nvPr/>
        </p:nvGraphicFramePr>
        <p:xfrm>
          <a:off x="743500" y="1219200"/>
          <a:ext cx="7638750" cy="3885400"/>
        </p:xfrm>
        <a:graphic>
          <a:graphicData uri="http://schemas.openxmlformats.org/drawingml/2006/table">
            <a:tbl>
              <a:tblPr>
                <a:noFill/>
                <a:tableStyleId>{EF9BD616-FA24-4FD9-ADA1-CBF44FE77F76}</a:tableStyleId>
              </a:tblPr>
              <a:tblGrid>
                <a:gridCol w="254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54625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</a:tblGrid>
              <a:tr h="96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1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3" name="Google Shape;123;p15"/>
          <p:cNvSpPr txBox="1">
            <a:spLocks noGrp="1"/>
          </p:cNvSpPr>
          <p:nvPr>
            <p:ph type="ctrTitle" idx="4294967295"/>
          </p:nvPr>
        </p:nvSpPr>
        <p:spPr>
          <a:xfrm>
            <a:off x="1515900" y="281600"/>
            <a:ext cx="6112200" cy="9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GB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 Seconds of Analogue Audio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5"/>
          <p:cNvSpPr txBox="1"/>
          <p:nvPr/>
        </p:nvSpPr>
        <p:spPr>
          <a:xfrm rot="-5400000">
            <a:off x="-495675" y="2981450"/>
            <a:ext cx="13851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Voltage Level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5"/>
          <p:cNvSpPr txBox="1"/>
          <p:nvPr/>
        </p:nvSpPr>
        <p:spPr>
          <a:xfrm>
            <a:off x="302425" y="1050375"/>
            <a:ext cx="4023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5"/>
          <p:cNvSpPr txBox="1"/>
          <p:nvPr/>
        </p:nvSpPr>
        <p:spPr>
          <a:xfrm>
            <a:off x="302425" y="2955375"/>
            <a:ext cx="4023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5"/>
          <p:cNvSpPr txBox="1"/>
          <p:nvPr/>
        </p:nvSpPr>
        <p:spPr>
          <a:xfrm>
            <a:off x="253650" y="4860375"/>
            <a:ext cx="450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5"/>
          <p:cNvSpPr txBox="1"/>
          <p:nvPr/>
        </p:nvSpPr>
        <p:spPr>
          <a:xfrm>
            <a:off x="571900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5"/>
          <p:cNvSpPr txBox="1"/>
          <p:nvPr/>
        </p:nvSpPr>
        <p:spPr>
          <a:xfrm>
            <a:off x="31533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5"/>
          <p:cNvSpPr txBox="1"/>
          <p:nvPr/>
        </p:nvSpPr>
        <p:spPr>
          <a:xfrm>
            <a:off x="56860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5"/>
          <p:cNvSpPr txBox="1"/>
          <p:nvPr/>
        </p:nvSpPr>
        <p:spPr>
          <a:xfrm>
            <a:off x="82187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5"/>
          <p:cNvSpPr txBox="1"/>
          <p:nvPr/>
        </p:nvSpPr>
        <p:spPr>
          <a:xfrm>
            <a:off x="3879450" y="5275253"/>
            <a:ext cx="13851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5"/>
          <p:cNvSpPr txBox="1"/>
          <p:nvPr/>
        </p:nvSpPr>
        <p:spPr>
          <a:xfrm>
            <a:off x="780425" y="5763550"/>
            <a:ext cx="1524000" cy="6828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BPS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(Bits Per Second)</a:t>
            </a:r>
            <a:endParaRPr sz="1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5"/>
          <p:cNvSpPr txBox="1"/>
          <p:nvPr/>
        </p:nvSpPr>
        <p:spPr>
          <a:xfrm>
            <a:off x="2304425" y="5763556"/>
            <a:ext cx="1229100" cy="682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5"/>
          <p:cNvSpPr txBox="1"/>
          <p:nvPr/>
        </p:nvSpPr>
        <p:spPr>
          <a:xfrm>
            <a:off x="5657225" y="5763550"/>
            <a:ext cx="1524000" cy="6828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Sample Rate (Hz)</a:t>
            </a:r>
            <a:endParaRPr sz="1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5"/>
          <p:cNvSpPr txBox="1"/>
          <p:nvPr/>
        </p:nvSpPr>
        <p:spPr>
          <a:xfrm>
            <a:off x="7181225" y="5763556"/>
            <a:ext cx="1229100" cy="682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5"/>
          <p:cNvSpPr txBox="1"/>
          <p:nvPr/>
        </p:nvSpPr>
        <p:spPr>
          <a:xfrm>
            <a:off x="175600" y="2003800"/>
            <a:ext cx="5292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0.5v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5"/>
          <p:cNvSpPr txBox="1"/>
          <p:nvPr/>
        </p:nvSpPr>
        <p:spPr>
          <a:xfrm>
            <a:off x="58525" y="3985000"/>
            <a:ext cx="6462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-0.5v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"/>
          <p:cNvSpPr txBox="1">
            <a:spLocks noGrp="1"/>
          </p:cNvSpPr>
          <p:nvPr>
            <p:ph type="ctrTitle"/>
          </p:nvPr>
        </p:nvSpPr>
        <p:spPr>
          <a:xfrm>
            <a:off x="1515900" y="281600"/>
            <a:ext cx="6112200" cy="11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GB"/>
              <a:t>Task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6"/>
          <p:cNvSpPr txBox="1"/>
          <p:nvPr/>
        </p:nvSpPr>
        <p:spPr>
          <a:xfrm>
            <a:off x="498450" y="1929000"/>
            <a:ext cx="8330100" cy="43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Along with increasing the sample rate (columns) we can also increase the rows (</a:t>
            </a:r>
            <a:r>
              <a:rPr lang="en-GB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sample resolution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How many bits per sample.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Again notice what impact increasing the sample resolution has on how closely the digital audio wave represents the original analogue one.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7"/>
          <p:cNvSpPr/>
          <p:nvPr/>
        </p:nvSpPr>
        <p:spPr>
          <a:xfrm>
            <a:off x="760925" y="1411283"/>
            <a:ext cx="7618900" cy="3408350"/>
          </a:xfrm>
          <a:custGeom>
            <a:avLst/>
            <a:gdLst/>
            <a:ahLst/>
            <a:cxnLst/>
            <a:rect l="l" t="t" r="r" b="b"/>
            <a:pathLst>
              <a:path w="304756" h="136334" extrusionOk="0">
                <a:moveTo>
                  <a:pt x="0" y="69588"/>
                </a:moveTo>
                <a:cubicBezTo>
                  <a:pt x="8390" y="58207"/>
                  <a:pt x="30696" y="-9820"/>
                  <a:pt x="50337" y="1301"/>
                </a:cubicBezTo>
                <a:cubicBezTo>
                  <a:pt x="69978" y="12422"/>
                  <a:pt x="99114" y="135664"/>
                  <a:pt x="117844" y="136314"/>
                </a:cubicBezTo>
                <a:cubicBezTo>
                  <a:pt x="136574" y="136964"/>
                  <a:pt x="146525" y="5528"/>
                  <a:pt x="162719" y="5203"/>
                </a:cubicBezTo>
                <a:cubicBezTo>
                  <a:pt x="178913" y="4878"/>
                  <a:pt x="196017" y="133973"/>
                  <a:pt x="215007" y="134363"/>
                </a:cubicBezTo>
                <a:cubicBezTo>
                  <a:pt x="233997" y="134753"/>
                  <a:pt x="261703" y="18340"/>
                  <a:pt x="276661" y="7544"/>
                </a:cubicBezTo>
                <a:cubicBezTo>
                  <a:pt x="291619" y="-3252"/>
                  <a:pt x="300074" y="59247"/>
                  <a:pt x="304756" y="6958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50" name="Google Shape;150;p17"/>
          <p:cNvGraphicFramePr/>
          <p:nvPr/>
        </p:nvGraphicFramePr>
        <p:xfrm>
          <a:off x="743500" y="1219200"/>
          <a:ext cx="7638375" cy="3874225"/>
        </p:xfrm>
        <a:graphic>
          <a:graphicData uri="http://schemas.openxmlformats.org/drawingml/2006/table">
            <a:tbl>
              <a:tblPr>
                <a:noFill/>
                <a:tableStyleId>{EF9BD616-FA24-4FD9-ADA1-CBF44FE77F76}</a:tableStyleId>
              </a:tblPr>
              <a:tblGrid>
                <a:gridCol w="50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092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81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1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1" name="Google Shape;151;p17"/>
          <p:cNvSpPr txBox="1">
            <a:spLocks noGrp="1"/>
          </p:cNvSpPr>
          <p:nvPr>
            <p:ph type="ctrTitle" idx="4294967295"/>
          </p:nvPr>
        </p:nvSpPr>
        <p:spPr>
          <a:xfrm>
            <a:off x="1515900" y="281600"/>
            <a:ext cx="6112200" cy="9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GB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 Seconds of Analogue Audio</a:t>
            </a:r>
            <a:r>
              <a:rPr lang="en-GB" sz="2000" b="1" dirty="0"/>
              <a:t> one level per horizontal line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7"/>
          <p:cNvSpPr txBox="1"/>
          <p:nvPr/>
        </p:nvSpPr>
        <p:spPr>
          <a:xfrm rot="-5400000">
            <a:off x="-495675" y="2981450"/>
            <a:ext cx="13851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Voltage Level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7"/>
          <p:cNvSpPr txBox="1"/>
          <p:nvPr/>
        </p:nvSpPr>
        <p:spPr>
          <a:xfrm>
            <a:off x="302425" y="1050375"/>
            <a:ext cx="4023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7"/>
          <p:cNvSpPr txBox="1"/>
          <p:nvPr/>
        </p:nvSpPr>
        <p:spPr>
          <a:xfrm>
            <a:off x="302425" y="2955375"/>
            <a:ext cx="4023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7"/>
          <p:cNvSpPr txBox="1"/>
          <p:nvPr/>
        </p:nvSpPr>
        <p:spPr>
          <a:xfrm>
            <a:off x="253650" y="4860375"/>
            <a:ext cx="450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7"/>
          <p:cNvSpPr txBox="1"/>
          <p:nvPr/>
        </p:nvSpPr>
        <p:spPr>
          <a:xfrm>
            <a:off x="571900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7"/>
          <p:cNvSpPr txBox="1"/>
          <p:nvPr/>
        </p:nvSpPr>
        <p:spPr>
          <a:xfrm>
            <a:off x="31533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7"/>
          <p:cNvSpPr txBox="1"/>
          <p:nvPr/>
        </p:nvSpPr>
        <p:spPr>
          <a:xfrm>
            <a:off x="56860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7"/>
          <p:cNvSpPr txBox="1"/>
          <p:nvPr/>
        </p:nvSpPr>
        <p:spPr>
          <a:xfrm>
            <a:off x="82187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7"/>
          <p:cNvSpPr txBox="1"/>
          <p:nvPr/>
        </p:nvSpPr>
        <p:spPr>
          <a:xfrm>
            <a:off x="3879450" y="5329041"/>
            <a:ext cx="13851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7"/>
          <p:cNvSpPr txBox="1"/>
          <p:nvPr/>
        </p:nvSpPr>
        <p:spPr>
          <a:xfrm>
            <a:off x="780425" y="5763550"/>
            <a:ext cx="1524000" cy="6828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BPS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(Bits Per Second)</a:t>
            </a:r>
            <a:endParaRPr sz="1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7"/>
          <p:cNvSpPr txBox="1"/>
          <p:nvPr/>
        </p:nvSpPr>
        <p:spPr>
          <a:xfrm>
            <a:off x="2304425" y="5763556"/>
            <a:ext cx="1229100" cy="682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7"/>
          <p:cNvSpPr txBox="1"/>
          <p:nvPr/>
        </p:nvSpPr>
        <p:spPr>
          <a:xfrm>
            <a:off x="5657225" y="5763550"/>
            <a:ext cx="1524000" cy="6828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Sample Rate (Hz)</a:t>
            </a:r>
            <a:endParaRPr sz="1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7"/>
          <p:cNvSpPr txBox="1"/>
          <p:nvPr/>
        </p:nvSpPr>
        <p:spPr>
          <a:xfrm>
            <a:off x="7181225" y="5763556"/>
            <a:ext cx="1229100" cy="682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7"/>
          <p:cNvSpPr txBox="1"/>
          <p:nvPr/>
        </p:nvSpPr>
        <p:spPr>
          <a:xfrm>
            <a:off x="175600" y="2003800"/>
            <a:ext cx="5292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0.5v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7"/>
          <p:cNvSpPr txBox="1"/>
          <p:nvPr/>
        </p:nvSpPr>
        <p:spPr>
          <a:xfrm>
            <a:off x="58525" y="3985000"/>
            <a:ext cx="6462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-0.5v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"/>
          <p:cNvSpPr/>
          <p:nvPr/>
        </p:nvSpPr>
        <p:spPr>
          <a:xfrm>
            <a:off x="760925" y="1411283"/>
            <a:ext cx="7618900" cy="3408350"/>
          </a:xfrm>
          <a:custGeom>
            <a:avLst/>
            <a:gdLst/>
            <a:ahLst/>
            <a:cxnLst/>
            <a:rect l="l" t="t" r="r" b="b"/>
            <a:pathLst>
              <a:path w="304756" h="136334" extrusionOk="0">
                <a:moveTo>
                  <a:pt x="0" y="69588"/>
                </a:moveTo>
                <a:cubicBezTo>
                  <a:pt x="8390" y="58207"/>
                  <a:pt x="30696" y="-9820"/>
                  <a:pt x="50337" y="1301"/>
                </a:cubicBezTo>
                <a:cubicBezTo>
                  <a:pt x="69978" y="12422"/>
                  <a:pt x="99114" y="135664"/>
                  <a:pt x="117844" y="136314"/>
                </a:cubicBezTo>
                <a:cubicBezTo>
                  <a:pt x="136574" y="136964"/>
                  <a:pt x="146525" y="5528"/>
                  <a:pt x="162719" y="5203"/>
                </a:cubicBezTo>
                <a:cubicBezTo>
                  <a:pt x="178913" y="4878"/>
                  <a:pt x="196017" y="133973"/>
                  <a:pt x="215007" y="134363"/>
                </a:cubicBezTo>
                <a:cubicBezTo>
                  <a:pt x="233997" y="134753"/>
                  <a:pt x="261703" y="18340"/>
                  <a:pt x="276661" y="7544"/>
                </a:cubicBezTo>
                <a:cubicBezTo>
                  <a:pt x="291619" y="-3252"/>
                  <a:pt x="300074" y="59247"/>
                  <a:pt x="304756" y="6958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72" name="Google Shape;172;p18"/>
          <p:cNvGraphicFramePr/>
          <p:nvPr>
            <p:extLst>
              <p:ext uri="{D42A27DB-BD31-4B8C-83A1-F6EECF244321}">
                <p14:modId xmlns:p14="http://schemas.microsoft.com/office/powerpoint/2010/main" val="479535507"/>
              </p:ext>
            </p:extLst>
          </p:nvPr>
        </p:nvGraphicFramePr>
        <p:xfrm>
          <a:off x="743500" y="1219200"/>
          <a:ext cx="7705250" cy="3844900"/>
        </p:xfrm>
        <a:graphic>
          <a:graphicData uri="http://schemas.openxmlformats.org/drawingml/2006/table">
            <a:tbl>
              <a:tblPr>
                <a:noFill/>
                <a:tableStyleId>{EF9BD616-FA24-4FD9-ADA1-CBF44FE77F76}</a:tableStyleId>
              </a:tblPr>
              <a:tblGrid>
                <a:gridCol w="20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208250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</a:tblGrid>
              <a:tr h="478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3" name="Google Shape;173;p18"/>
          <p:cNvSpPr txBox="1">
            <a:spLocks noGrp="1"/>
          </p:cNvSpPr>
          <p:nvPr>
            <p:ph type="ctrTitle" idx="4294967295"/>
          </p:nvPr>
        </p:nvSpPr>
        <p:spPr>
          <a:xfrm>
            <a:off x="1515900" y="281600"/>
            <a:ext cx="6112200" cy="9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GB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 Seconds of Analogue Audio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8"/>
          <p:cNvSpPr txBox="1"/>
          <p:nvPr/>
        </p:nvSpPr>
        <p:spPr>
          <a:xfrm rot="-5400000">
            <a:off x="-495675" y="2981450"/>
            <a:ext cx="13851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Voltage Level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8"/>
          <p:cNvSpPr txBox="1"/>
          <p:nvPr/>
        </p:nvSpPr>
        <p:spPr>
          <a:xfrm>
            <a:off x="302425" y="1050375"/>
            <a:ext cx="4023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8"/>
          <p:cNvSpPr txBox="1"/>
          <p:nvPr/>
        </p:nvSpPr>
        <p:spPr>
          <a:xfrm>
            <a:off x="302425" y="2955375"/>
            <a:ext cx="4023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8"/>
          <p:cNvSpPr txBox="1"/>
          <p:nvPr/>
        </p:nvSpPr>
        <p:spPr>
          <a:xfrm>
            <a:off x="253650" y="4860375"/>
            <a:ext cx="450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8"/>
          <p:cNvSpPr txBox="1"/>
          <p:nvPr/>
        </p:nvSpPr>
        <p:spPr>
          <a:xfrm>
            <a:off x="571900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8"/>
          <p:cNvSpPr txBox="1"/>
          <p:nvPr/>
        </p:nvSpPr>
        <p:spPr>
          <a:xfrm>
            <a:off x="31533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8"/>
          <p:cNvSpPr txBox="1"/>
          <p:nvPr/>
        </p:nvSpPr>
        <p:spPr>
          <a:xfrm>
            <a:off x="56860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8"/>
          <p:cNvSpPr txBox="1"/>
          <p:nvPr/>
        </p:nvSpPr>
        <p:spPr>
          <a:xfrm>
            <a:off x="8218775" y="5156400"/>
            <a:ext cx="2769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8"/>
          <p:cNvSpPr txBox="1"/>
          <p:nvPr/>
        </p:nvSpPr>
        <p:spPr>
          <a:xfrm>
            <a:off x="3879450" y="5329041"/>
            <a:ext cx="13851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8"/>
          <p:cNvSpPr txBox="1"/>
          <p:nvPr/>
        </p:nvSpPr>
        <p:spPr>
          <a:xfrm>
            <a:off x="780425" y="5763550"/>
            <a:ext cx="1524000" cy="6828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BPS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(Bits Per Second)</a:t>
            </a:r>
            <a:endParaRPr sz="1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8"/>
          <p:cNvSpPr txBox="1"/>
          <p:nvPr/>
        </p:nvSpPr>
        <p:spPr>
          <a:xfrm>
            <a:off x="2304425" y="5763556"/>
            <a:ext cx="1229100" cy="682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8"/>
          <p:cNvSpPr txBox="1"/>
          <p:nvPr/>
        </p:nvSpPr>
        <p:spPr>
          <a:xfrm>
            <a:off x="5657225" y="5763550"/>
            <a:ext cx="1524000" cy="6828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Sample Rate (Hz)</a:t>
            </a:r>
            <a:endParaRPr sz="1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8"/>
          <p:cNvSpPr txBox="1"/>
          <p:nvPr/>
        </p:nvSpPr>
        <p:spPr>
          <a:xfrm>
            <a:off x="7181225" y="5763556"/>
            <a:ext cx="1229100" cy="682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8"/>
          <p:cNvSpPr txBox="1"/>
          <p:nvPr/>
        </p:nvSpPr>
        <p:spPr>
          <a:xfrm>
            <a:off x="175600" y="2003800"/>
            <a:ext cx="5292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0.5v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8"/>
          <p:cNvSpPr txBox="1"/>
          <p:nvPr/>
        </p:nvSpPr>
        <p:spPr>
          <a:xfrm>
            <a:off x="58525" y="3985000"/>
            <a:ext cx="6462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-0.5v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9"/>
          <p:cNvSpPr txBox="1">
            <a:spLocks noGrp="1"/>
          </p:cNvSpPr>
          <p:nvPr>
            <p:ph type="ctrTitle"/>
          </p:nvPr>
        </p:nvSpPr>
        <p:spPr>
          <a:xfrm>
            <a:off x="1515900" y="281600"/>
            <a:ext cx="6112200" cy="11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GB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Extension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94" name="Google Shape;194;p19"/>
          <p:cNvGraphicFramePr/>
          <p:nvPr>
            <p:extLst>
              <p:ext uri="{D42A27DB-BD31-4B8C-83A1-F6EECF244321}">
                <p14:modId xmlns:p14="http://schemas.microsoft.com/office/powerpoint/2010/main" val="3985144480"/>
              </p:ext>
            </p:extLst>
          </p:nvPr>
        </p:nvGraphicFramePr>
        <p:xfrm>
          <a:off x="731619" y="2627166"/>
          <a:ext cx="2736300" cy="3004600"/>
        </p:xfrm>
        <a:graphic>
          <a:graphicData uri="http://schemas.openxmlformats.org/drawingml/2006/table">
            <a:tbl>
              <a:tblPr firstRow="1" bandRow="1">
                <a:noFill/>
                <a:tableStyleId>{051D79CD-011A-4EDA-A0BA-CCE5560BE611}</a:tableStyleId>
              </a:tblPr>
              <a:tblGrid>
                <a:gridCol w="170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/>
                        <a:t>Voltage level</a:t>
                      </a:r>
                      <a:endParaRPr sz="1400" u="none" strike="noStrike" cap="none"/>
                    </a:p>
                  </a:txBody>
                  <a:tcPr marL="87125" marR="87125" marT="43550" marB="435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/>
                        <a:t>Binary</a:t>
                      </a:r>
                      <a:endParaRPr sz="1400" u="none" strike="noStrike" cap="none"/>
                    </a:p>
                  </a:txBody>
                  <a:tcPr marL="87125" marR="87125" marT="43550" marB="435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/>
                        <a:t>1</a:t>
                      </a:r>
                      <a:endParaRPr sz="1400" u="none" strike="noStrike" cap="none"/>
                    </a:p>
                  </a:txBody>
                  <a:tcPr marL="87125" marR="87125" marT="43550" marB="435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</a:rPr>
                        <a:t>1100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/>
                        <a:t>0.75</a:t>
                      </a:r>
                      <a:endParaRPr sz="1400" u="none" strike="noStrike" cap="none"/>
                    </a:p>
                  </a:txBody>
                  <a:tcPr marL="87125" marR="87125" marT="43550" marB="435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</a:rPr>
                        <a:t>1011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/>
                        <a:t>0.5</a:t>
                      </a:r>
                      <a:endParaRPr sz="1400" u="none" strike="noStrike" cap="none"/>
                    </a:p>
                  </a:txBody>
                  <a:tcPr marL="87125" marR="87125" marT="43550" marB="435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</a:rPr>
                        <a:t>1010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/>
                        <a:t>0.25</a:t>
                      </a:r>
                      <a:endParaRPr sz="1400" u="none" strike="noStrike" cap="none"/>
                    </a:p>
                  </a:txBody>
                  <a:tcPr marL="87125" marR="87125" marT="43550" marB="435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</a:rPr>
                        <a:t>1001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/>
                        <a:t>0</a:t>
                      </a:r>
                      <a:endParaRPr sz="1400" u="none" strike="noStrike" cap="none"/>
                    </a:p>
                  </a:txBody>
                  <a:tcPr marL="87125" marR="87125" marT="43550" marB="435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0000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/>
                        <a:t>-0.25</a:t>
                      </a:r>
                      <a:endParaRPr sz="1400" u="none" strike="noStrike" cap="none"/>
                    </a:p>
                  </a:txBody>
                  <a:tcPr marL="87125" marR="87125" marT="43550" marB="435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</a:rPr>
                        <a:t>0001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/>
                        <a:t>-0.5</a:t>
                      </a:r>
                      <a:endParaRPr sz="1400" u="none" strike="noStrike" cap="none"/>
                    </a:p>
                  </a:txBody>
                  <a:tcPr marL="87125" marR="87125" marT="43550" marB="435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</a:rPr>
                        <a:t>0010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/>
                        <a:t>-0.75</a:t>
                      </a:r>
                      <a:endParaRPr sz="1400" u="none" strike="noStrike" cap="none"/>
                    </a:p>
                  </a:txBody>
                  <a:tcPr marL="87125" marR="87125" marT="43550" marB="435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</a:rPr>
                        <a:t>0011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/>
                        <a:t>-1</a:t>
                      </a:r>
                      <a:endParaRPr sz="1400" u="none" strike="noStrike" cap="none"/>
                    </a:p>
                  </a:txBody>
                  <a:tcPr marL="87125" marR="87125" marT="43550" marB="435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</a:rPr>
                        <a:t>0100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95" name="Google Shape;195;p19"/>
          <p:cNvSpPr txBox="1"/>
          <p:nvPr/>
        </p:nvSpPr>
        <p:spPr>
          <a:xfrm>
            <a:off x="3732600" y="1929000"/>
            <a:ext cx="5096100" cy="43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voltage level encodes a single item of binary data.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the table on the left, can you work out the binary data that would be stored for the sound file on slide 1.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essential data would be needed in the files metadata to ensure it could be recreated from the binary code?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0"/>
          <p:cNvSpPr txBox="1">
            <a:spLocks noGrp="1"/>
          </p:cNvSpPr>
          <p:nvPr>
            <p:ph type="ctrTitle"/>
          </p:nvPr>
        </p:nvSpPr>
        <p:spPr>
          <a:xfrm>
            <a:off x="1515900" y="281600"/>
            <a:ext cx="6112200" cy="11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GB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Extension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0"/>
          <p:cNvSpPr txBox="1"/>
          <p:nvPr/>
        </p:nvSpPr>
        <p:spPr>
          <a:xfrm>
            <a:off x="370700" y="1929000"/>
            <a:ext cx="8457900" cy="43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-GB" sz="1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 – almost all sound systems are digital</a:t>
            </a:r>
            <a:endParaRPr lang="en-US"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342900" marR="0" lvl="0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-GB" sz="1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electrical signal from a transducer is converted into a sequence of numerical values proportional to the strength of the signal</a:t>
            </a: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342900" marR="0" lvl="0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-GB" sz="1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are stored, transmitted, processed and reproduced as an analogue sound</a:t>
            </a: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lang="en-GB" sz="19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much can we fit on a CD?</a:t>
            </a: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lang="en-GB" sz="1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can fit around one hours worth of music on a CD. This breaks down as follows:</a:t>
            </a: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ts val="1900"/>
            </a:pPr>
            <a:endParaRPr lang="en-GB" sz="1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lang="en-GB" sz="1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44,100 	voltage samples/channel/second</a:t>
            </a:r>
            <a:br>
              <a:rPr lang="en-GB" sz="1900" b="0" i="0" u="none" strike="noStrike" cap="none" dirty="0">
                <a:latin typeface="Calibri"/>
                <a:ea typeface="Calibri"/>
                <a:cs typeface="Calibri"/>
              </a:rPr>
            </a:br>
            <a:r>
              <a:rPr lang="en-GB" sz="1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2	bytes per sample – 16-bit</a:t>
            </a:r>
            <a:br>
              <a:rPr lang="en-GB" sz="1900" b="0" i="0" u="none" strike="noStrike" cap="none" dirty="0">
                <a:latin typeface="Calibri"/>
                <a:ea typeface="Calibri"/>
                <a:cs typeface="Calibri"/>
              </a:rPr>
            </a:br>
            <a:r>
              <a:rPr lang="en-GB" sz="1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2	channels</a:t>
            </a:r>
            <a:endParaRPr sz="1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GB" sz="1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60	minutes in an hour</a:t>
            </a:r>
            <a:br>
              <a:rPr lang="en-GB" sz="1900" b="0" i="0" u="none" strike="noStrike" cap="none" dirty="0">
                <a:latin typeface="Calibri"/>
                <a:ea typeface="Calibri"/>
                <a:cs typeface="Calibri"/>
              </a:rPr>
            </a:br>
            <a:r>
              <a:rPr lang="en-GB" sz="1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9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	60	seconds in an hour</a:t>
            </a:r>
            <a:br>
              <a:rPr lang="en-GB" sz="1900" b="0" i="0" u="sng" strike="noStrike" cap="none" dirty="0">
                <a:latin typeface="Calibri"/>
                <a:ea typeface="Calibri"/>
                <a:cs typeface="Calibri"/>
              </a:rPr>
            </a:br>
            <a:r>
              <a:rPr lang="en-GB" sz="1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9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_______635mb___________________</a:t>
            </a:r>
            <a:endParaRPr sz="1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0"/>
          <p:cNvSpPr txBox="1"/>
          <p:nvPr/>
        </p:nvSpPr>
        <p:spPr>
          <a:xfrm>
            <a:off x="6181477" y="4776300"/>
            <a:ext cx="2704147" cy="1476900"/>
          </a:xfrm>
          <a:prstGeom prst="rect">
            <a:avLst/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Quick Task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Approximately how many minutes of 2 channel music could you record onto a 4.7Gb DVD?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S3 Project Bookle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ileHash xmlns="8b9d7b8b-7657-48c0-9ef9-cc5317a6cca6">023b50d6a3ee4f47f1569823cc00ce5069ff0e41</FileHash>
    <UniqueSourceRef xmlns="8b9d7b8b-7657-48c0-9ef9-cc5317a6cca6">ee843129-ed7a-47b7-9e59-d0352b7a2e32_ComputingFaculty@lsf.org</UniqueSourceRef>
    <CloudMigratorVersion xmlns="8b9d7b8b-7657-48c0-9ef9-cc5317a6cca6">3.14.6.0</CloudMigratorVersion>
    <SharedWithUsers xmlns="8b9d7b8b-7657-48c0-9ef9-cc5317a6cca6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7CEBBD44748B428133AFF837E438C5" ma:contentTypeVersion="16" ma:contentTypeDescription="Create a new document." ma:contentTypeScope="" ma:versionID="0ff321953f4ec62eba241b38ac625f0b">
  <xsd:schema xmlns:xsd="http://www.w3.org/2001/XMLSchema" xmlns:xs="http://www.w3.org/2001/XMLSchema" xmlns:p="http://schemas.microsoft.com/office/2006/metadata/properties" xmlns:ns2="8b9d7b8b-7657-48c0-9ef9-cc5317a6cca6" targetNamespace="http://schemas.microsoft.com/office/2006/metadata/properties" ma:root="true" ma:fieldsID="be141bd40f23ef36be9a73f74e9d76ed" ns2:_="">
    <xsd:import namespace="8b9d7b8b-7657-48c0-9ef9-cc5317a6cc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UniqueSourceRef" minOccurs="0"/>
                <xsd:element ref="ns2:FileHash" minOccurs="0"/>
                <xsd:element ref="ns2:CloudMigratorVersion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d7b8b-7657-48c0-9ef9-cc5317a6cca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FileHash" ma:index="12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3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73C224-C306-4FF5-843C-AE6C69A92A30}">
  <ds:schemaRefs>
    <ds:schemaRef ds:uri="8b9d7b8b-7657-48c0-9ef9-cc5317a6cca6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BDB5A39-2553-48C9-8FAC-A8BCD8FD25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d7b8b-7657-48c0-9ef9-cc5317a6cc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F27FEC-B547-43CF-8BB5-9F83E49CC6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9</Slides>
  <Notes>9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KS3 Project Booklet</vt:lpstr>
      <vt:lpstr>Task</vt:lpstr>
      <vt:lpstr>3 Seconds of Analogue Audio – Sample taken once per vertical line on graph.</vt:lpstr>
      <vt:lpstr>3 Seconds of Analogue Audio Sample taken once per vertical line on graph.</vt:lpstr>
      <vt:lpstr>3 Seconds of Analogue Audio</vt:lpstr>
      <vt:lpstr>Task</vt:lpstr>
      <vt:lpstr>3 Seconds of Analogue Audio one level per horizontal line</vt:lpstr>
      <vt:lpstr>3 Seconds of Analogue Audio</vt:lpstr>
      <vt:lpstr>Extension</vt:lpstr>
      <vt:lpstr>Extension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</dc:title>
  <cp:revision>42</cp:revision>
  <dcterms:modified xsi:type="dcterms:W3CDTF">2022-05-13T11:17:09Z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0x010100F67CEBBD44748B428133AFF837E438C5</vt:lpwstr>
  </property>
</Properties>
</file>