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56" r:id="rId4"/>
    <p:sldId id="257" r:id="rId5"/>
    <p:sldId id="260" r:id="rId6"/>
    <p:sldId id="261" r:id="rId7"/>
    <p:sldId id="264" r:id="rId8"/>
    <p:sldId id="265" r:id="rId9"/>
    <p:sldId id="263" r:id="rId10"/>
    <p:sldId id="268" r:id="rId11"/>
    <p:sldId id="266" r:id="rId12"/>
    <p:sldId id="270" r:id="rId13"/>
    <p:sldId id="271" r:id="rId14"/>
    <p:sldId id="275" r:id="rId15"/>
    <p:sldId id="274" r:id="rId16"/>
    <p:sldId id="277" r:id="rId17"/>
    <p:sldId id="276" r:id="rId18"/>
    <p:sldId id="262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2B703F-BF76-B125-E4A3-3A1CD2115F6F}" v="660" dt="2020-05-01T08:38:42.8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22" autoAdjust="0"/>
  </p:normalViewPr>
  <p:slideViewPr>
    <p:cSldViewPr>
      <p:cViewPr varScale="1">
        <p:scale>
          <a:sx n="85" d="100"/>
          <a:sy n="85" d="100"/>
        </p:scale>
        <p:origin x="5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microsoft.com/office/2015/10/relationships/revisionInfo" Target="revisionInfo.xml" Id="rId26" /><Relationship Type="http://schemas.openxmlformats.org/officeDocument/2006/relationships/slide" Target="slides/slide2.xml" Id="rId3" /><Relationship Type="http://schemas.openxmlformats.org/officeDocument/2006/relationships/presProps" Target="presProps.xml" Id="rId21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19.xml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tableStyles" Target="tableStyles.xml" Id="rId24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theme" Target="theme/theme1.xml" Id="rId23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viewProps" Target="viewProps.xml" Id="rId22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4A6DFA70-7EB1-4F88-9B9C-9F11C74C9470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E0314D5-70F9-4335-A160-B646B749EEB7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FA70-7EB1-4F88-9B9C-9F11C74C9470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14D5-70F9-4335-A160-B646B749EEB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FA70-7EB1-4F88-9B9C-9F11C74C9470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14D5-70F9-4335-A160-B646B749EEB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FA70-7EB1-4F88-9B9C-9F11C74C9470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14D5-70F9-4335-A160-B646B749EEB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4A6DFA70-7EB1-4F88-9B9C-9F11C74C9470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E0314D5-70F9-4335-A160-B646B749EEB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FA70-7EB1-4F88-9B9C-9F11C74C9470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2E0314D5-70F9-4335-A160-B646B749EEB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FA70-7EB1-4F88-9B9C-9F11C74C9470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2E0314D5-70F9-4335-A160-B646B749EEB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FA70-7EB1-4F88-9B9C-9F11C74C9470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14D5-70F9-4335-A160-B646B749EEB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FA70-7EB1-4F88-9B9C-9F11C74C9470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14D5-70F9-4335-A160-B646B749EEB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4A6DFA70-7EB1-4F88-9B9C-9F11C74C9470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E0314D5-70F9-4335-A160-B646B749EEB7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4A6DFA70-7EB1-4F88-9B9C-9F11C74C9470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E0314D5-70F9-4335-A160-B646B749EEB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A6DFA70-7EB1-4F88-9B9C-9F11C74C9470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2E0314D5-70F9-4335-A160-B646B749EEB7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CNuPcf8L00" TargetMode="External"/><Relationship Id="rId2" Type="http://schemas.openxmlformats.org/officeDocument/2006/relationships/hyperlink" Target="https://www.bbc.co.uk/news/world-us-canada-37259537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books/2020/apr/24/author-book-victim-blaming-misogynist-abuse-jessica-taylor?fbclid=IwAR3Pu0N1fv3Y0DP21HuLGhEO3gJ7AonR74YEU649KTY27oVGBrjM6wsnlZw" TargetMode="External"/><Relationship Id="rId2" Type="http://schemas.openxmlformats.org/officeDocument/2006/relationships/hyperlink" Target="https://www.youtube.com/watch?v=Cetg4gu0oQ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imon-pegg-elle-feminism-t-shirt__large.jpg"/>
          <p:cNvPicPr>
            <a:picLocks noChangeAspect="1"/>
          </p:cNvPicPr>
          <p:nvPr/>
        </p:nvPicPr>
        <p:blipFill>
          <a:blip r:embed="rId2" cstate="print"/>
          <a:srcRect l="32207" r="24799" b="57678"/>
          <a:stretch>
            <a:fillRect/>
          </a:stretch>
        </p:blipFill>
        <p:spPr>
          <a:xfrm>
            <a:off x="0" y="0"/>
            <a:ext cx="1679896" cy="2204864"/>
          </a:xfrm>
          <a:prstGeom prst="rect">
            <a:avLst/>
          </a:prstGeom>
        </p:spPr>
      </p:pic>
      <p:pic>
        <p:nvPicPr>
          <p:cNvPr id="6" name="Picture 5" descr="Marca-camisa-dos-homens-t-de-Benedict-Cumberbatch-Isso-Que-uma-Feminista-Parecem-letras-de-impress.jpg_640x640.jpg"/>
          <p:cNvPicPr>
            <a:picLocks noChangeAspect="1"/>
          </p:cNvPicPr>
          <p:nvPr/>
        </p:nvPicPr>
        <p:blipFill>
          <a:blip r:embed="rId3" cstate="print"/>
          <a:srcRect l="33741" r="30108" b="50654"/>
          <a:stretch>
            <a:fillRect/>
          </a:stretch>
        </p:blipFill>
        <p:spPr>
          <a:xfrm>
            <a:off x="5292080" y="0"/>
            <a:ext cx="1574903" cy="2204864"/>
          </a:xfrm>
          <a:prstGeom prst="rect">
            <a:avLst/>
          </a:prstGeom>
        </p:spPr>
      </p:pic>
      <p:pic>
        <p:nvPicPr>
          <p:cNvPr id="7" name="Picture 6" descr="m0ePblz.png"/>
          <p:cNvPicPr>
            <a:picLocks noChangeAspect="1"/>
          </p:cNvPicPr>
          <p:nvPr/>
        </p:nvPicPr>
        <p:blipFill>
          <a:blip r:embed="rId4" cstate="print"/>
          <a:srcRect l="36101" r="34224" b="35266"/>
          <a:stretch>
            <a:fillRect/>
          </a:stretch>
        </p:blipFill>
        <p:spPr>
          <a:xfrm>
            <a:off x="0" y="2204864"/>
            <a:ext cx="1875088" cy="2232248"/>
          </a:xfrm>
          <a:prstGeom prst="rect">
            <a:avLst/>
          </a:prstGeom>
        </p:spPr>
      </p:pic>
      <p:pic>
        <p:nvPicPr>
          <p:cNvPr id="8" name="Content Placeholder 7" descr="elle_3088885b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l="68324" r="3347" b="42007"/>
          <a:stretch>
            <a:fillRect/>
          </a:stretch>
        </p:blipFill>
        <p:spPr>
          <a:xfrm>
            <a:off x="3347864" y="2204864"/>
            <a:ext cx="1746978" cy="2232249"/>
          </a:xfrm>
          <a:prstGeom prst="rect">
            <a:avLst/>
          </a:prstGeom>
        </p:spPr>
      </p:pic>
      <p:pic>
        <p:nvPicPr>
          <p:cNvPr id="27650" name="Picture 2" descr="Image result for feminism looks like tshirt"/>
          <p:cNvPicPr>
            <a:picLocks noChangeAspect="1" noChangeArrowheads="1"/>
          </p:cNvPicPr>
          <p:nvPr/>
        </p:nvPicPr>
        <p:blipFill>
          <a:blip r:embed="rId6" cstate="print"/>
          <a:srcRect l="16322" r="22470" b="46659"/>
          <a:stretch>
            <a:fillRect/>
          </a:stretch>
        </p:blipFill>
        <p:spPr bwMode="auto">
          <a:xfrm>
            <a:off x="3563888" y="0"/>
            <a:ext cx="1740682" cy="2204864"/>
          </a:xfrm>
          <a:prstGeom prst="rect">
            <a:avLst/>
          </a:prstGeom>
          <a:noFill/>
        </p:spPr>
      </p:pic>
      <p:pic>
        <p:nvPicPr>
          <p:cNvPr id="11" name="Picture 10" descr="07d9aa4f0294b07dcbe41d69f2348f60--patrick-stewart-patrick-obrian.jpg"/>
          <p:cNvPicPr>
            <a:picLocks noChangeAspect="1"/>
          </p:cNvPicPr>
          <p:nvPr/>
        </p:nvPicPr>
        <p:blipFill>
          <a:blip r:embed="rId7" cstate="print"/>
          <a:srcRect l="22680" r="16841" b="46203"/>
          <a:stretch>
            <a:fillRect/>
          </a:stretch>
        </p:blipFill>
        <p:spPr>
          <a:xfrm>
            <a:off x="1691681" y="-1"/>
            <a:ext cx="1872207" cy="2223245"/>
          </a:xfrm>
          <a:prstGeom prst="rect">
            <a:avLst/>
          </a:prstGeom>
        </p:spPr>
      </p:pic>
      <p:pic>
        <p:nvPicPr>
          <p:cNvPr id="5" name="Picture 4" descr="New-2015-Benedict-Cumberbatch-Custom-T-shirt-This-is-what-a-feminist-looks-like-Tom-Hiddleston.jpg_640x640.jpg"/>
          <p:cNvPicPr>
            <a:picLocks noChangeAspect="1"/>
          </p:cNvPicPr>
          <p:nvPr/>
        </p:nvPicPr>
        <p:blipFill>
          <a:blip r:embed="rId8" cstate="print"/>
          <a:srcRect l="30302" r="26798" b="52810"/>
          <a:stretch>
            <a:fillRect/>
          </a:stretch>
        </p:blipFill>
        <p:spPr>
          <a:xfrm>
            <a:off x="6876256" y="0"/>
            <a:ext cx="2004422" cy="2204864"/>
          </a:xfrm>
          <a:prstGeom prst="rect">
            <a:avLst/>
          </a:prstGeom>
        </p:spPr>
      </p:pic>
      <p:pic>
        <p:nvPicPr>
          <p:cNvPr id="12" name="Content Placeholder 7" descr="elle_3088885b.jpg"/>
          <p:cNvPicPr>
            <a:picLocks noChangeAspect="1"/>
          </p:cNvPicPr>
          <p:nvPr/>
        </p:nvPicPr>
        <p:blipFill>
          <a:blip r:embed="rId5" cstate="print"/>
          <a:srcRect l="38605" r="39544" b="57429"/>
          <a:stretch>
            <a:fillRect/>
          </a:stretch>
        </p:blipFill>
        <p:spPr>
          <a:xfrm>
            <a:off x="7092280" y="2204864"/>
            <a:ext cx="1835696" cy="2232248"/>
          </a:xfrm>
          <a:prstGeom prst="rect">
            <a:avLst/>
          </a:prstGeom>
        </p:spPr>
      </p:pic>
      <p:pic>
        <p:nvPicPr>
          <p:cNvPr id="13" name="Content Placeholder 7" descr="elle_3088885b.jpg"/>
          <p:cNvPicPr>
            <a:picLocks noChangeAspect="1"/>
          </p:cNvPicPr>
          <p:nvPr/>
        </p:nvPicPr>
        <p:blipFill>
          <a:blip r:embed="rId5" cstate="print"/>
          <a:srcRect l="10168" r="73039" b="60244"/>
          <a:stretch>
            <a:fillRect/>
          </a:stretch>
        </p:blipFill>
        <p:spPr>
          <a:xfrm>
            <a:off x="1835696" y="2204864"/>
            <a:ext cx="1512168" cy="22345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1520" y="4797152"/>
            <a:ext cx="86409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Starter for 10 – Name the famous faces!</a:t>
            </a:r>
            <a:endParaRPr lang="en-GB" sz="3600" i="1" dirty="0"/>
          </a:p>
          <a:p>
            <a:pPr algn="ctr"/>
            <a:endParaRPr lang="en-GB" sz="2800" i="1" dirty="0"/>
          </a:p>
          <a:p>
            <a:pPr algn="ctr"/>
            <a:r>
              <a:rPr lang="en-GB" sz="2800" i="1" dirty="0"/>
              <a:t>Bonus marks for each: what are they famous for?</a:t>
            </a:r>
            <a:endParaRPr lang="en-GB" sz="2800" dirty="0"/>
          </a:p>
        </p:txBody>
      </p:sp>
      <p:pic>
        <p:nvPicPr>
          <p:cNvPr id="15" name="Picture 14" descr="th (2).jpg"/>
          <p:cNvPicPr>
            <a:picLocks noChangeAspect="1"/>
          </p:cNvPicPr>
          <p:nvPr/>
        </p:nvPicPr>
        <p:blipFill>
          <a:blip r:embed="rId9" cstate="print"/>
          <a:srcRect l="22823" t="5040" r="18716" b="37001"/>
          <a:stretch>
            <a:fillRect/>
          </a:stretch>
        </p:blipFill>
        <p:spPr>
          <a:xfrm>
            <a:off x="5076056" y="2204864"/>
            <a:ext cx="1988928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Four Themes - Generic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5624569"/>
              </p:ext>
            </p:extLst>
          </p:nvPr>
        </p:nvGraphicFramePr>
        <p:xfrm>
          <a:off x="457200" y="1646238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143720895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42474319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Human Nature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/>
                        <a:t>Fundamental</a:t>
                      </a:r>
                      <a:r>
                        <a:rPr lang="en-GB" b="0" baseline="0" dirty="0"/>
                        <a:t> nature of mankind’s relationships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baseline="0" dirty="0"/>
                        <a:t>Relationships might be with each other, or the world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baseline="0" dirty="0"/>
                        <a:t>Effectively how we fundamentally deal with each other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baseline="0"/>
                        <a:t>Natural instincts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/>
                        <a:t>Living under governance</a:t>
                      </a:r>
                      <a:endParaRPr lang="en-GB" b="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baseline="0" dirty="0"/>
                        <a:t>What the nature of this governance should be and whether it is good or evil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baseline="0" dirty="0"/>
                        <a:t>What part government should play in society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baseline="0" dirty="0"/>
                        <a:t>How government should be controlled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748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Society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/>
                        <a:t>The structure of society (natural or</a:t>
                      </a:r>
                      <a:r>
                        <a:rPr lang="en-GB" b="0" baseline="0" dirty="0"/>
                        <a:t> imposed)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baseline="0" dirty="0"/>
                        <a:t>What the ideal society is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Economy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/>
                        <a:t>Perspectives</a:t>
                      </a:r>
                      <a:r>
                        <a:rPr lang="en-GB" b="0" baseline="0" dirty="0"/>
                        <a:t> on the role of the economic system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baseline="0" dirty="0"/>
                        <a:t>Impact of the economic system on those within 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baseline="0" dirty="0"/>
                        <a:t>Shared ideals on the ideal economic system</a:t>
                      </a:r>
                      <a:endParaRPr lang="en-GB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104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022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799200"/>
          </a:xfrm>
        </p:spPr>
        <p:txBody>
          <a:bodyPr/>
          <a:lstStyle/>
          <a:p>
            <a:r>
              <a:rPr lang="en-GB" dirty="0"/>
              <a:t>Beliefs of Feminism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317382"/>
              </p:ext>
            </p:extLst>
          </p:nvPr>
        </p:nvGraphicFramePr>
        <p:xfrm>
          <a:off x="2952" y="1097598"/>
          <a:ext cx="2891066" cy="430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1066">
                  <a:extLst>
                    <a:ext uri="{9D8B030D-6E8A-4147-A177-3AD203B41FA5}">
                      <a16:colId xmlns:a16="http://schemas.microsoft.com/office/drawing/2014/main" val="23365649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Liberal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897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 reformist movement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142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Patriarchy is a modern phenomenon which cab be combatted through legal and cultural reform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618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If legal and economic</a:t>
                      </a:r>
                      <a:r>
                        <a:rPr lang="en-GB" baseline="0" dirty="0"/>
                        <a:t> equality can be achieved, women will achieve liberation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3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Women should be free to</a:t>
                      </a:r>
                      <a:r>
                        <a:rPr lang="en-GB" baseline="0" dirty="0"/>
                        <a:t> choose how they conduct their lives and relationships with men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873906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173245"/>
              </p:ext>
            </p:extLst>
          </p:nvPr>
        </p:nvGraphicFramePr>
        <p:xfrm>
          <a:off x="2929089" y="1097598"/>
          <a:ext cx="3048000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4916325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Radical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769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 revolutionary movement seeking social and cultural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60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Patriarchy</a:t>
                      </a:r>
                      <a:r>
                        <a:rPr lang="en-GB" baseline="0" dirty="0"/>
                        <a:t> has long and deep historical roots. It has penetrated the consciousness of men and women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054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Males and female consciousness must change for liberation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600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It is not sufficient</a:t>
                      </a:r>
                      <a:r>
                        <a:rPr lang="en-GB" baseline="0" dirty="0"/>
                        <a:t> to create freedom for women, men’s domination must be destroyed.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5572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409557"/>
              </p:ext>
            </p:extLst>
          </p:nvPr>
        </p:nvGraphicFramePr>
        <p:xfrm>
          <a:off x="6012160" y="1097598"/>
          <a:ext cx="313184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840">
                  <a:extLst>
                    <a:ext uri="{9D8B030D-6E8A-4147-A177-3AD203B41FA5}">
                      <a16:colId xmlns:a16="http://schemas.microsoft.com/office/drawing/2014/main" val="16209715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Socialist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019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Often revolutionary but</a:t>
                      </a:r>
                      <a:r>
                        <a:rPr lang="en-GB" baseline="0" dirty="0"/>
                        <a:t> focussing on economic transformation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736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Patriarchy is largely economically driven. Men dominate women generally</a:t>
                      </a:r>
                      <a:r>
                        <a:rPr lang="en-GB" baseline="0" dirty="0"/>
                        <a:t> because they dominate them economically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791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Patterns of unemployment and the economic structure of the family have to be</a:t>
                      </a:r>
                      <a:r>
                        <a:rPr lang="en-GB" baseline="0" dirty="0"/>
                        <a:t> transformed to achieve liberation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Women cannot be genuinely free until they achieve economic freedom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884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7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55184"/>
          </a:xfrm>
        </p:spPr>
        <p:txBody>
          <a:bodyPr>
            <a:normAutofit fontScale="90000"/>
          </a:bodyPr>
          <a:lstStyle/>
          <a:p>
            <a:r>
              <a:rPr lang="en-GB" dirty="0"/>
              <a:t>Feminist Disagreements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067347"/>
              </p:ext>
            </p:extLst>
          </p:nvPr>
        </p:nvGraphicFramePr>
        <p:xfrm>
          <a:off x="251521" y="908720"/>
          <a:ext cx="8640958" cy="44736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7">
                  <a:extLst>
                    <a:ext uri="{9D8B030D-6E8A-4147-A177-3AD203B41FA5}">
                      <a16:colId xmlns:a16="http://schemas.microsoft.com/office/drawing/2014/main" val="407885662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160974734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3063790696"/>
                    </a:ext>
                  </a:extLst>
                </a:gridCol>
                <a:gridCol w="2736303">
                  <a:extLst>
                    <a:ext uri="{9D8B030D-6E8A-4147-A177-3AD203B41FA5}">
                      <a16:colId xmlns:a16="http://schemas.microsoft.com/office/drawing/2014/main" val="1322807686"/>
                    </a:ext>
                  </a:extLst>
                </a:gridCol>
              </a:tblGrid>
              <a:tr h="230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5" marR="59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Liberal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5" marR="59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Socialist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5" marR="59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Radical (militant)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5" marR="59665" marT="0" marB="0"/>
                </a:tc>
                <a:extLst>
                  <a:ext uri="{0D108BD9-81ED-4DB2-BD59-A6C34878D82A}">
                    <a16:rowId xmlns:a16="http://schemas.microsoft.com/office/drawing/2014/main" val="4077753352"/>
                  </a:ext>
                </a:extLst>
              </a:tr>
              <a:tr h="27335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Human nature (sex and gender)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5" marR="59665" marT="0" marB="0" vert="vert270" anchor="ctr"/>
                </a:tc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500" b="1" dirty="0">
                        <a:effectLst/>
                      </a:endParaRP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400" b="1" dirty="0">
                          <a:effectLst/>
                        </a:rPr>
                        <a:t>KQ – Are</a:t>
                      </a:r>
                      <a:r>
                        <a:rPr lang="en-GB" sz="1400" b="1" baseline="0" dirty="0">
                          <a:effectLst/>
                        </a:rPr>
                        <a:t> both sex and gender part of ‘human nature’?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500" b="1" dirty="0">
                        <a:effectLst/>
                      </a:endParaRPr>
                    </a:p>
                  </a:txBody>
                  <a:tcPr marL="59665" marR="59665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5" marR="59665" marT="0" marB="0"/>
                </a:tc>
                <a:tc hMerge="1"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5" marR="59665" marT="0" marB="0"/>
                </a:tc>
                <a:extLst>
                  <a:ext uri="{0D108BD9-81ED-4DB2-BD59-A6C34878D82A}">
                    <a16:rowId xmlns:a16="http://schemas.microsoft.com/office/drawing/2014/main" val="2604977835"/>
                  </a:ext>
                </a:extLst>
              </a:tr>
              <a:tr h="58618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5" marR="59665" marT="0" marB="0" vert="vert270" anchor="ctr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effectLst/>
                        </a:rPr>
                        <a:t>Rationality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effectLst/>
                        </a:rPr>
                        <a:t>Individualism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effectLst/>
                        </a:rPr>
                        <a:t>Accept the significance of sex differences but gender difference</a:t>
                      </a:r>
                      <a:r>
                        <a:rPr lang="en-GB" sz="1000" baseline="0" dirty="0">
                          <a:effectLst/>
                        </a:rPr>
                        <a:t> is a construct – sex difference should not lead to gender difference (this is a learned behaviour)</a:t>
                      </a:r>
                      <a:endParaRPr lang="en-GB" sz="1000" dirty="0">
                        <a:effectLst/>
                      </a:endParaRPr>
                    </a:p>
                  </a:txBody>
                  <a:tcPr marL="59665" marR="59665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effectLst/>
                        </a:rPr>
                        <a:t> Inferior status of women is directly linked to capitalism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5" marR="59665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effectLst/>
                        </a:rPr>
                        <a:t> Rejection</a:t>
                      </a:r>
                      <a:r>
                        <a:rPr lang="en-GB" sz="1000" baseline="0" dirty="0">
                          <a:effectLst/>
                        </a:rPr>
                        <a:t> of gender difference (equality of gender is there a must) which are pervasive and deep-rooted and need destroying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Most radically – a belief in androgyny – we all have male/female characteristics and people choose their sexual identity (or choose to have none at all)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5" marR="59665" marT="0" marB="0"/>
                </a:tc>
                <a:extLst>
                  <a:ext uri="{0D108BD9-81ED-4DB2-BD59-A6C34878D82A}">
                    <a16:rowId xmlns:a16="http://schemas.microsoft.com/office/drawing/2014/main" val="1320309540"/>
                  </a:ext>
                </a:extLst>
              </a:tr>
              <a:tr h="34928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The economy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5" marR="59665" marT="0" marB="0" vert="vert270" anchor="ctr"/>
                </a:tc>
                <a:tc gridSpan="3"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en-GB" sz="500" b="1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en-GB" sz="14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KQ – What role does the economy have in the inequality between men and women? What is the ideal economic system?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en-GB" sz="500" b="1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665" marR="59665" marT="0" marB="0"/>
                </a:tc>
                <a:tc hMerge="1"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kumimoji="0" lang="en-GB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665" marR="59665" marT="0" marB="0"/>
                </a:tc>
                <a:tc hMerge="1"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5" marR="59665" marT="0" marB="0"/>
                </a:tc>
                <a:extLst>
                  <a:ext uri="{0D108BD9-81ED-4DB2-BD59-A6C34878D82A}">
                    <a16:rowId xmlns:a16="http://schemas.microsoft.com/office/drawing/2014/main" val="3831848932"/>
                  </a:ext>
                </a:extLst>
              </a:tr>
              <a:tr h="988753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5" marR="59665" marT="0" marB="0" vert="vert270" anchor="ctr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effectLst/>
                        </a:rPr>
                        <a:t> Capitalism is generally –</a:t>
                      </a:r>
                      <a:r>
                        <a:rPr lang="en-GB" sz="1000" baseline="0" dirty="0">
                          <a:effectLst/>
                        </a:rPr>
                        <a:t> women can ‘win’ within this structure</a:t>
                      </a:r>
                      <a:endParaRPr lang="en-GB" sz="1000" baseline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aseline="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Free market economy – pretty happy with capitalism as it gives all opportunity/choice</a:t>
                      </a:r>
                      <a:endParaRPr lang="en-GB" sz="1000" baseline="0" dirty="0">
                        <a:effectLst/>
                        <a:latin typeface="+mn-lt"/>
                        <a:cs typeface="+mn-cs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aseline="0" dirty="0">
                          <a:effectLst/>
                          <a:latin typeface="+mn-lt"/>
                          <a:cs typeface="+mn-cs"/>
                        </a:rPr>
                        <a:t>Believe women can and have succeeded under capitalism</a:t>
                      </a:r>
                      <a:endParaRPr lang="en-GB" sz="1000" baseline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5" marR="59665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effectLst/>
                        </a:rPr>
                        <a:t> Key mechanism of oppression, needs destroying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Women used/abused as a cheap source of labour, including domestic</a:t>
                      </a:r>
                      <a:r>
                        <a:rPr kumimoji="0" lang="en-GB" sz="1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service (which has been key to capitalist success)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en-GB" sz="1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the workforce, women are often low-paid, part-time and amongst the first therefore to lose their jobs (lacking job security)</a:t>
                      </a:r>
                      <a:endParaRPr kumimoji="0" lang="en-GB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Could pay women for housework – to achieve economic freedom</a:t>
                      </a:r>
                    </a:p>
                  </a:txBody>
                  <a:tcPr marL="59665" marR="59665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effectLst/>
                        </a:rPr>
                        <a:t> Almost</a:t>
                      </a:r>
                      <a:r>
                        <a:rPr lang="en-GB" sz="1000" baseline="0" dirty="0">
                          <a:effectLst/>
                        </a:rPr>
                        <a:t> non-applicable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5" marR="59665" marT="0" marB="0"/>
                </a:tc>
                <a:extLst>
                  <a:ext uri="{0D108BD9-81ED-4DB2-BD59-A6C34878D82A}">
                    <a16:rowId xmlns:a16="http://schemas.microsoft.com/office/drawing/2014/main" val="344504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2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99494"/>
              </p:ext>
            </p:extLst>
          </p:nvPr>
        </p:nvGraphicFramePr>
        <p:xfrm>
          <a:off x="251521" y="930223"/>
          <a:ext cx="8640958" cy="5751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7">
                  <a:extLst>
                    <a:ext uri="{9D8B030D-6E8A-4147-A177-3AD203B41FA5}">
                      <a16:colId xmlns:a16="http://schemas.microsoft.com/office/drawing/2014/main" val="16536712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969983256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1270548231"/>
                    </a:ext>
                  </a:extLst>
                </a:gridCol>
                <a:gridCol w="2736303">
                  <a:extLst>
                    <a:ext uri="{9D8B030D-6E8A-4147-A177-3AD203B41FA5}">
                      <a16:colId xmlns:a16="http://schemas.microsoft.com/office/drawing/2014/main" val="2028318466"/>
                    </a:ext>
                  </a:extLst>
                </a:gridCol>
              </a:tblGrid>
              <a:tr h="270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5" marR="5966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Liberal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5" marR="59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Socialist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5" marR="59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Radical</a:t>
                      </a:r>
                    </a:p>
                  </a:txBody>
                  <a:tcPr marL="59665" marR="59665" marT="0" marB="0"/>
                </a:tc>
                <a:extLst>
                  <a:ext uri="{0D108BD9-81ED-4DB2-BD59-A6C34878D82A}">
                    <a16:rowId xmlns:a16="http://schemas.microsoft.com/office/drawing/2014/main" val="2435352902"/>
                  </a:ext>
                </a:extLst>
              </a:tr>
              <a:tr h="35597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The state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5" marR="59665" marT="0" marB="0" vert="vert270"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500" b="1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4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KQ – What role does the state have in producing and/or preventing inequality? What is the ideal state?</a:t>
                      </a:r>
                      <a:endParaRPr kumimoji="0" lang="en-GB" sz="1000" b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500" b="1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665" marR="59665" marT="0" marB="0"/>
                </a:tc>
                <a:tc hMerge="1"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kumimoji="0" lang="en-GB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665" marR="59665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5" marR="59665" marT="0" marB="0"/>
                </a:tc>
                <a:extLst>
                  <a:ext uri="{0D108BD9-81ED-4DB2-BD59-A6C34878D82A}">
                    <a16:rowId xmlns:a16="http://schemas.microsoft.com/office/drawing/2014/main" val="2673528987"/>
                  </a:ext>
                </a:extLst>
              </a:tr>
              <a:tr h="230709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5" marR="59665" marT="0" marB="0" vert="vert270" anchor="ctr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effectLst/>
                        </a:rPr>
                        <a:t>Evolution,</a:t>
                      </a:r>
                      <a:r>
                        <a:rPr lang="en-GB" sz="1000" baseline="0" dirty="0">
                          <a:effectLst/>
                        </a:rPr>
                        <a:t> not revolution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aseline="0" dirty="0">
                          <a:effectLst/>
                        </a:rPr>
                        <a:t>Fundamental structures do not need radical change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Clear public/private divide – some aspects of life do not concern the state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state has a role in preventing inequality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 intervention to achieve political</a:t>
                      </a:r>
                      <a:r>
                        <a:rPr kumimoji="0" lang="en-GB" sz="1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legal equality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en-GB" sz="1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Only interested in public sphere – increasing/equalising choice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en-GB" sz="1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Equality of opportunity (choice)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en-GB" sz="1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 through democratic pressure (pluralist democracy/multiculturalism)</a:t>
                      </a:r>
                      <a:endParaRPr kumimoji="0" lang="en-GB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665" marR="59665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Changing the structure of ownership and the means of production could liberate women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state is an agent of capitalism and therefore the architect</a:t>
                      </a:r>
                      <a:r>
                        <a:rPr kumimoji="0" lang="en-GB" sz="1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exploitation</a:t>
                      </a:r>
                      <a:endParaRPr kumimoji="0" lang="en-GB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665" marR="59665" marT="0" marB="0"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dirty="0">
                          <a:effectLst/>
                        </a:rPr>
                        <a:t>Fundamental, revolutionary change needed,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Change the structure of the state</a:t>
                      </a:r>
                      <a:r>
                        <a:rPr lang="en-GB" sz="10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including the removal of the patriarchy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Harsher punishments for domestic crimes – link to ‘equity’ (vs. equality)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Legal reforms for equality are superficial and do not address the root cause of patriarchy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5" marR="59665" marT="0" marB="0"/>
                </a:tc>
                <a:extLst>
                  <a:ext uri="{0D108BD9-81ED-4DB2-BD59-A6C34878D82A}">
                    <a16:rowId xmlns:a16="http://schemas.microsoft.com/office/drawing/2014/main" val="3664906758"/>
                  </a:ext>
                </a:extLst>
              </a:tr>
              <a:tr h="35720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Society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5" marR="59665" marT="0" marB="0" vert="vert270" anchor="ctr"/>
                </a:tc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en-GB" sz="500" b="1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en-GB" sz="14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KQ – What role does the society have in producing and/or preventing inequality? What is the ideal society?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en-GB" sz="500" b="1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665" marR="59665" marT="0" marB="0"/>
                </a:tc>
                <a:tc hMerge="1"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kumimoji="0" lang="en-GB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665" marR="59665" marT="0" marB="0"/>
                </a:tc>
                <a:tc hMerge="1"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5" marR="59665" marT="0" marB="0"/>
                </a:tc>
                <a:extLst>
                  <a:ext uri="{0D108BD9-81ED-4DB2-BD59-A6C34878D82A}">
                    <a16:rowId xmlns:a16="http://schemas.microsoft.com/office/drawing/2014/main" val="1420154504"/>
                  </a:ext>
                </a:extLst>
              </a:tr>
              <a:tr h="164792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5" marR="59665" marT="0" marB="0" vert="vert270" anchor="ctr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effectLst/>
                        </a:rPr>
                        <a:t> Clear public/private divide – some aspects of life do not concern the state (link to ‘individualism</a:t>
                      </a:r>
                      <a:r>
                        <a:rPr lang="en-GB" sz="1000" baseline="0" dirty="0">
                          <a:effectLst/>
                        </a:rPr>
                        <a:t>’ of liberalism)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aseline="0" dirty="0">
                          <a:effectLst/>
                        </a:rPr>
                        <a:t>How women conduct their private relationships is entirely up to them</a:t>
                      </a:r>
                      <a:endParaRPr lang="en-GB" sz="1000" dirty="0">
                        <a:effectLst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Need to change attitudes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Problems with traditional societies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state should only get involved with actions that affect society, not the individual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Patriarchy is a characteristic</a:t>
                      </a:r>
                      <a:r>
                        <a:rPr kumimoji="0" lang="en-GB" sz="1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not core value of society and therefore can be reformed</a:t>
                      </a:r>
                      <a:endParaRPr kumimoji="0" lang="en-GB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665" marR="59665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effectLst/>
                        </a:rPr>
                        <a:t> Women exploited for cheap labour within the family unit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fostered sense of inferiority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Women can be ‘freed’ from</a:t>
                      </a:r>
                      <a:r>
                        <a:rPr kumimoji="0" lang="en-GB" sz="1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marriage/family</a:t>
                      </a:r>
                      <a:endParaRPr kumimoji="0" lang="en-GB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665" marR="59665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effectLst/>
                        </a:rPr>
                        <a:t> New form of society needed in which gender if eliminated (removal of patriarchy)</a:t>
                      </a:r>
                      <a:r>
                        <a:rPr lang="en-GB" sz="1000" baseline="0" dirty="0">
                          <a:effectLst/>
                        </a:rPr>
                        <a:t> – either attach on cultural values or female counter-culture</a:t>
                      </a:r>
                      <a:endParaRPr lang="en-GB" sz="1000" dirty="0">
                        <a:effectLst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Oppressive</a:t>
                      </a:r>
                      <a:r>
                        <a:rPr lang="en-GB" sz="10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intrusive and dominated by the deep-seated patriarchy which affects the private sphere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personal is political – many women do not understand this as their consciousness is distorted from living in a male-dominated society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5" marR="59665" marT="0" marB="0"/>
                </a:tc>
                <a:extLst>
                  <a:ext uri="{0D108BD9-81ED-4DB2-BD59-A6C34878D82A}">
                    <a16:rowId xmlns:a16="http://schemas.microsoft.com/office/drawing/2014/main" val="526736393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253536"/>
            <a:ext cx="8229600" cy="655184"/>
          </a:xfrm>
          <a:prstGeom prst="rect">
            <a:avLst/>
          </a:prstGeom>
        </p:spPr>
        <p:txBody>
          <a:bodyPr rIns="91440" anchor="b">
            <a:normAutofit fontScale="90000" lnSpcReduction="1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dirty="0"/>
              <a:t>Feminist Disagreements</a:t>
            </a:r>
          </a:p>
        </p:txBody>
      </p:sp>
    </p:spTree>
    <p:extLst>
      <p:ext uri="{BB962C8B-B14F-4D97-AF65-F5344CB8AC3E}">
        <p14:creationId xmlns:p14="http://schemas.microsoft.com/office/powerpoint/2010/main" val="3621898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12" y="0"/>
            <a:ext cx="5361175" cy="6858000"/>
          </a:xfrm>
        </p:spPr>
      </p:pic>
    </p:spTree>
    <p:extLst>
      <p:ext uri="{BB962C8B-B14F-4D97-AF65-F5344CB8AC3E}">
        <p14:creationId xmlns:p14="http://schemas.microsoft.com/office/powerpoint/2010/main" val="894474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555793"/>
          <a:ext cx="9144001" cy="6302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199">
                  <a:extLst>
                    <a:ext uri="{9D8B030D-6E8A-4147-A177-3AD203B41FA5}">
                      <a16:colId xmlns:a16="http://schemas.microsoft.com/office/drawing/2014/main" val="165367121"/>
                    </a:ext>
                  </a:extLst>
                </a:gridCol>
                <a:gridCol w="2971801">
                  <a:extLst>
                    <a:ext uri="{9D8B030D-6E8A-4147-A177-3AD203B41FA5}">
                      <a16:colId xmlns:a16="http://schemas.microsoft.com/office/drawing/2014/main" val="2969983256"/>
                    </a:ext>
                  </a:extLst>
                </a:gridCol>
                <a:gridCol w="2819401">
                  <a:extLst>
                    <a:ext uri="{9D8B030D-6E8A-4147-A177-3AD203B41FA5}">
                      <a16:colId xmlns:a16="http://schemas.microsoft.com/office/drawing/2014/main" val="127054823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28318466"/>
                    </a:ext>
                  </a:extLst>
                </a:gridCol>
              </a:tblGrid>
              <a:tr h="220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5" marR="5966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Liberal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5" marR="59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Socialist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5" marR="59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Radical</a:t>
                      </a:r>
                    </a:p>
                  </a:txBody>
                  <a:tcPr marL="59665" marR="59665" marT="0" marB="0"/>
                </a:tc>
                <a:extLst>
                  <a:ext uri="{0D108BD9-81ED-4DB2-BD59-A6C34878D82A}">
                    <a16:rowId xmlns:a16="http://schemas.microsoft.com/office/drawing/2014/main" val="2435352902"/>
                  </a:ext>
                </a:extLst>
              </a:tr>
              <a:tr h="1479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Thinkers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5" marR="59665" marT="0" marB="0" vert="vert27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Betty Friedan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Mary </a:t>
                      </a:r>
                      <a:r>
                        <a:rPr lang="en-GB" sz="1600" dirty="0" err="1"/>
                        <a:t>Wollstonecroft</a:t>
                      </a:r>
                      <a:endParaRPr lang="en-GB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Charlotte Perkins Gilman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Simone de Beauvoir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John</a:t>
                      </a:r>
                      <a:r>
                        <a:rPr lang="en-GB" sz="1600" baseline="0" dirty="0"/>
                        <a:t> Stuart Mill</a:t>
                      </a:r>
                      <a:endParaRPr lang="en-GB" sz="1600" dirty="0"/>
                    </a:p>
                  </a:txBody>
                  <a:tcPr marL="59665" marR="59665" marT="0" marB="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Sheila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Rowbotham</a:t>
                      </a:r>
                      <a:endParaRPr lang="en-GB" sz="16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/>
                        <a:t>Karl Marx and Friedrich Engels</a:t>
                      </a:r>
                      <a:endParaRPr lang="en-GB" sz="1600" dirty="0"/>
                    </a:p>
                  </a:txBody>
                  <a:tcPr marL="59665" marR="59665" marT="0" marB="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err="1"/>
                        <a:t>Shulamith</a:t>
                      </a:r>
                      <a:r>
                        <a:rPr lang="en-GB" sz="1600" dirty="0"/>
                        <a:t> Firestone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Juliet</a:t>
                      </a:r>
                      <a:r>
                        <a:rPr lang="en-GB" sz="1600" baseline="0" dirty="0"/>
                        <a:t> Mitchell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/>
                        <a:t>Kate Millett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/>
                        <a:t>Carol </a:t>
                      </a:r>
                      <a:r>
                        <a:rPr lang="en-GB" sz="1600" baseline="0" dirty="0" err="1"/>
                        <a:t>Hansich</a:t>
                      </a:r>
                      <a:endParaRPr lang="en-GB" sz="16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/>
                        <a:t>Germaine Greer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/>
                        <a:t>Andrea Dworkin</a:t>
                      </a:r>
                      <a:endParaRPr lang="en-GB" sz="1600" dirty="0"/>
                    </a:p>
                  </a:txBody>
                  <a:tcPr marL="59665" marR="59665" marT="0" marB="0"/>
                </a:tc>
                <a:extLst>
                  <a:ext uri="{0D108BD9-81ED-4DB2-BD59-A6C34878D82A}">
                    <a16:rowId xmlns:a16="http://schemas.microsoft.com/office/drawing/2014/main" val="3664906758"/>
                  </a:ext>
                </a:extLst>
              </a:tr>
              <a:tr h="41922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Quotes</a:t>
                      </a:r>
                    </a:p>
                  </a:txBody>
                  <a:tcPr marL="59665" marR="59665" marT="0" marB="0" vert="vert27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Friedan</a:t>
                      </a:r>
                      <a:r>
                        <a:rPr lang="en-GB" sz="1600" baseline="0" dirty="0"/>
                        <a:t> – “the problem with no name”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/>
                        <a:t>Friedan – “is this all?”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/>
                        <a:t>Friedan – </a:t>
                      </a:r>
                      <a:r>
                        <a:rPr lang="en-GB" sz="1600" i="0" baseline="0" dirty="0"/>
                        <a:t>“</a:t>
                      </a:r>
                      <a:r>
                        <a:rPr lang="en-US" sz="1600" i="0" dirty="0"/>
                        <a:t>fulfilment of their own femininity.”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0" dirty="0" err="1"/>
                        <a:t>Wollstonecroft</a:t>
                      </a:r>
                      <a:r>
                        <a:rPr lang="en-US" sz="1600" i="0" dirty="0"/>
                        <a:t> - </a:t>
                      </a:r>
                      <a:r>
                        <a:rPr lang="en-US" sz="1600" b="1" i="1" dirty="0"/>
                        <a:t>“the mind has no gender.”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i="1" dirty="0" err="1"/>
                        <a:t>Wollstonecroft</a:t>
                      </a:r>
                      <a:r>
                        <a:rPr lang="en-US" sz="1600" b="1" i="1" baseline="0" dirty="0"/>
                        <a:t> - </a:t>
                      </a:r>
                      <a:r>
                        <a:rPr lang="en-US" sz="1600" i="1" dirty="0"/>
                        <a:t>“a woman needs a man like a fish needs a bicycle”</a:t>
                      </a:r>
                      <a:endParaRPr lang="en-US" sz="1600" b="1" i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i="0" dirty="0"/>
                        <a:t>Perkins Gilman – “</a:t>
                      </a:r>
                      <a:r>
                        <a:rPr lang="en-US" sz="1600" i="1" dirty="0"/>
                        <a:t>There is no female mind. The brain is not an organ of sex. As well speak of a female liver”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i="1" dirty="0"/>
                        <a:t>de</a:t>
                      </a:r>
                      <a:r>
                        <a:rPr lang="en-US" sz="1600" i="1" baseline="0" dirty="0"/>
                        <a:t> Beauvoir - </a:t>
                      </a:r>
                      <a:r>
                        <a:rPr lang="en-US" sz="1600" dirty="0"/>
                        <a:t>“One is not born, but rather becomes, a woman.”</a:t>
                      </a:r>
                    </a:p>
                  </a:txBody>
                  <a:tcPr marL="59665" marR="59665" marT="0" marB="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Rowbotham</a:t>
                      </a:r>
                      <a:r>
                        <a:rPr kumimoji="0"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family unit serves as an instrument of control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GB" sz="1600" u="none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Rowbotham</a:t>
                      </a:r>
                      <a:r>
                        <a:rPr kumimoji="0" lang="en-GB" sz="1600" u="non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– “Men will often admit other women are oppressed but not you”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GB" sz="1600" u="non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Marx – “</a:t>
                      </a:r>
                      <a:r>
                        <a:rPr lang="en-US" sz="1600" dirty="0"/>
                        <a:t>point is to do away with the status of </a:t>
                      </a:r>
                      <a:r>
                        <a:rPr lang="en-US" sz="1600" i="1" dirty="0"/>
                        <a:t>women</a:t>
                      </a:r>
                      <a:r>
                        <a:rPr lang="en-US" sz="1600" dirty="0"/>
                        <a:t> as mere instruments of production”</a:t>
                      </a:r>
                      <a:endParaRPr kumimoji="0" lang="en-GB" sz="1600" u="non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665" marR="59665" marT="0" marB="0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/>
                        <a:t>Firestone/</a:t>
                      </a:r>
                      <a:r>
                        <a:rPr lang="en-GB" sz="1600" dirty="0" err="1"/>
                        <a:t>Hansich</a:t>
                      </a:r>
                      <a:r>
                        <a:rPr lang="en-GB" sz="1600" dirty="0"/>
                        <a:t> – “the</a:t>
                      </a:r>
                      <a:r>
                        <a:rPr lang="en-GB" sz="1600" baseline="0" dirty="0"/>
                        <a:t> personal is political”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aseline="0" dirty="0"/>
                        <a:t>hooks – “</a:t>
                      </a:r>
                      <a:r>
                        <a:rPr lang="en-US" sz="1600" dirty="0"/>
                        <a:t>it is necessarily a struggle to eradicate the ideology of domination that permeates Western culture”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Firestone – “About the condition of women as an oppressed class they [Marx] know next to nothing, </a:t>
                      </a:r>
                      <a:r>
                        <a:rPr kumimoji="0" lang="en-U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recognising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it only where it overlaps with </a:t>
                      </a:r>
                      <a:r>
                        <a:rPr kumimoji="0" lang="en-US" sz="1600" u="non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economics”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600" dirty="0"/>
                    </a:p>
                  </a:txBody>
                  <a:tcPr marL="59665" marR="59665" marT="0" marB="0"/>
                </a:tc>
                <a:extLst>
                  <a:ext uri="{0D108BD9-81ED-4DB2-BD59-A6C34878D82A}">
                    <a16:rowId xmlns:a16="http://schemas.microsoft.com/office/drawing/2014/main" val="1379583370"/>
                  </a:ext>
                </a:extLst>
              </a:tr>
              <a:tr h="40967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Ayn </a:t>
                      </a:r>
                      <a:r>
                        <a:rPr kumimoji="0" lang="en-GB" sz="14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Rand - </a:t>
                      </a:r>
                      <a:r>
                        <a:rPr kumimoji="0" lang="en-US" sz="14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“an ideal woman is a man-worshipper, and an ideal man is the highest symbol of mankind“</a:t>
                      </a:r>
                      <a:endParaRPr kumimoji="0" lang="en-GB" sz="14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5" marR="59665" marT="0" marB="0" anchor="ctr"/>
                </a:tc>
                <a:tc hMerge="1">
                  <a:txBody>
                    <a:bodyPr/>
                    <a:lstStyle/>
                    <a:p>
                      <a:endParaRPr lang="en-GB" i="0" dirty="0"/>
                    </a:p>
                  </a:txBody>
                  <a:tcPr marL="59665" marR="59665" marT="0" marB="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59665" marR="59665" marT="0" marB="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59665" marR="59665" marT="0" marB="0"/>
                </a:tc>
                <a:extLst>
                  <a:ext uri="{0D108BD9-81ED-4DB2-BD59-A6C34878D82A}">
                    <a16:rowId xmlns:a16="http://schemas.microsoft.com/office/drawing/2014/main" val="1843677004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755576" y="116632"/>
            <a:ext cx="8229600" cy="439160"/>
          </a:xfrm>
          <a:prstGeom prst="rect">
            <a:avLst/>
          </a:prstGeom>
        </p:spPr>
        <p:txBody>
          <a:bodyPr rIns="91440" anchor="b">
            <a:normAutofit fontScale="60000" lnSpcReduction="2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dirty="0"/>
              <a:t>Beliefs of Feminist Factions</a:t>
            </a:r>
          </a:p>
        </p:txBody>
      </p:sp>
    </p:spTree>
    <p:extLst>
      <p:ext uri="{BB962C8B-B14F-4D97-AF65-F5344CB8AC3E}">
        <p14:creationId xmlns:p14="http://schemas.microsoft.com/office/powerpoint/2010/main" val="1397551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53536"/>
            <a:ext cx="8856984" cy="655184"/>
          </a:xfrm>
        </p:spPr>
        <p:txBody>
          <a:bodyPr>
            <a:noAutofit/>
          </a:bodyPr>
          <a:lstStyle/>
          <a:p>
            <a:r>
              <a:rPr lang="en-GB" sz="3400" dirty="0"/>
              <a:t>Disagreements within strands of feminism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134277"/>
              </p:ext>
            </p:extLst>
          </p:nvPr>
        </p:nvGraphicFramePr>
        <p:xfrm>
          <a:off x="323528" y="1484784"/>
          <a:ext cx="8568952" cy="511256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568952">
                  <a:extLst>
                    <a:ext uri="{9D8B030D-6E8A-4147-A177-3AD203B41FA5}">
                      <a16:colId xmlns:a16="http://schemas.microsoft.com/office/drawing/2014/main" val="2868180800"/>
                    </a:ext>
                  </a:extLst>
                </a:gridCol>
              </a:tblGrid>
              <a:tr h="1704189">
                <a:tc>
                  <a:txBody>
                    <a:bodyPr/>
                    <a:lstStyle/>
                    <a:p>
                      <a:r>
                        <a:rPr lang="en-GB" dirty="0"/>
                        <a:t>Liberal: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999141"/>
                  </a:ext>
                </a:extLst>
              </a:tr>
              <a:tr h="1704189">
                <a:tc>
                  <a:txBody>
                    <a:bodyPr/>
                    <a:lstStyle/>
                    <a:p>
                      <a:r>
                        <a:rPr lang="en-GB" dirty="0"/>
                        <a:t>Radical: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108608"/>
                  </a:ext>
                </a:extLst>
              </a:tr>
              <a:tr h="1704189">
                <a:tc>
                  <a:txBody>
                    <a:bodyPr/>
                    <a:lstStyle/>
                    <a:p>
                      <a:r>
                        <a:rPr lang="en-GB" dirty="0"/>
                        <a:t>Socialist: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005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836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Essays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96536"/>
            <a:ext cx="8928992" cy="546146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To what extent is the disagreement within feminism about the nature of men and women significant to this political idea? </a:t>
            </a:r>
          </a:p>
          <a:p>
            <a:r>
              <a:rPr lang="en-US" dirty="0"/>
              <a:t>To what extent do feminists disagree about the role of the state?</a:t>
            </a:r>
          </a:p>
          <a:p>
            <a:r>
              <a:rPr lang="en-US" dirty="0"/>
              <a:t>To what extent is feminism a single movement?</a:t>
            </a:r>
          </a:p>
          <a:p>
            <a:r>
              <a:rPr lang="en-US" dirty="0"/>
              <a:t>To what extent do liberal feminists and radical feminists disagree?</a:t>
            </a:r>
          </a:p>
          <a:p>
            <a:endParaRPr lang="en-US" dirty="0"/>
          </a:p>
          <a:p>
            <a:r>
              <a:rPr lang="en-US" i="1" dirty="0"/>
              <a:t>You must use appropriate thinkers you have studied to support your answer and consider any differing views in a balanced way. (24)</a:t>
            </a:r>
          </a:p>
          <a:p>
            <a:r>
              <a:rPr lang="en-GB" i="1" dirty="0"/>
              <a:t>To what extent does [ideology/sub-ideology] agree/disagree about [theme/sub-theme]</a:t>
            </a:r>
          </a:p>
        </p:txBody>
      </p:sp>
    </p:spTree>
    <p:extLst>
      <p:ext uri="{BB962C8B-B14F-4D97-AF65-F5344CB8AC3E}">
        <p14:creationId xmlns:p14="http://schemas.microsoft.com/office/powerpoint/2010/main" val="1452465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Feminism today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GB" dirty="0"/>
              <a:t>#MeToo – Harvey Weinstein jailed</a:t>
            </a:r>
            <a:endParaRPr lang="en-US" dirty="0"/>
          </a:p>
          <a:p>
            <a:r>
              <a:rPr lang="en-GB" dirty="0"/>
              <a:t>#IWasBlamed</a:t>
            </a:r>
          </a:p>
          <a:p>
            <a:r>
              <a:rPr lang="en-GB" dirty="0"/>
              <a:t>The Case of </a:t>
            </a:r>
            <a:r>
              <a:rPr lang="en-GB" dirty="0">
                <a:hlinkClick r:id="rId2"/>
              </a:rPr>
              <a:t>Brock Turner</a:t>
            </a:r>
            <a:endParaRPr lang="en-GB" dirty="0"/>
          </a:p>
          <a:p>
            <a:r>
              <a:rPr lang="en-GB" dirty="0"/>
              <a:t>PM </a:t>
            </a:r>
            <a:r>
              <a:rPr lang="en-GB" dirty="0">
                <a:hlinkClick r:id="rId3"/>
              </a:rPr>
              <a:t>Julia Gillard Speech</a:t>
            </a:r>
            <a:r>
              <a:rPr lang="en-GB" dirty="0"/>
              <a:t> - "But what if men are, by physiology or temperament more adapted to exercise authority or to issue command?" (quote from Leader of the Opposition)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640AF-C1C6-4713-B97F-B6B3B498D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610"/>
            <a:r>
              <a:rPr lang="en-US" dirty="0"/>
              <a:t>Further Reading (for top grades!)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651C6-4367-4BCD-A77F-7762C9CC4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Watch - </a:t>
            </a:r>
            <a:r>
              <a:rPr lang="en-GB" dirty="0">
                <a:ea typeface="+mn-lt"/>
                <a:cs typeface="+mn-lt"/>
                <a:hlinkClick r:id="rId2"/>
              </a:rPr>
              <a:t>Justin Baldoni</a:t>
            </a:r>
            <a:endParaRPr lang="en-GB" dirty="0">
              <a:ea typeface="+mn-lt"/>
              <a:cs typeface="+mn-lt"/>
            </a:endParaRPr>
          </a:p>
          <a:p>
            <a:r>
              <a:rPr lang="en-GB" dirty="0">
                <a:ea typeface="+mn-lt"/>
                <a:cs typeface="+mn-lt"/>
              </a:rPr>
              <a:t>Read – </a:t>
            </a:r>
            <a:r>
              <a:rPr lang="en-GB" dirty="0">
                <a:ea typeface="+mn-lt"/>
                <a:cs typeface="+mn-lt"/>
                <a:hlinkClick r:id="rId3"/>
              </a:rPr>
              <a:t>Guardian Article</a:t>
            </a:r>
          </a:p>
          <a:p>
            <a:r>
              <a:rPr lang="en-GB" dirty="0">
                <a:ea typeface="+mn-lt"/>
                <a:cs typeface="+mn-lt"/>
              </a:rPr>
              <a:t>Read – Why Women are blamed for everything by Dr Jess Taylor</a:t>
            </a:r>
          </a:p>
          <a:p>
            <a:r>
              <a:rPr lang="en-GB" dirty="0">
                <a:ea typeface="+mn-lt"/>
                <a:cs typeface="+mn-lt"/>
              </a:rPr>
              <a:t>Read – Invisible Women: Exposing Data Bias in a World Designed for Men by Caroline Criado-Perez</a:t>
            </a:r>
          </a:p>
          <a:p>
            <a:r>
              <a:rPr lang="en-GB" dirty="0">
                <a:ea typeface="+mn-lt"/>
                <a:cs typeface="+mn-lt"/>
              </a:rPr>
              <a:t>Watch – She's Beautiful When She's Angry (Netflix)</a:t>
            </a:r>
          </a:p>
          <a:p>
            <a:endParaRPr lang="en-GB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841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mon-pegg-elle-feminism-t-shirt__large.jpg"/>
          <p:cNvPicPr>
            <a:picLocks noChangeAspect="1"/>
          </p:cNvPicPr>
          <p:nvPr/>
        </p:nvPicPr>
        <p:blipFill>
          <a:blip r:embed="rId2" cstate="print"/>
          <a:srcRect l="14760" r="12688"/>
          <a:stretch>
            <a:fillRect/>
          </a:stretch>
        </p:blipFill>
        <p:spPr>
          <a:xfrm>
            <a:off x="0" y="548680"/>
            <a:ext cx="1944216" cy="3573016"/>
          </a:xfrm>
          <a:prstGeom prst="rect">
            <a:avLst/>
          </a:prstGeom>
        </p:spPr>
      </p:pic>
      <p:pic>
        <p:nvPicPr>
          <p:cNvPr id="6" name="Picture 5" descr="Marca-camisa-dos-homens-t-de-Benedict-Cumberbatch-Isso-Que-uma-Feminista-Parecem-letras-de-impress.jpg_640x640.jpg"/>
          <p:cNvPicPr>
            <a:picLocks noChangeAspect="1"/>
          </p:cNvPicPr>
          <p:nvPr/>
        </p:nvPicPr>
        <p:blipFill>
          <a:blip r:embed="rId3" cstate="print"/>
          <a:srcRect l="7230" r="6008"/>
          <a:stretch>
            <a:fillRect/>
          </a:stretch>
        </p:blipFill>
        <p:spPr>
          <a:xfrm>
            <a:off x="5004048" y="548680"/>
            <a:ext cx="2592288" cy="3064435"/>
          </a:xfrm>
          <a:prstGeom prst="rect">
            <a:avLst/>
          </a:prstGeom>
        </p:spPr>
      </p:pic>
      <p:pic>
        <p:nvPicPr>
          <p:cNvPr id="7" name="Picture 6" descr="m0ePblz.png"/>
          <p:cNvPicPr>
            <a:picLocks noChangeAspect="1"/>
          </p:cNvPicPr>
          <p:nvPr/>
        </p:nvPicPr>
        <p:blipFill>
          <a:blip r:embed="rId4" cstate="print"/>
          <a:srcRect l="28339" r="22203"/>
          <a:stretch>
            <a:fillRect/>
          </a:stretch>
        </p:blipFill>
        <p:spPr>
          <a:xfrm>
            <a:off x="0" y="3573016"/>
            <a:ext cx="2520280" cy="2780928"/>
          </a:xfrm>
          <a:prstGeom prst="rect">
            <a:avLst/>
          </a:prstGeom>
        </p:spPr>
      </p:pic>
      <p:pic>
        <p:nvPicPr>
          <p:cNvPr id="8" name="Content Placeholder 7" descr="elle_3088885b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l="5370" r="3347"/>
          <a:stretch>
            <a:fillRect/>
          </a:stretch>
        </p:blipFill>
        <p:spPr>
          <a:xfrm>
            <a:off x="1907704" y="3068960"/>
            <a:ext cx="4176464" cy="2855842"/>
          </a:xfrm>
          <a:prstGeom prst="rect">
            <a:avLst/>
          </a:prstGeom>
        </p:spPr>
      </p:pic>
      <p:pic>
        <p:nvPicPr>
          <p:cNvPr id="27650" name="Picture 2" descr="Image result for feminism looks like tshi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548680"/>
            <a:ext cx="1764671" cy="2564904"/>
          </a:xfrm>
          <a:prstGeom prst="rect">
            <a:avLst/>
          </a:prstGeom>
          <a:noFill/>
        </p:spPr>
      </p:pic>
      <p:pic>
        <p:nvPicPr>
          <p:cNvPr id="11" name="Picture 10" descr="07d9aa4f0294b07dcbe41d69f2348f60--patrick-stewart-patrick-obria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548680"/>
            <a:ext cx="1905000" cy="2543175"/>
          </a:xfrm>
          <a:prstGeom prst="rect">
            <a:avLst/>
          </a:prstGeom>
        </p:spPr>
      </p:pic>
      <p:pic>
        <p:nvPicPr>
          <p:cNvPr id="5" name="Picture 4" descr="New-2015-Benedict-Cumberbatch-Custom-T-shirt-This-is-what-a-feminist-looks-like-Tom-Hiddleston.jpg_640x640.jpg"/>
          <p:cNvPicPr>
            <a:picLocks noChangeAspect="1"/>
          </p:cNvPicPr>
          <p:nvPr/>
        </p:nvPicPr>
        <p:blipFill>
          <a:blip r:embed="rId8" cstate="print"/>
          <a:srcRect l="7876"/>
          <a:stretch>
            <a:fillRect/>
          </a:stretch>
        </p:blipFill>
        <p:spPr>
          <a:xfrm>
            <a:off x="6051397" y="3068960"/>
            <a:ext cx="3092603" cy="3356992"/>
          </a:xfrm>
          <a:prstGeom prst="rect">
            <a:avLst/>
          </a:prstGeom>
        </p:spPr>
      </p:pic>
      <p:pic>
        <p:nvPicPr>
          <p:cNvPr id="12" name="Picture 11" descr="th (2).jpg"/>
          <p:cNvPicPr>
            <a:picLocks noChangeAspect="1"/>
          </p:cNvPicPr>
          <p:nvPr/>
        </p:nvPicPr>
        <p:blipFill>
          <a:blip r:embed="rId9" cstate="print"/>
          <a:srcRect l="5706" t="5040" r="18716" b="6761"/>
          <a:stretch>
            <a:fillRect/>
          </a:stretch>
        </p:blipFill>
        <p:spPr>
          <a:xfrm>
            <a:off x="7236296" y="548680"/>
            <a:ext cx="1907704" cy="25202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2864" y="188640"/>
            <a:ext cx="8831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Simon </a:t>
            </a:r>
            <a:r>
              <a:rPr lang="en-GB" sz="1600" b="1" dirty="0" err="1"/>
              <a:t>Pegg</a:t>
            </a:r>
            <a:r>
              <a:rPr lang="en-GB" sz="1600" b="1" dirty="0"/>
              <a:t>/Patrick Stewart/Joseph Gordon-Levitt/Benedict </a:t>
            </a:r>
            <a:r>
              <a:rPr lang="en-GB" sz="1600" b="1" dirty="0" err="1"/>
              <a:t>Cumberbatch</a:t>
            </a:r>
            <a:r>
              <a:rPr lang="en-GB" sz="1600" b="1" dirty="0"/>
              <a:t>/Bill Bailey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528" y="6381328"/>
            <a:ext cx="85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Emma Watson/Ed </a:t>
            </a:r>
            <a:r>
              <a:rPr lang="en-GB" b="1" dirty="0" err="1"/>
              <a:t>Miliband</a:t>
            </a:r>
            <a:r>
              <a:rPr lang="en-GB" b="1" dirty="0"/>
              <a:t>/Harriet Harman/Nick Clegg/Tom </a:t>
            </a:r>
            <a:r>
              <a:rPr lang="en-GB" b="1" dirty="0" err="1"/>
              <a:t>Hiddleston</a:t>
            </a:r>
            <a:endParaRPr lang="en-GB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Feminism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Paper 2 – Optional Ideologies</a:t>
            </a:r>
          </a:p>
          <a:p>
            <a:endParaRPr lang="en-GB" dirty="0"/>
          </a:p>
        </p:txBody>
      </p:sp>
      <p:pic>
        <p:nvPicPr>
          <p:cNvPr id="5" name="Picture 4" descr="texvwxoupgk0zkz5xsv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89040"/>
            <a:ext cx="9144000" cy="25769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Feminism and Google...</a:t>
            </a:r>
          </a:p>
        </p:txBody>
      </p:sp>
      <p:pic>
        <p:nvPicPr>
          <p:cNvPr id="10" name="Picture 9" descr="flat,550x550,075,f.u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753196" cy="6858000"/>
          </a:xfrm>
          <a:prstGeom prst="rect">
            <a:avLst/>
          </a:prstGeom>
        </p:spPr>
      </p:pic>
      <p:pic>
        <p:nvPicPr>
          <p:cNvPr id="7" name="Picture 6" descr="343a98b4ce361b643a6f86ea18e8fc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357787"/>
            <a:ext cx="6048672" cy="4500213"/>
          </a:xfrm>
          <a:prstGeom prst="rect">
            <a:avLst/>
          </a:prstGeom>
        </p:spPr>
      </p:pic>
      <p:pic>
        <p:nvPicPr>
          <p:cNvPr id="5" name="Picture 4" descr="0b9230f8b41e9b95c6f1b36288e961ba--individual-rights-moving-forwar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1512" y="836712"/>
            <a:ext cx="4392488" cy="5683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gemma-cairney-feminist-reading-li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Before we begin...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Feminism is about EQUALITY, not about women. 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Equality does NOT mean ‘identical’. No one (I hope!) believes men and women are ‘the same’!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It is a political theory...it is not about your emotional reaction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Like other political theories, what people think they know and the actual theory is often different!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‘Sex’ is biological; ‘gender’ is cultural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EQUITY vs. EQUALITY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45224"/>
            <a:ext cx="8229600" cy="1159340"/>
          </a:xfrm>
        </p:spPr>
        <p:txBody>
          <a:bodyPr/>
          <a:lstStyle/>
          <a:p>
            <a:pPr>
              <a:buNone/>
            </a:pPr>
            <a:r>
              <a:rPr lang="en-GB" dirty="0"/>
              <a:t>From this cartoon, can you write a definition of what you think ‘equity’ is?</a:t>
            </a:r>
          </a:p>
        </p:txBody>
      </p:sp>
      <p:pic>
        <p:nvPicPr>
          <p:cNvPr id="28674" name="Picture 2" descr="Image result for equity vs equal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628800"/>
            <a:ext cx="4953000" cy="3714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80728"/>
            <a:ext cx="8229600" cy="1143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6" name="Freeform 5"/>
          <p:cNvSpPr/>
          <p:nvPr/>
        </p:nvSpPr>
        <p:spPr>
          <a:xfrm>
            <a:off x="626010" y="692697"/>
            <a:ext cx="4114801" cy="2572308"/>
          </a:xfrm>
          <a:custGeom>
            <a:avLst/>
            <a:gdLst>
              <a:gd name="connsiteX0" fmla="*/ 0 w 2572308"/>
              <a:gd name="connsiteY0" fmla="*/ 0 h 4114800"/>
              <a:gd name="connsiteX1" fmla="*/ 2143581 w 2572308"/>
              <a:gd name="connsiteY1" fmla="*/ 0 h 4114800"/>
              <a:gd name="connsiteX2" fmla="*/ 2572308 w 2572308"/>
              <a:gd name="connsiteY2" fmla="*/ 428727 h 4114800"/>
              <a:gd name="connsiteX3" fmla="*/ 2572308 w 2572308"/>
              <a:gd name="connsiteY3" fmla="*/ 4114800 h 4114800"/>
              <a:gd name="connsiteX4" fmla="*/ 0 w 2572308"/>
              <a:gd name="connsiteY4" fmla="*/ 4114800 h 4114800"/>
              <a:gd name="connsiteX5" fmla="*/ 0 w 2572308"/>
              <a:gd name="connsiteY5" fmla="*/ 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2308" h="4114800">
                <a:moveTo>
                  <a:pt x="0" y="4114799"/>
                </a:moveTo>
                <a:lnTo>
                  <a:pt x="0" y="685815"/>
                </a:lnTo>
                <a:lnTo>
                  <a:pt x="268013" y="1"/>
                </a:lnTo>
                <a:lnTo>
                  <a:pt x="2572308" y="1"/>
                </a:lnTo>
                <a:lnTo>
                  <a:pt x="2572308" y="4114799"/>
                </a:lnTo>
                <a:lnTo>
                  <a:pt x="0" y="411479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5685" tIns="345683" rIns="184911" bIns="82799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600" b="1" kern="1200" dirty="0"/>
          </a:p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600" b="1" kern="1200" dirty="0"/>
              <a:t>Recognition of gender differences</a:t>
            </a:r>
            <a:r>
              <a:rPr lang="en-GB" sz="2600" kern="1200" dirty="0"/>
              <a:t>: biological differences exist but gender, or innate qualities, are cultural</a:t>
            </a:r>
          </a:p>
        </p:txBody>
      </p:sp>
      <p:sp>
        <p:nvSpPr>
          <p:cNvPr id="7" name="Freeform 6"/>
          <p:cNvSpPr/>
          <p:nvPr/>
        </p:nvSpPr>
        <p:spPr>
          <a:xfrm>
            <a:off x="4740812" y="692696"/>
            <a:ext cx="4114800" cy="2572308"/>
          </a:xfrm>
          <a:custGeom>
            <a:avLst/>
            <a:gdLst>
              <a:gd name="connsiteX0" fmla="*/ 0 w 4114800"/>
              <a:gd name="connsiteY0" fmla="*/ 0 h 2572308"/>
              <a:gd name="connsiteX1" fmla="*/ 3686073 w 4114800"/>
              <a:gd name="connsiteY1" fmla="*/ 0 h 2572308"/>
              <a:gd name="connsiteX2" fmla="*/ 4114800 w 4114800"/>
              <a:gd name="connsiteY2" fmla="*/ 428727 h 2572308"/>
              <a:gd name="connsiteX3" fmla="*/ 4114800 w 4114800"/>
              <a:gd name="connsiteY3" fmla="*/ 2572308 h 2572308"/>
              <a:gd name="connsiteX4" fmla="*/ 0 w 4114800"/>
              <a:gd name="connsiteY4" fmla="*/ 2572308 h 2572308"/>
              <a:gd name="connsiteX5" fmla="*/ 0 w 4114800"/>
              <a:gd name="connsiteY5" fmla="*/ 0 h 257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4800" h="2572308">
                <a:moveTo>
                  <a:pt x="0" y="0"/>
                </a:moveTo>
                <a:lnTo>
                  <a:pt x="3686073" y="0"/>
                </a:lnTo>
                <a:lnTo>
                  <a:pt x="4114800" y="428727"/>
                </a:lnTo>
                <a:lnTo>
                  <a:pt x="4114800" y="2572308"/>
                </a:lnTo>
                <a:lnTo>
                  <a:pt x="0" y="25723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912" tIns="345684" rIns="345684" bIns="827989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600" b="1" kern="1200" dirty="0"/>
          </a:p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600" b="1" kern="1200" dirty="0"/>
              <a:t>Equality</a:t>
            </a:r>
            <a:r>
              <a:rPr lang="en-GB" sz="2600" kern="1200" dirty="0"/>
              <a:t>: Differences between men and women are irrelevant to political, social and legal equality of the sexes</a:t>
            </a:r>
          </a:p>
        </p:txBody>
      </p:sp>
      <p:sp>
        <p:nvSpPr>
          <p:cNvPr id="8" name="Freeform 7"/>
          <p:cNvSpPr/>
          <p:nvPr/>
        </p:nvSpPr>
        <p:spPr>
          <a:xfrm>
            <a:off x="626012" y="3265003"/>
            <a:ext cx="4114800" cy="2572309"/>
          </a:xfrm>
          <a:custGeom>
            <a:avLst/>
            <a:gdLst>
              <a:gd name="connsiteX0" fmla="*/ 0 w 4114800"/>
              <a:gd name="connsiteY0" fmla="*/ 0 h 2572308"/>
              <a:gd name="connsiteX1" fmla="*/ 3686073 w 4114800"/>
              <a:gd name="connsiteY1" fmla="*/ 0 h 2572308"/>
              <a:gd name="connsiteX2" fmla="*/ 4114800 w 4114800"/>
              <a:gd name="connsiteY2" fmla="*/ 428727 h 2572308"/>
              <a:gd name="connsiteX3" fmla="*/ 4114800 w 4114800"/>
              <a:gd name="connsiteY3" fmla="*/ 2572308 h 2572308"/>
              <a:gd name="connsiteX4" fmla="*/ 0 w 4114800"/>
              <a:gd name="connsiteY4" fmla="*/ 2572308 h 2572308"/>
              <a:gd name="connsiteX5" fmla="*/ 0 w 4114800"/>
              <a:gd name="connsiteY5" fmla="*/ 0 h 257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4800" h="2572308">
                <a:moveTo>
                  <a:pt x="4114800" y="2572308"/>
                </a:moveTo>
                <a:lnTo>
                  <a:pt x="428727" y="2572308"/>
                </a:lnTo>
                <a:lnTo>
                  <a:pt x="0" y="2143581"/>
                </a:lnTo>
                <a:lnTo>
                  <a:pt x="0" y="0"/>
                </a:lnTo>
                <a:lnTo>
                  <a:pt x="4114800" y="0"/>
                </a:lnTo>
                <a:lnTo>
                  <a:pt x="4114800" y="257230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5684" tIns="827990" rIns="184912" bIns="34568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600" b="1" kern="1200" dirty="0"/>
              <a:t>Patriarchy</a:t>
            </a:r>
            <a:r>
              <a:rPr lang="en-GB" sz="2600" kern="1200" dirty="0"/>
              <a:t>: A society dominated by men, for men, resulting in oppression of women and their inherent rights</a:t>
            </a:r>
          </a:p>
        </p:txBody>
      </p:sp>
      <p:sp>
        <p:nvSpPr>
          <p:cNvPr id="9" name="Freeform 8"/>
          <p:cNvSpPr/>
          <p:nvPr/>
        </p:nvSpPr>
        <p:spPr>
          <a:xfrm>
            <a:off x="4740812" y="3265004"/>
            <a:ext cx="4114800" cy="2572308"/>
          </a:xfrm>
          <a:custGeom>
            <a:avLst/>
            <a:gdLst>
              <a:gd name="connsiteX0" fmla="*/ 0 w 2572308"/>
              <a:gd name="connsiteY0" fmla="*/ 0 h 4114800"/>
              <a:gd name="connsiteX1" fmla="*/ 2143581 w 2572308"/>
              <a:gd name="connsiteY1" fmla="*/ 0 h 4114800"/>
              <a:gd name="connsiteX2" fmla="*/ 2572308 w 2572308"/>
              <a:gd name="connsiteY2" fmla="*/ 428727 h 4114800"/>
              <a:gd name="connsiteX3" fmla="*/ 2572308 w 2572308"/>
              <a:gd name="connsiteY3" fmla="*/ 4114800 h 4114800"/>
              <a:gd name="connsiteX4" fmla="*/ 0 w 2572308"/>
              <a:gd name="connsiteY4" fmla="*/ 4114800 h 4114800"/>
              <a:gd name="connsiteX5" fmla="*/ 0 w 2572308"/>
              <a:gd name="connsiteY5" fmla="*/ 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2308" h="4114800">
                <a:moveTo>
                  <a:pt x="2572308" y="1"/>
                </a:moveTo>
                <a:lnTo>
                  <a:pt x="2572308" y="3428985"/>
                </a:lnTo>
                <a:lnTo>
                  <a:pt x="2304295" y="4114799"/>
                </a:lnTo>
                <a:lnTo>
                  <a:pt x="0" y="4114799"/>
                </a:lnTo>
                <a:lnTo>
                  <a:pt x="0" y="1"/>
                </a:lnTo>
                <a:lnTo>
                  <a:pt x="2572308" y="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912" tIns="827988" rIns="345684" bIns="345685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600" b="1" kern="1200" dirty="0"/>
              <a:t>The personal is political</a:t>
            </a:r>
            <a:r>
              <a:rPr lang="en-GB" sz="2600" b="0" kern="1200" dirty="0"/>
              <a:t>: Political activity exists in all spheres of life, not simply in 'public life'</a:t>
            </a:r>
            <a:endParaRPr lang="en-GB" sz="2600" kern="1200" dirty="0"/>
          </a:p>
        </p:txBody>
      </p:sp>
      <p:sp>
        <p:nvSpPr>
          <p:cNvPr id="10" name="Freeform 9"/>
          <p:cNvSpPr/>
          <p:nvPr/>
        </p:nvSpPr>
        <p:spPr>
          <a:xfrm>
            <a:off x="2022241" y="3068955"/>
            <a:ext cx="5556732" cy="597804"/>
          </a:xfrm>
          <a:custGeom>
            <a:avLst/>
            <a:gdLst>
              <a:gd name="connsiteX0" fmla="*/ 0 w 5556732"/>
              <a:gd name="connsiteY0" fmla="*/ 99636 h 597804"/>
              <a:gd name="connsiteX1" fmla="*/ 99636 w 5556732"/>
              <a:gd name="connsiteY1" fmla="*/ 0 h 597804"/>
              <a:gd name="connsiteX2" fmla="*/ 5457096 w 5556732"/>
              <a:gd name="connsiteY2" fmla="*/ 0 h 597804"/>
              <a:gd name="connsiteX3" fmla="*/ 5556732 w 5556732"/>
              <a:gd name="connsiteY3" fmla="*/ 99636 h 597804"/>
              <a:gd name="connsiteX4" fmla="*/ 5556732 w 5556732"/>
              <a:gd name="connsiteY4" fmla="*/ 498168 h 597804"/>
              <a:gd name="connsiteX5" fmla="*/ 5457096 w 5556732"/>
              <a:gd name="connsiteY5" fmla="*/ 597804 h 597804"/>
              <a:gd name="connsiteX6" fmla="*/ 99636 w 5556732"/>
              <a:gd name="connsiteY6" fmla="*/ 597804 h 597804"/>
              <a:gd name="connsiteX7" fmla="*/ 0 w 5556732"/>
              <a:gd name="connsiteY7" fmla="*/ 498168 h 597804"/>
              <a:gd name="connsiteX8" fmla="*/ 0 w 5556732"/>
              <a:gd name="connsiteY8" fmla="*/ 99636 h 59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6732" h="597804">
                <a:moveTo>
                  <a:pt x="0" y="99636"/>
                </a:moveTo>
                <a:cubicBezTo>
                  <a:pt x="0" y="44609"/>
                  <a:pt x="44609" y="0"/>
                  <a:pt x="99636" y="0"/>
                </a:cubicBezTo>
                <a:lnTo>
                  <a:pt x="5457096" y="0"/>
                </a:lnTo>
                <a:cubicBezTo>
                  <a:pt x="5512123" y="0"/>
                  <a:pt x="5556732" y="44609"/>
                  <a:pt x="5556732" y="99636"/>
                </a:cubicBezTo>
                <a:lnTo>
                  <a:pt x="5556732" y="498168"/>
                </a:lnTo>
                <a:cubicBezTo>
                  <a:pt x="5556732" y="553195"/>
                  <a:pt x="5512123" y="597804"/>
                  <a:pt x="5457096" y="597804"/>
                </a:cubicBezTo>
                <a:lnTo>
                  <a:pt x="99636" y="597804"/>
                </a:lnTo>
                <a:cubicBezTo>
                  <a:pt x="44609" y="597804"/>
                  <a:pt x="0" y="553195"/>
                  <a:pt x="0" y="498168"/>
                </a:cubicBezTo>
                <a:lnTo>
                  <a:pt x="0" y="9963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622" tIns="120622" rIns="120622" bIns="12062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b="1" kern="1200" dirty="0"/>
              <a:t>Core ideas of feminism</a:t>
            </a:r>
          </a:p>
        </p:txBody>
      </p:sp>
    </p:spTree>
    <p:extLst>
      <p:ext uri="{BB962C8B-B14F-4D97-AF65-F5344CB8AC3E}">
        <p14:creationId xmlns:p14="http://schemas.microsoft.com/office/powerpoint/2010/main" val="118592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Feminism over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96536"/>
            <a:ext cx="8856984" cy="5272824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In pairs, decide for each timeline what the most important events for feminism are and add them to the central timeline (A01)</a:t>
            </a:r>
          </a:p>
          <a:p>
            <a:endParaRPr lang="en-GB" dirty="0"/>
          </a:p>
          <a:p>
            <a:r>
              <a:rPr lang="en-GB" dirty="0"/>
              <a:t>For each topic, interpret the timeline to show how feminism has been successful, and where it has failed to make advances (A02)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r>
              <a:rPr lang="en-GB" dirty="0"/>
              <a:t>Extension: Using your notes/textbook/brain(!) can you link the beliefs of key thinkers to any of the failures/successes? E.g. What would Perkins-Gilman say about women in the home?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Would radical, liberal and socialist feminists agree that these advances have been enough? Why? (A03)</a:t>
            </a:r>
          </a:p>
          <a:p>
            <a:pPr marL="347980" lvl="1" indent="0">
              <a:buNone/>
            </a:pPr>
            <a:endParaRPr lang="en-GB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1895</TotalTime>
  <Words>1246</Words>
  <Application>Microsoft Office PowerPoint</Application>
  <PresentationFormat>On-screen Show (4:3)</PresentationFormat>
  <Paragraphs>249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Foundry</vt:lpstr>
      <vt:lpstr>PowerPoint Presentation</vt:lpstr>
      <vt:lpstr>PowerPoint Presentation</vt:lpstr>
      <vt:lpstr>Feminism</vt:lpstr>
      <vt:lpstr>Feminism and Google...</vt:lpstr>
      <vt:lpstr>PowerPoint Presentation</vt:lpstr>
      <vt:lpstr>Before we begin...</vt:lpstr>
      <vt:lpstr>EQUITY vs. EQUALITY</vt:lpstr>
      <vt:lpstr>PowerPoint Presentation</vt:lpstr>
      <vt:lpstr>Feminism over time</vt:lpstr>
      <vt:lpstr>The Four Themes - Generic</vt:lpstr>
      <vt:lpstr>Beliefs of Feminism</vt:lpstr>
      <vt:lpstr>Feminist Disagreements</vt:lpstr>
      <vt:lpstr>PowerPoint Presentation</vt:lpstr>
      <vt:lpstr>PowerPoint Presentation</vt:lpstr>
      <vt:lpstr>PowerPoint Presentation</vt:lpstr>
      <vt:lpstr>Disagreements within strands of feminism</vt:lpstr>
      <vt:lpstr>Essays</vt:lpstr>
      <vt:lpstr>Feminism today</vt:lpstr>
      <vt:lpstr>Further Reading (for top grades!)</vt:lpstr>
    </vt:vector>
  </TitlesOfParts>
  <Company>N/A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Feminism</dc:title>
  <dc:creator>Sarra</dc:creator>
  <cp:lastModifiedBy>Sarra Jenkins</cp:lastModifiedBy>
  <cp:revision>114</cp:revision>
  <dcterms:created xsi:type="dcterms:W3CDTF">2018-04-23T19:03:19Z</dcterms:created>
  <dcterms:modified xsi:type="dcterms:W3CDTF">2020-05-01T08:38:43Z</dcterms:modified>
</cp:coreProperties>
</file>