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74" r:id="rId6"/>
    <p:sldId id="271" r:id="rId7"/>
    <p:sldId id="257" r:id="rId8"/>
    <p:sldId id="258" r:id="rId9"/>
    <p:sldId id="259" r:id="rId10"/>
    <p:sldId id="260" r:id="rId11"/>
    <p:sldId id="261" r:id="rId12"/>
    <p:sldId id="262" r:id="rId13"/>
    <p:sldId id="27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9852B-13A5-428F-BC6A-F30F8D80EA1E}" v="1" dt="2022-02-11T15:08:49.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3883" autoAdjust="0"/>
  </p:normalViewPr>
  <p:slideViewPr>
    <p:cSldViewPr snapToGrid="0">
      <p:cViewPr varScale="1">
        <p:scale>
          <a:sx n="62" d="100"/>
          <a:sy n="62" d="100"/>
        </p:scale>
        <p:origin x="636" y="56"/>
      </p:cViewPr>
      <p:guideLst/>
    </p:cSldViewPr>
  </p:slideViewPr>
  <p:outlineViewPr>
    <p:cViewPr>
      <p:scale>
        <a:sx n="33" d="100"/>
        <a:sy n="33" d="100"/>
      </p:scale>
      <p:origin x="0" y="-13224"/>
    </p:cViewPr>
  </p:outlineViewPr>
  <p:notesTextViewPr>
    <p:cViewPr>
      <p:scale>
        <a:sx n="1" d="1"/>
        <a:sy n="1" d="1"/>
      </p:scale>
      <p:origin x="0" y="0"/>
    </p:cViewPr>
  </p:notesTextViewPr>
  <p:sorterViewPr>
    <p:cViewPr>
      <p:scale>
        <a:sx n="120" d="100"/>
        <a:sy n="120" d="100"/>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Dawkins" userId="941fe478-2ffb-43c7-8900-89a1fcf1abb8" providerId="ADAL" clId="{5F19852B-13A5-428F-BC6A-F30F8D80EA1E}"/>
    <pc:docChg chg="addSld delSld modSld">
      <pc:chgData name="M. Dawkins" userId="941fe478-2ffb-43c7-8900-89a1fcf1abb8" providerId="ADAL" clId="{5F19852B-13A5-428F-BC6A-F30F8D80EA1E}" dt="2022-02-11T15:09:01.020" v="3" actId="2696"/>
      <pc:docMkLst>
        <pc:docMk/>
      </pc:docMkLst>
      <pc:sldChg chg="del">
        <pc:chgData name="M. Dawkins" userId="941fe478-2ffb-43c7-8900-89a1fcf1abb8" providerId="ADAL" clId="{5F19852B-13A5-428F-BC6A-F30F8D80EA1E}" dt="2022-02-11T15:09:01.020" v="3" actId="2696"/>
        <pc:sldMkLst>
          <pc:docMk/>
          <pc:sldMk cId="1120998070" sldId="256"/>
        </pc:sldMkLst>
      </pc:sldChg>
      <pc:sldChg chg="new del">
        <pc:chgData name="M. Dawkins" userId="941fe478-2ffb-43c7-8900-89a1fcf1abb8" providerId="ADAL" clId="{5F19852B-13A5-428F-BC6A-F30F8D80EA1E}" dt="2022-02-11T15:08:53.964" v="2" actId="47"/>
        <pc:sldMkLst>
          <pc:docMk/>
          <pc:sldMk cId="1512636034" sldId="273"/>
        </pc:sldMkLst>
      </pc:sldChg>
      <pc:sldChg chg="add">
        <pc:chgData name="M. Dawkins" userId="941fe478-2ffb-43c7-8900-89a1fcf1abb8" providerId="ADAL" clId="{5F19852B-13A5-428F-BC6A-F30F8D80EA1E}" dt="2022-02-11T15:08:49.919" v="1"/>
        <pc:sldMkLst>
          <pc:docMk/>
          <pc:sldMk cId="2740011402"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9060F-F785-4DFF-920B-7B31F01EBAF6}" type="datetimeFigureOut">
              <a:rPr lang="en-GB" smtClean="0"/>
              <a:t>11/02/2022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ED258-D4ED-47EE-A126-877A09BAE8EA}" type="slidenum">
              <a:rPr lang="en-GB" smtClean="0"/>
              <a:t>‹#›</a:t>
            </a:fld>
            <a:endParaRPr lang="en-GB"/>
          </a:p>
        </p:txBody>
      </p:sp>
    </p:spTree>
    <p:extLst>
      <p:ext uri="{BB962C8B-B14F-4D97-AF65-F5344CB8AC3E}">
        <p14:creationId xmlns:p14="http://schemas.microsoft.com/office/powerpoint/2010/main" val="84929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Fused powers </a:t>
            </a:r>
            <a:r>
              <a:rPr lang="en-US" dirty="0"/>
              <a:t>- feature of Westminster system, where the executive and legislative branches of government are intermingled.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Of parliament </a:t>
            </a:r>
            <a:r>
              <a:rPr lang="en-US" dirty="0"/>
              <a:t>- MPs, Cabinet, Peers, PMs have to be members…</a:t>
            </a:r>
          </a:p>
          <a:p>
            <a:r>
              <a:rPr lang="en-US" b="1" dirty="0">
                <a:solidFill>
                  <a:srgbClr val="002060"/>
                </a:solidFill>
              </a:rPr>
              <a:t>Backbencher </a:t>
            </a:r>
            <a:r>
              <a:rPr lang="en-US" b="1" dirty="0"/>
              <a:t>– </a:t>
            </a:r>
            <a:r>
              <a:rPr lang="en-US" dirty="0"/>
              <a:t>An MP, not a minister or ‘shadow’ minister</a:t>
            </a:r>
          </a:p>
          <a:p>
            <a:r>
              <a:rPr lang="en-US" b="1" dirty="0">
                <a:solidFill>
                  <a:srgbClr val="002060"/>
                </a:solidFill>
              </a:rPr>
              <a:t>Frontbencher</a:t>
            </a:r>
            <a:r>
              <a:rPr lang="en-US" b="1" dirty="0"/>
              <a:t> </a:t>
            </a:r>
            <a:r>
              <a:rPr lang="en-US" dirty="0"/>
              <a:t>– MP who holds a ministerial or ‘shadow’ ministerial post</a:t>
            </a:r>
          </a:p>
          <a:p>
            <a:r>
              <a:rPr lang="en-US" b="1" dirty="0">
                <a:solidFill>
                  <a:srgbClr val="002060"/>
                </a:solidFill>
              </a:rPr>
              <a:t>‘Lobby fodder’ </a:t>
            </a:r>
            <a:r>
              <a:rPr lang="en-US" dirty="0"/>
              <a:t>– MPs who vote as their parties/</a:t>
            </a:r>
            <a:r>
              <a:rPr lang="en-US" dirty="0">
                <a:solidFill>
                  <a:srgbClr val="002060"/>
                </a:solidFill>
              </a:rPr>
              <a:t>whip</a:t>
            </a:r>
            <a:r>
              <a:rPr lang="en-US" dirty="0"/>
              <a:t> dictates</a:t>
            </a:r>
          </a:p>
          <a:p>
            <a:r>
              <a:rPr lang="en-US" b="1" dirty="0">
                <a:solidFill>
                  <a:srgbClr val="002060"/>
                </a:solidFill>
              </a:rPr>
              <a:t>Backbench revolt </a:t>
            </a:r>
            <a:r>
              <a:rPr lang="en-US" dirty="0"/>
              <a:t>– Disunity by backbench MPs who vote against their party on a ‘whipped’ vote</a:t>
            </a:r>
          </a:p>
          <a:p>
            <a:r>
              <a:rPr lang="en-US" b="1" dirty="0">
                <a:solidFill>
                  <a:srgbClr val="002060"/>
                </a:solidFill>
              </a:rPr>
              <a:t>Elected dictatorship </a:t>
            </a:r>
            <a:r>
              <a:rPr lang="en-US" dirty="0"/>
              <a:t>– Govt. that dominates Parliament with huge majority</a:t>
            </a:r>
          </a:p>
          <a:p>
            <a:r>
              <a:rPr lang="en-US" b="1" dirty="0">
                <a:solidFill>
                  <a:srgbClr val="002060"/>
                </a:solidFill>
              </a:rPr>
              <a:t>Minority Govt. </a:t>
            </a:r>
            <a:r>
              <a:rPr lang="en-US" dirty="0"/>
              <a:t>– Govt. with no overall majority; normally formed by single parties unable/willing to form a coalition</a:t>
            </a:r>
            <a:endParaRPr lang="en-US" b="1" dirty="0">
              <a:solidFill>
                <a:srgbClr val="002060"/>
              </a:solidFill>
            </a:endParaRPr>
          </a:p>
          <a:p>
            <a:endParaRPr lang="en-GB" dirty="0"/>
          </a:p>
        </p:txBody>
      </p:sp>
      <p:sp>
        <p:nvSpPr>
          <p:cNvPr id="4" name="Slide Number Placeholder 3"/>
          <p:cNvSpPr>
            <a:spLocks noGrp="1"/>
          </p:cNvSpPr>
          <p:nvPr>
            <p:ph type="sldNum" sz="quarter" idx="5"/>
          </p:nvPr>
        </p:nvSpPr>
        <p:spPr/>
        <p:txBody>
          <a:bodyPr/>
          <a:lstStyle/>
          <a:p>
            <a:fld id="{6FEED258-D4ED-47EE-A126-877A09BAE8EA}" type="slidenum">
              <a:rPr lang="en-GB" smtClean="0"/>
              <a:t>3</a:t>
            </a:fld>
            <a:endParaRPr lang="en-GB"/>
          </a:p>
        </p:txBody>
      </p:sp>
    </p:spTree>
    <p:extLst>
      <p:ext uri="{BB962C8B-B14F-4D97-AF65-F5344CB8AC3E}">
        <p14:creationId xmlns:p14="http://schemas.microsoft.com/office/powerpoint/2010/main" val="59953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234677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271632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645952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08266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2377223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4267167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629F66-6BD2-4AA2-BABB-873018F6CD0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7555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629F66-6BD2-4AA2-BABB-873018F6CD01}"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754284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629F66-6BD2-4AA2-BABB-873018F6CD01}"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2633838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29F66-6BD2-4AA2-BABB-873018F6CD01}"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74622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29F66-6BD2-4AA2-BABB-873018F6CD0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86500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507245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29F66-6BD2-4AA2-BABB-873018F6CD0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096700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404749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67100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29F66-6BD2-4AA2-BABB-873018F6CD0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316062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629F66-6BD2-4AA2-BABB-873018F6CD0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59885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629F66-6BD2-4AA2-BABB-873018F6CD01}"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81702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629F66-6BD2-4AA2-BABB-873018F6CD01}"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97537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29F66-6BD2-4AA2-BABB-873018F6CD01}"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317803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29F66-6BD2-4AA2-BABB-873018F6CD0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103079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629F66-6BD2-4AA2-BABB-873018F6CD0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91AAE-8F79-4F3D-A524-2031D07E5AB5}" type="slidenum">
              <a:rPr lang="en-GB" smtClean="0"/>
              <a:t>‹#›</a:t>
            </a:fld>
            <a:endParaRPr lang="en-GB"/>
          </a:p>
        </p:txBody>
      </p:sp>
    </p:spTree>
    <p:extLst>
      <p:ext uri="{BB962C8B-B14F-4D97-AF65-F5344CB8AC3E}">
        <p14:creationId xmlns:p14="http://schemas.microsoft.com/office/powerpoint/2010/main" val="20956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29F66-6BD2-4AA2-BABB-873018F6CD01}" type="datetimeFigureOut">
              <a:rPr lang="en-GB" smtClean="0"/>
              <a:t>11/02/2022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91AAE-8F79-4F3D-A524-2031D07E5AB5}" type="slidenum">
              <a:rPr lang="en-GB" smtClean="0"/>
              <a:t>‹#›</a:t>
            </a:fld>
            <a:endParaRPr lang="en-GB"/>
          </a:p>
        </p:txBody>
      </p:sp>
    </p:spTree>
    <p:extLst>
      <p:ext uri="{BB962C8B-B14F-4D97-AF65-F5344CB8AC3E}">
        <p14:creationId xmlns:p14="http://schemas.microsoft.com/office/powerpoint/2010/main" val="1026979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29F66-6BD2-4AA2-BABB-873018F6CD01}" type="datetimeFigureOut">
              <a:rPr lang="en-GB" smtClean="0"/>
              <a:t>11/02/2022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91AAE-8F79-4F3D-A524-2031D07E5AB5}" type="slidenum">
              <a:rPr lang="en-GB" smtClean="0"/>
              <a:t>‹#›</a:t>
            </a:fld>
            <a:endParaRPr lang="en-GB"/>
          </a:p>
        </p:txBody>
      </p:sp>
    </p:spTree>
    <p:extLst>
      <p:ext uri="{BB962C8B-B14F-4D97-AF65-F5344CB8AC3E}">
        <p14:creationId xmlns:p14="http://schemas.microsoft.com/office/powerpoint/2010/main" val="172427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ews.bbc.co.uk/1/hi/uk/8283967.stm" TargetMode="External"/><Relationship Id="rId2" Type="http://schemas.openxmlformats.org/officeDocument/2006/relationships/hyperlink" Target="https://www.supremecourt.uk/about/role-of-the-supreme-cour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news/uk-politics-37861888" TargetMode="External"/><Relationship Id="rId2" Type="http://schemas.openxmlformats.org/officeDocument/2006/relationships/hyperlink" Target="https://www.visalogic.net/news/2012/6/2148/uk-visa-case-sees-home-secretary-in-contempt-of-cour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bc.co.uk/news/uk-3898622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arliament.uk/business/committe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news/uk-politics-5966161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ao.org.uk/covid-19/cost-track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674" y="286603"/>
            <a:ext cx="11245756" cy="806181"/>
          </a:xfrm>
        </p:spPr>
        <p:txBody>
          <a:bodyPr>
            <a:normAutofit/>
          </a:bodyPr>
          <a:lstStyle/>
          <a:p>
            <a:r>
              <a:rPr lang="en-GB" sz="4800" b="1" dirty="0"/>
              <a:t>Relationships Between the Branches</a:t>
            </a: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784" r="4134"/>
          <a:stretch/>
        </p:blipFill>
        <p:spPr bwMode="auto">
          <a:xfrm rot="21262058">
            <a:off x="404186" y="2467084"/>
            <a:ext cx="3727938" cy="266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2941" r="18230"/>
          <a:stretch/>
        </p:blipFill>
        <p:spPr bwMode="auto">
          <a:xfrm rot="281015">
            <a:off x="8033804" y="2467084"/>
            <a:ext cx="3774832" cy="265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390" r="18390"/>
          <a:stretch/>
        </p:blipFill>
        <p:spPr bwMode="auto">
          <a:xfrm>
            <a:off x="4185137" y="1097454"/>
            <a:ext cx="3774832" cy="266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txBox="1">
            <a:spLocks/>
          </p:cNvSpPr>
          <p:nvPr/>
        </p:nvSpPr>
        <p:spPr>
          <a:xfrm>
            <a:off x="8587216" y="6015005"/>
            <a:ext cx="4203510" cy="5290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Unit 2: Topic 4</a:t>
            </a: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50" r="3639"/>
          <a:stretch/>
        </p:blipFill>
        <p:spPr bwMode="auto">
          <a:xfrm>
            <a:off x="4193120" y="3806891"/>
            <a:ext cx="3774831" cy="266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011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4" y="249382"/>
            <a:ext cx="11831781" cy="6608618"/>
          </a:xfrm>
        </p:spPr>
        <p:txBody>
          <a:bodyPr>
            <a:normAutofit/>
          </a:bodyPr>
          <a:lstStyle/>
          <a:p>
            <a:pPr marL="0" lvl="0" indent="0">
              <a:buNone/>
            </a:pPr>
            <a:r>
              <a:rPr lang="en-GB" b="1" dirty="0">
                <a:solidFill>
                  <a:prstClr val="black"/>
                </a:solidFill>
              </a:rPr>
              <a:t>Parliament &amp; the Executive</a:t>
            </a:r>
          </a:p>
          <a:p>
            <a:pPr marL="0" lvl="0" indent="0">
              <a:buNone/>
            </a:pPr>
            <a:endParaRPr lang="en-GB" sz="800" b="1" dirty="0">
              <a:solidFill>
                <a:prstClr val="black"/>
              </a:solidFill>
            </a:endParaRPr>
          </a:p>
          <a:p>
            <a:pPr marL="0" lvl="0" indent="0">
              <a:buNone/>
            </a:pPr>
            <a:r>
              <a:rPr lang="en-GB" b="1" dirty="0">
                <a:solidFill>
                  <a:prstClr val="black"/>
                </a:solidFill>
              </a:rPr>
              <a:t>5. Impact of the House of Lords:</a:t>
            </a:r>
          </a:p>
          <a:p>
            <a:r>
              <a:rPr lang="en-GB" dirty="0">
                <a:solidFill>
                  <a:prstClr val="black"/>
                </a:solidFill>
              </a:rPr>
              <a:t>Although the subordinate chamber, the H of Lords is often a more regular check on the Executive than the H of Commons.</a:t>
            </a:r>
          </a:p>
          <a:p>
            <a:pPr lvl="1"/>
            <a:r>
              <a:rPr lang="en-GB" sz="2600" b="1" dirty="0">
                <a:solidFill>
                  <a:prstClr val="black"/>
                </a:solidFill>
              </a:rPr>
              <a:t>Weaker whip/relaxed party control</a:t>
            </a:r>
            <a:r>
              <a:rPr lang="en-GB" sz="2600" dirty="0">
                <a:solidFill>
                  <a:prstClr val="black"/>
                </a:solidFill>
              </a:rPr>
              <a:t> – non-elected, life peers etc.</a:t>
            </a:r>
          </a:p>
          <a:p>
            <a:pPr lvl="1"/>
            <a:r>
              <a:rPr lang="en-GB" sz="2600" b="1" dirty="0">
                <a:solidFill>
                  <a:prstClr val="black"/>
                </a:solidFill>
              </a:rPr>
              <a:t>No guarantee of majority control</a:t>
            </a:r>
            <a:r>
              <a:rPr lang="en-GB" sz="2600" dirty="0">
                <a:solidFill>
                  <a:prstClr val="black"/>
                </a:solidFill>
              </a:rPr>
              <a:t> – </a:t>
            </a:r>
            <a:r>
              <a:rPr lang="en-GB" sz="2600" dirty="0">
                <a:solidFill>
                  <a:srgbClr val="FF0000"/>
                </a:solidFill>
              </a:rPr>
              <a:t>In 2000 (Blair’s 1</a:t>
            </a:r>
            <a:r>
              <a:rPr lang="en-GB" sz="2600" baseline="30000" dirty="0">
                <a:solidFill>
                  <a:srgbClr val="FF0000"/>
                </a:solidFill>
              </a:rPr>
              <a:t>st</a:t>
            </a:r>
            <a:r>
              <a:rPr lang="en-GB" sz="2600" dirty="0">
                <a:solidFill>
                  <a:srgbClr val="FF0000"/>
                </a:solidFill>
              </a:rPr>
              <a:t> term) the H of L had inbuilt Tory majority (due to hereditary peers), thus it was</a:t>
            </a:r>
            <a:r>
              <a:rPr lang="en-GB" sz="2600" i="1" dirty="0">
                <a:solidFill>
                  <a:srgbClr val="FF0000"/>
                </a:solidFill>
              </a:rPr>
              <a:t> the </a:t>
            </a:r>
            <a:r>
              <a:rPr lang="en-GB" sz="2600" dirty="0">
                <a:solidFill>
                  <a:srgbClr val="FF0000"/>
                </a:solidFill>
              </a:rPr>
              <a:t>key check on govt. (with that majority!). </a:t>
            </a:r>
          </a:p>
          <a:p>
            <a:pPr lvl="2"/>
            <a:r>
              <a:rPr lang="en-GB" sz="2600" dirty="0">
                <a:solidFill>
                  <a:srgbClr val="FF0000"/>
                </a:solidFill>
              </a:rPr>
              <a:t>Blair’s govt. suffered no defeats in Commons in his first two terms, but was defeated in the Lords on 353 occasions (e.g. terrorism legislation, fox hunting, Foundation Hospitals, etc.)</a:t>
            </a:r>
          </a:p>
          <a:p>
            <a:pPr lvl="2"/>
            <a:r>
              <a:rPr lang="en-GB" sz="2600" dirty="0">
                <a:solidFill>
                  <a:srgbClr val="FF0000"/>
                </a:solidFill>
              </a:rPr>
              <a:t>By contrast, Cameron’s govt. suffered only 100 defeats on the Lords</a:t>
            </a:r>
          </a:p>
          <a:p>
            <a:pPr lvl="0"/>
            <a:r>
              <a:rPr lang="en-GB" dirty="0">
                <a:solidFill>
                  <a:prstClr val="black"/>
                </a:solidFill>
              </a:rPr>
              <a:t>The ‘partially reformed’ H of Lords appears to have become more of a check on govt. than the ‘traditional’ Lords ever was.</a:t>
            </a:r>
          </a:p>
          <a:p>
            <a:pPr lvl="1"/>
            <a:r>
              <a:rPr lang="en-GB" dirty="0">
                <a:solidFill>
                  <a:srgbClr val="FF0000"/>
                </a:solidFill>
              </a:rPr>
              <a:t>Nov 2020 Lords defeated Johnson’s final Brexit bill, forcing revisions passed in December</a:t>
            </a:r>
          </a:p>
          <a:p>
            <a:pPr lvl="1"/>
            <a:endParaRPr lang="en-GB" sz="2800" b="1" dirty="0">
              <a:solidFill>
                <a:prstClr val="black"/>
              </a:solidFill>
            </a:endParaRPr>
          </a:p>
          <a:p>
            <a:endParaRPr lang="en-GB" dirty="0"/>
          </a:p>
        </p:txBody>
      </p:sp>
    </p:spTree>
    <p:extLst>
      <p:ext uri="{BB962C8B-B14F-4D97-AF65-F5344CB8AC3E}">
        <p14:creationId xmlns:p14="http://schemas.microsoft.com/office/powerpoint/2010/main" val="414185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 y="263236"/>
            <a:ext cx="12024359" cy="6594764"/>
          </a:xfrm>
        </p:spPr>
        <p:txBody>
          <a:bodyPr>
            <a:normAutofit/>
          </a:bodyPr>
          <a:lstStyle/>
          <a:p>
            <a:pPr marL="0" indent="0">
              <a:buNone/>
            </a:pPr>
            <a:r>
              <a:rPr lang="en-GB" b="1" dirty="0"/>
              <a:t>Supreme Court &amp; its influence with legislative/policy-making process</a:t>
            </a:r>
          </a:p>
          <a:p>
            <a:pPr marL="0" indent="0">
              <a:buNone/>
            </a:pPr>
            <a:endParaRPr lang="en-GB" sz="800" b="1" dirty="0"/>
          </a:p>
          <a:p>
            <a:r>
              <a:rPr lang="en-GB" dirty="0"/>
              <a:t>Chief role of the judiciary is to define the meaning of law… Judges interpret or ‘construct’ law (</a:t>
            </a:r>
            <a:r>
              <a:rPr lang="en-GB" dirty="0">
                <a:solidFill>
                  <a:srgbClr val="002060"/>
                </a:solidFill>
              </a:rPr>
              <a:t>‘judge-made law’</a:t>
            </a:r>
            <a:r>
              <a:rPr lang="en-GB" dirty="0"/>
              <a:t>). </a:t>
            </a:r>
          </a:p>
          <a:p>
            <a:r>
              <a:rPr lang="en-GB" dirty="0"/>
              <a:t>Judiciary if the 3</a:t>
            </a:r>
            <a:r>
              <a:rPr lang="en-GB" baseline="30000" dirty="0"/>
              <a:t>rd</a:t>
            </a:r>
            <a:r>
              <a:rPr lang="en-GB" dirty="0"/>
              <a:t> branch of govt. (</a:t>
            </a:r>
            <a:r>
              <a:rPr lang="en-GB" dirty="0">
                <a:solidFill>
                  <a:srgbClr val="002060"/>
                </a:solidFill>
              </a:rPr>
              <a:t>Montesquieu’s, 1689-1755, separation of powers doctrine</a:t>
            </a:r>
            <a:r>
              <a:rPr lang="en-GB" dirty="0"/>
              <a:t>).</a:t>
            </a:r>
          </a:p>
          <a:p>
            <a:r>
              <a:rPr lang="en-GB" dirty="0"/>
              <a:t>SC established 2009 (from Constitutional Reform Act, 2005) to replace the Law Lords &amp; Lord Chancellor. SC judges appointed by independent Judicial Appointments Commission (JAC).</a:t>
            </a:r>
          </a:p>
          <a:p>
            <a:r>
              <a:rPr lang="en-GB" dirty="0"/>
              <a:t>SC is the only UK-wide court. Acts as the final court of appeal for criminal cases, also of key political significance, </a:t>
            </a:r>
            <a:r>
              <a:rPr lang="en-GB" b="1" dirty="0"/>
              <a:t>it’s the final interpreter of constitutional law/issues </a:t>
            </a:r>
            <a:r>
              <a:rPr lang="en-GB" dirty="0"/>
              <a:t>too. </a:t>
            </a:r>
          </a:p>
          <a:p>
            <a:r>
              <a:rPr lang="en-GB" dirty="0">
                <a:hlinkClick r:id="rId2"/>
              </a:rPr>
              <a:t>https://www.supremecourt.uk/about/role-of-the-supreme-court.html</a:t>
            </a:r>
            <a:endParaRPr lang="en-GB" dirty="0"/>
          </a:p>
          <a:p>
            <a:r>
              <a:rPr lang="en-GB" dirty="0"/>
              <a:t>Q&amp;A: UK Supreme Court </a:t>
            </a:r>
            <a:r>
              <a:rPr lang="en-GB" dirty="0">
                <a:hlinkClick r:id="rId3"/>
              </a:rPr>
              <a:t>http://news.bbc.co.uk/1/hi/uk/8283967.stm</a:t>
            </a:r>
            <a:endParaRPr lang="en-GB" dirty="0"/>
          </a:p>
          <a:p>
            <a:pPr lvl="1"/>
            <a:r>
              <a:rPr lang="en-GB" i="1" dirty="0">
                <a:solidFill>
                  <a:srgbClr val="7030A0"/>
                </a:solidFill>
              </a:rPr>
              <a:t>Copying sub-titles, precis this article (20 mins?) </a:t>
            </a:r>
          </a:p>
          <a:p>
            <a:endParaRPr lang="en-GB" dirty="0"/>
          </a:p>
          <a:p>
            <a:endParaRPr lang="en-GB" b="1" dirty="0"/>
          </a:p>
          <a:p>
            <a:endParaRPr lang="en-GB" dirty="0"/>
          </a:p>
        </p:txBody>
      </p:sp>
    </p:spTree>
    <p:extLst>
      <p:ext uri="{BB962C8B-B14F-4D97-AF65-F5344CB8AC3E}">
        <p14:creationId xmlns:p14="http://schemas.microsoft.com/office/powerpoint/2010/main" val="388049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152400"/>
            <a:ext cx="12001500" cy="6591300"/>
          </a:xfrm>
        </p:spPr>
        <p:txBody>
          <a:bodyPr>
            <a:normAutofit/>
          </a:bodyPr>
          <a:lstStyle/>
          <a:p>
            <a:pPr marL="0" lvl="0" indent="0">
              <a:buNone/>
            </a:pPr>
            <a:r>
              <a:rPr lang="en-GB" b="1" dirty="0">
                <a:solidFill>
                  <a:prstClr val="black"/>
                </a:solidFill>
              </a:rPr>
              <a:t>Supreme Court &amp; its influence with legislative/policy-making process</a:t>
            </a:r>
          </a:p>
          <a:p>
            <a:endParaRPr lang="en-GB" sz="800" dirty="0"/>
          </a:p>
          <a:p>
            <a:pPr marL="0" indent="0">
              <a:buNone/>
            </a:pPr>
            <a:r>
              <a:rPr lang="en-GB" b="1" dirty="0"/>
              <a:t>Key principles:</a:t>
            </a:r>
          </a:p>
          <a:p>
            <a:pPr marL="514350" indent="-514350">
              <a:buFont typeface="+mj-lt"/>
              <a:buAutoNum type="arabicPeriod"/>
            </a:pPr>
            <a:r>
              <a:rPr lang="en-GB" dirty="0">
                <a:solidFill>
                  <a:srgbClr val="002060"/>
                </a:solidFill>
              </a:rPr>
              <a:t>Judicial Independence</a:t>
            </a:r>
            <a:r>
              <a:rPr lang="en-GB" dirty="0"/>
              <a:t> – Actions/decisions should not be influenced by the other branches of govt.</a:t>
            </a:r>
          </a:p>
          <a:p>
            <a:pPr lvl="1"/>
            <a:r>
              <a:rPr lang="en-GB" sz="2800" dirty="0"/>
              <a:t>Appointment process – JAC (launched April 2006)</a:t>
            </a:r>
          </a:p>
          <a:p>
            <a:pPr lvl="1"/>
            <a:r>
              <a:rPr lang="en-GB" sz="2800" dirty="0"/>
              <a:t>Security of tenure – A job for life, retirement age 70. Once appointed, judges cannot be sacked (needs both H of P to do so - last time was 1830)</a:t>
            </a:r>
          </a:p>
          <a:p>
            <a:pPr lvl="1"/>
            <a:r>
              <a:rPr lang="en-GB" sz="2800" dirty="0"/>
              <a:t>Pay – Well paid from </a:t>
            </a:r>
            <a:r>
              <a:rPr lang="en-GB" sz="2800" dirty="0">
                <a:solidFill>
                  <a:srgbClr val="002060"/>
                </a:solidFill>
              </a:rPr>
              <a:t>Consolidated Fund</a:t>
            </a:r>
            <a:r>
              <a:rPr lang="en-GB" sz="2800" dirty="0"/>
              <a:t> (not subject to annual reviews)</a:t>
            </a:r>
          </a:p>
          <a:p>
            <a:pPr lvl="1"/>
            <a:r>
              <a:rPr lang="en-GB" sz="2800" dirty="0"/>
              <a:t>Freedom from criticism – </a:t>
            </a:r>
            <a:r>
              <a:rPr lang="en-GB" sz="2800" dirty="0">
                <a:solidFill>
                  <a:srgbClr val="002060"/>
                </a:solidFill>
              </a:rPr>
              <a:t>Constitutional conventions</a:t>
            </a:r>
            <a:r>
              <a:rPr lang="en-GB" sz="2800" dirty="0"/>
              <a:t> &amp; </a:t>
            </a:r>
            <a:r>
              <a:rPr lang="en-GB" sz="2800" dirty="0">
                <a:solidFill>
                  <a:srgbClr val="002060"/>
                </a:solidFill>
              </a:rPr>
              <a:t>‘sub </a:t>
            </a:r>
            <a:r>
              <a:rPr lang="en-GB" sz="2800" dirty="0" err="1">
                <a:solidFill>
                  <a:srgbClr val="002060"/>
                </a:solidFill>
              </a:rPr>
              <a:t>judice</a:t>
            </a:r>
            <a:r>
              <a:rPr lang="en-GB" sz="2800" dirty="0">
                <a:solidFill>
                  <a:srgbClr val="002060"/>
                </a:solidFill>
              </a:rPr>
              <a:t>’ </a:t>
            </a:r>
            <a:r>
              <a:rPr lang="en-GB" sz="2800" dirty="0"/>
              <a:t>(which can lead to a ‘contempt of court’ ruling </a:t>
            </a:r>
            <a:r>
              <a:rPr lang="en-GB" dirty="0">
                <a:solidFill>
                  <a:srgbClr val="FF0000"/>
                </a:solidFill>
              </a:rPr>
              <a:t>(</a:t>
            </a:r>
            <a:r>
              <a:rPr lang="en-GB" dirty="0">
                <a:hlinkClick r:id="rId2"/>
              </a:rPr>
              <a:t>https://www.visalogic.net/news/2012/6/2148/uk-visa-case-sees-home-secretary-in-contempt-of-court</a:t>
            </a:r>
            <a:r>
              <a:rPr lang="en-GB" dirty="0">
                <a:solidFill>
                  <a:srgbClr val="FF0000"/>
                </a:solidFill>
              </a:rPr>
              <a:t> </a:t>
            </a:r>
            <a:r>
              <a:rPr lang="en-US" dirty="0">
                <a:solidFill>
                  <a:srgbClr val="FF0000"/>
                </a:solidFill>
              </a:rPr>
              <a:t>)</a:t>
            </a:r>
          </a:p>
          <a:p>
            <a:pPr lvl="1"/>
            <a:r>
              <a:rPr lang="en-GB" sz="2800" dirty="0"/>
              <a:t>Greater institutional independence – Post-2005 the political significance of supreme court (judiciary in general) has increased, </a:t>
            </a:r>
            <a:r>
              <a:rPr lang="en-GB" sz="2800" dirty="0">
                <a:solidFill>
                  <a:srgbClr val="FF0000"/>
                </a:solidFill>
              </a:rPr>
              <a:t>e.g. Feb 2017, Gina Miller case </a:t>
            </a:r>
            <a:r>
              <a:rPr lang="en-GB" dirty="0">
                <a:solidFill>
                  <a:srgbClr val="FF0000"/>
                </a:solidFill>
              </a:rPr>
              <a:t>(</a:t>
            </a:r>
            <a:r>
              <a:rPr lang="en-GB" dirty="0">
                <a:solidFill>
                  <a:srgbClr val="FF0000"/>
                </a:solidFill>
                <a:hlinkClick r:id="rId3"/>
              </a:rPr>
              <a:t>http://www.bbc.co.uk/news/uk-politics-37861888</a:t>
            </a:r>
            <a:r>
              <a:rPr lang="en-GB" dirty="0">
                <a:solidFill>
                  <a:srgbClr val="FF0000"/>
                </a:solidFill>
              </a:rPr>
              <a:t>)</a:t>
            </a:r>
            <a:endParaRPr lang="en-GB" dirty="0"/>
          </a:p>
          <a:p>
            <a:pPr marL="0" indent="0">
              <a:buNone/>
            </a:pPr>
            <a:endParaRPr lang="en-GB" dirty="0"/>
          </a:p>
        </p:txBody>
      </p:sp>
    </p:spTree>
    <p:extLst>
      <p:ext uri="{BB962C8B-B14F-4D97-AF65-F5344CB8AC3E}">
        <p14:creationId xmlns:p14="http://schemas.microsoft.com/office/powerpoint/2010/main" val="317068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277586"/>
            <a:ext cx="11691257" cy="6400800"/>
          </a:xfrm>
        </p:spPr>
        <p:txBody>
          <a:bodyPr/>
          <a:lstStyle/>
          <a:p>
            <a:pPr marL="0" lvl="0" indent="0">
              <a:buNone/>
            </a:pPr>
            <a:r>
              <a:rPr lang="en-GB" b="1" dirty="0">
                <a:solidFill>
                  <a:prstClr val="black"/>
                </a:solidFill>
              </a:rPr>
              <a:t>Supreme Court &amp; its influence with legislative/policy-making process</a:t>
            </a:r>
          </a:p>
          <a:p>
            <a:endParaRPr lang="en-GB" sz="800" dirty="0"/>
          </a:p>
          <a:p>
            <a:pPr marL="0" indent="0">
              <a:buNone/>
            </a:pPr>
            <a:r>
              <a:rPr lang="en-GB" b="1" dirty="0"/>
              <a:t>Key principles:</a:t>
            </a:r>
          </a:p>
          <a:p>
            <a:pPr marL="514350" indent="-514350">
              <a:buAutoNum type="arabicPeriod" startAt="2"/>
            </a:pPr>
            <a:r>
              <a:rPr lang="en-GB" dirty="0">
                <a:solidFill>
                  <a:srgbClr val="002060"/>
                </a:solidFill>
              </a:rPr>
              <a:t>Judicial neutrality – </a:t>
            </a:r>
            <a:r>
              <a:rPr lang="en-GB" dirty="0"/>
              <a:t>The absence of any form of partisanship or a 	commitment; a refusal to ‘take sides’.</a:t>
            </a:r>
          </a:p>
          <a:p>
            <a:pPr lvl="1"/>
            <a:r>
              <a:rPr lang="en-GB" sz="2800" dirty="0"/>
              <a:t>Neutral judges are political eunuchs. Political sympathies do not effect their interpretation of the law or judgements base on the law.</a:t>
            </a:r>
          </a:p>
          <a:p>
            <a:pPr lvl="1"/>
            <a:r>
              <a:rPr lang="en-GB" sz="2800" dirty="0"/>
              <a:t>Political restrictions – No open political activity</a:t>
            </a:r>
          </a:p>
          <a:p>
            <a:pPr lvl="1"/>
            <a:r>
              <a:rPr lang="en-GB" sz="2800" dirty="0"/>
              <a:t>Legal training – On </a:t>
            </a:r>
            <a:r>
              <a:rPr lang="en-GB" sz="2800" dirty="0" err="1"/>
              <a:t>ave.</a:t>
            </a:r>
            <a:r>
              <a:rPr lang="en-GB" sz="2800" dirty="0"/>
              <a:t> 20-30 years training/experience of neutral verdicts</a:t>
            </a:r>
          </a:p>
          <a:p>
            <a:pPr lvl="1"/>
            <a:r>
              <a:rPr lang="en-GB" sz="2800" dirty="0"/>
              <a:t>Accountability – A robust appeals process exists in the UK, also the JAC &amp; parliamentary committees are part of the accountability process.</a:t>
            </a:r>
          </a:p>
          <a:p>
            <a:pPr lvl="1"/>
            <a:r>
              <a:rPr lang="en-GB" sz="2800" dirty="0"/>
              <a:t>Not public figures – Traditionally judges do not speak out on political issues (‘</a:t>
            </a:r>
            <a:r>
              <a:rPr lang="en-GB" sz="2800" dirty="0">
                <a:solidFill>
                  <a:srgbClr val="0070C0"/>
                </a:solidFill>
              </a:rPr>
              <a:t>the </a:t>
            </a:r>
            <a:r>
              <a:rPr lang="en-GB" sz="2800" dirty="0" err="1">
                <a:solidFill>
                  <a:srgbClr val="0070C0"/>
                </a:solidFill>
              </a:rPr>
              <a:t>Kilmuir</a:t>
            </a:r>
            <a:r>
              <a:rPr lang="en-GB" sz="2800" dirty="0">
                <a:solidFill>
                  <a:srgbClr val="0070C0"/>
                </a:solidFill>
              </a:rPr>
              <a:t> rules</a:t>
            </a:r>
            <a:r>
              <a:rPr lang="en-GB" sz="2800" dirty="0"/>
              <a:t>’ – 1950s), however since the 1980s this has been relaxed </a:t>
            </a:r>
            <a:r>
              <a:rPr lang="en-GB" sz="2800" dirty="0">
                <a:solidFill>
                  <a:srgbClr val="FF0000"/>
                </a:solidFill>
              </a:rPr>
              <a:t>(e.g. Neuberger, Feb 2017: </a:t>
            </a:r>
            <a:r>
              <a:rPr lang="en-GB" dirty="0">
                <a:solidFill>
                  <a:srgbClr val="FF0000"/>
                </a:solidFill>
                <a:hlinkClick r:id="rId2"/>
              </a:rPr>
              <a:t>http://www.bbc.co.uk/news/uk-38986228</a:t>
            </a:r>
            <a:r>
              <a:rPr lang="en-GB" sz="2800" dirty="0">
                <a:solidFill>
                  <a:srgbClr val="FF0000"/>
                </a:solidFill>
              </a:rPr>
              <a:t>)</a:t>
            </a:r>
          </a:p>
          <a:p>
            <a:pPr lvl="1"/>
            <a:endParaRPr lang="en-GB" sz="2800" dirty="0">
              <a:solidFill>
                <a:srgbClr val="FF0000"/>
              </a:solidFill>
            </a:endParaRPr>
          </a:p>
        </p:txBody>
      </p:sp>
    </p:spTree>
    <p:extLst>
      <p:ext uri="{BB962C8B-B14F-4D97-AF65-F5344CB8AC3E}">
        <p14:creationId xmlns:p14="http://schemas.microsoft.com/office/powerpoint/2010/main" val="30121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261257"/>
            <a:ext cx="11789228" cy="6384472"/>
          </a:xfrm>
        </p:spPr>
        <p:txBody>
          <a:bodyPr/>
          <a:lstStyle/>
          <a:p>
            <a:pPr marL="0" lvl="0" indent="0">
              <a:buNone/>
            </a:pPr>
            <a:r>
              <a:rPr lang="en-GB" b="1" dirty="0">
                <a:solidFill>
                  <a:prstClr val="black"/>
                </a:solidFill>
              </a:rPr>
              <a:t>Supreme Court &amp; its influence with legislative/policy-making process</a:t>
            </a:r>
          </a:p>
          <a:p>
            <a:endParaRPr lang="en-GB" b="1" dirty="0">
              <a:solidFill>
                <a:prstClr val="black"/>
              </a:solidFill>
            </a:endParaRPr>
          </a:p>
          <a:p>
            <a:pPr marL="0" indent="0">
              <a:buNone/>
            </a:pPr>
            <a:r>
              <a:rPr lang="en-GB" b="1" dirty="0"/>
              <a:t>How powerful is the Supreme Court?</a:t>
            </a:r>
          </a:p>
          <a:p>
            <a:r>
              <a:rPr lang="en-GB" dirty="0"/>
              <a:t>Established 2005. The SC has quickly become a route for groups/individuals to challenge the perception of rising Executive power. </a:t>
            </a:r>
          </a:p>
          <a:p>
            <a:r>
              <a:rPr lang="en-GB" dirty="0"/>
              <a:t>Many politicians have been critical of the SC for challenging the authority of government. e.g. </a:t>
            </a:r>
          </a:p>
          <a:p>
            <a:pPr lvl="1"/>
            <a:r>
              <a:rPr lang="en-GB" sz="2800" dirty="0">
                <a:solidFill>
                  <a:srgbClr val="FF0000"/>
                </a:solidFill>
              </a:rPr>
              <a:t>Sex Offenders Registration (April 2010). </a:t>
            </a:r>
          </a:p>
          <a:p>
            <a:pPr marL="457200" lvl="1" indent="0">
              <a:buNone/>
            </a:pPr>
            <a:endParaRPr lang="en-GB" sz="2800" dirty="0">
              <a:solidFill>
                <a:srgbClr val="FF0000"/>
              </a:solidFill>
            </a:endParaRPr>
          </a:p>
          <a:p>
            <a:pPr lvl="1"/>
            <a:r>
              <a:rPr lang="en-GB" sz="2800" dirty="0">
                <a:solidFill>
                  <a:srgbClr val="FF0000"/>
                </a:solidFill>
              </a:rPr>
              <a:t>Gina Miller Ruling (Jan 24th 2017)</a:t>
            </a:r>
          </a:p>
          <a:p>
            <a:pPr marL="457200" lvl="1" indent="0">
              <a:buNone/>
            </a:pPr>
            <a:endParaRPr lang="en-GB" sz="2800" dirty="0">
              <a:solidFill>
                <a:srgbClr val="FF0000"/>
              </a:solidFill>
            </a:endParaRPr>
          </a:p>
          <a:p>
            <a:pPr lvl="1"/>
            <a:r>
              <a:rPr lang="en-GB" sz="2800" dirty="0">
                <a:solidFill>
                  <a:srgbClr val="FF0000"/>
                </a:solidFill>
              </a:rPr>
              <a:t>Tribunal Fees deemed unlawful (July 2017)</a:t>
            </a:r>
          </a:p>
          <a:p>
            <a:pPr marL="0" indent="0">
              <a:buNone/>
            </a:pPr>
            <a:endParaRPr lang="en-GB" b="1" dirty="0"/>
          </a:p>
          <a:p>
            <a:endParaRPr lang="en-GB" dirty="0"/>
          </a:p>
        </p:txBody>
      </p:sp>
      <p:pic>
        <p:nvPicPr>
          <p:cNvPr id="2" name="Picture 1"/>
          <p:cNvPicPr>
            <a:picLocks noChangeAspect="1"/>
          </p:cNvPicPr>
          <p:nvPr/>
        </p:nvPicPr>
        <p:blipFill>
          <a:blip r:embed="rId2"/>
          <a:stretch>
            <a:fillRect/>
          </a:stretch>
        </p:blipFill>
        <p:spPr>
          <a:xfrm rot="322669">
            <a:off x="7240193" y="3477986"/>
            <a:ext cx="4626546" cy="2744561"/>
          </a:xfrm>
          <a:prstGeom prst="rect">
            <a:avLst/>
          </a:prstGeom>
        </p:spPr>
      </p:pic>
    </p:spTree>
    <p:extLst>
      <p:ext uri="{BB962C8B-B14F-4D97-AF65-F5344CB8AC3E}">
        <p14:creationId xmlns:p14="http://schemas.microsoft.com/office/powerpoint/2010/main" val="230340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88" y="301041"/>
            <a:ext cx="10515600" cy="728889"/>
          </a:xfrm>
        </p:spPr>
        <p:txBody>
          <a:bodyPr>
            <a:normAutofit fontScale="90000"/>
          </a:bodyPr>
          <a:lstStyle/>
          <a:p>
            <a:pPr lvl="0">
              <a:spcBef>
                <a:spcPts val="1000"/>
              </a:spcBef>
            </a:pPr>
            <a:r>
              <a:rPr lang="en-GB" sz="2800" b="1" dirty="0">
                <a:solidFill>
                  <a:prstClr val="black"/>
                </a:solidFill>
                <a:latin typeface="Calibri" panose="020F0502020204030204"/>
                <a:ea typeface="+mn-ea"/>
                <a:cs typeface="+mn-cs"/>
              </a:rPr>
              <a:t>Supreme Court &amp; its influence with legislative/policy-making process</a:t>
            </a:r>
            <a:br>
              <a:rPr lang="en-GB" sz="2800" b="1" dirty="0">
                <a:solidFill>
                  <a:prstClr val="black"/>
                </a:solidFill>
                <a:latin typeface="Calibri" panose="020F0502020204030204"/>
                <a:ea typeface="+mn-ea"/>
                <a:cs typeface="+mn-cs"/>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5256705"/>
              </p:ext>
            </p:extLst>
          </p:nvPr>
        </p:nvGraphicFramePr>
        <p:xfrm>
          <a:off x="293688" y="735013"/>
          <a:ext cx="11544300" cy="5212080"/>
        </p:xfrm>
        <a:graphic>
          <a:graphicData uri="http://schemas.openxmlformats.org/drawingml/2006/table">
            <a:tbl>
              <a:tblPr firstRow="1" bandRow="1">
                <a:tableStyleId>{5C22544A-7EE6-4342-B048-85BDC9FD1C3A}</a:tableStyleId>
              </a:tblPr>
              <a:tblGrid>
                <a:gridCol w="5772150">
                  <a:extLst>
                    <a:ext uri="{9D8B030D-6E8A-4147-A177-3AD203B41FA5}">
                      <a16:colId xmlns:a16="http://schemas.microsoft.com/office/drawing/2014/main" val="1974610269"/>
                    </a:ext>
                  </a:extLst>
                </a:gridCol>
                <a:gridCol w="5772150">
                  <a:extLst>
                    <a:ext uri="{9D8B030D-6E8A-4147-A177-3AD203B41FA5}">
                      <a16:colId xmlns:a16="http://schemas.microsoft.com/office/drawing/2014/main" val="1398365058"/>
                    </a:ext>
                  </a:extLst>
                </a:gridCol>
              </a:tblGrid>
              <a:tr h="370840">
                <a:tc>
                  <a:txBody>
                    <a:bodyPr/>
                    <a:lstStyle/>
                    <a:p>
                      <a:pPr algn="ctr"/>
                      <a:r>
                        <a:rPr lang="en-GB" sz="2400" dirty="0"/>
                        <a:t>Powers</a:t>
                      </a:r>
                    </a:p>
                  </a:txBody>
                  <a:tcPr/>
                </a:tc>
                <a:tc>
                  <a:txBody>
                    <a:bodyPr/>
                    <a:lstStyle/>
                    <a:p>
                      <a:pPr algn="ctr"/>
                      <a:r>
                        <a:rPr lang="en-GB" sz="2400" dirty="0"/>
                        <a:t>Weaknesses</a:t>
                      </a:r>
                    </a:p>
                  </a:txBody>
                  <a:tcPr/>
                </a:tc>
                <a:extLst>
                  <a:ext uri="{0D108BD9-81ED-4DB2-BD59-A6C34878D82A}">
                    <a16:rowId xmlns:a16="http://schemas.microsoft.com/office/drawing/2014/main" val="3325421568"/>
                  </a:ext>
                </a:extLst>
              </a:tr>
              <a:tr h="370840">
                <a:tc>
                  <a:txBody>
                    <a:bodyPr/>
                    <a:lstStyle/>
                    <a:p>
                      <a:r>
                        <a:rPr lang="en-GB" sz="2400" dirty="0">
                          <a:solidFill>
                            <a:schemeClr val="tx1"/>
                          </a:solidFill>
                        </a:rPr>
                        <a:t>The independence of the court is guaranteed in law.</a:t>
                      </a:r>
                    </a:p>
                  </a:txBody>
                  <a:tcPr/>
                </a:tc>
                <a:tc>
                  <a:txBody>
                    <a:bodyPr/>
                    <a:lstStyle/>
                    <a:p>
                      <a:r>
                        <a:rPr lang="en-GB" sz="2400" dirty="0">
                          <a:solidFill>
                            <a:schemeClr val="tx1"/>
                          </a:solidFill>
                        </a:rPr>
                        <a:t>It cannot activate its own cases, but must wait for appeals to be lodged.</a:t>
                      </a:r>
                    </a:p>
                  </a:txBody>
                  <a:tcPr/>
                </a:tc>
                <a:extLst>
                  <a:ext uri="{0D108BD9-81ED-4DB2-BD59-A6C34878D82A}">
                    <a16:rowId xmlns:a16="http://schemas.microsoft.com/office/drawing/2014/main" val="3405719377"/>
                  </a:ext>
                </a:extLst>
              </a:tr>
              <a:tr h="370840">
                <a:tc>
                  <a:txBody>
                    <a:bodyPr/>
                    <a:lstStyle/>
                    <a:p>
                      <a:r>
                        <a:rPr lang="en-GB" sz="2400" dirty="0">
                          <a:solidFill>
                            <a:schemeClr val="tx1"/>
                          </a:solidFill>
                        </a:rPr>
                        <a:t>It can set aside executive actions that contradict the ECHR or the rule of law.</a:t>
                      </a:r>
                    </a:p>
                  </a:txBody>
                  <a:tcPr/>
                </a:tc>
                <a:tc>
                  <a:txBody>
                    <a:bodyPr/>
                    <a:lstStyle/>
                    <a:p>
                      <a:r>
                        <a:rPr lang="en-GB" sz="2400" dirty="0">
                          <a:solidFill>
                            <a:schemeClr val="tx1"/>
                          </a:solidFill>
                        </a:rPr>
                        <a:t>The sovereignty of Parliament means its judgements can be overturned by parliamentary statute.</a:t>
                      </a:r>
                    </a:p>
                  </a:txBody>
                  <a:tcPr/>
                </a:tc>
                <a:extLst>
                  <a:ext uri="{0D108BD9-81ED-4DB2-BD59-A6C34878D82A}">
                    <a16:rowId xmlns:a16="http://schemas.microsoft.com/office/drawing/2014/main" val="2492847156"/>
                  </a:ext>
                </a:extLst>
              </a:tr>
              <a:tr h="370840">
                <a:tc>
                  <a:txBody>
                    <a:bodyPr/>
                    <a:lstStyle/>
                    <a:p>
                      <a:r>
                        <a:rPr lang="en-GB" sz="2400" dirty="0">
                          <a:solidFill>
                            <a:schemeClr val="tx1"/>
                          </a:solidFill>
                        </a:rPr>
                        <a:t>It can interpret law therefore affect</a:t>
                      </a:r>
                      <a:r>
                        <a:rPr lang="en-GB" sz="2400" baseline="0" dirty="0">
                          <a:solidFill>
                            <a:schemeClr val="tx1"/>
                          </a:solidFill>
                        </a:rPr>
                        <a:t> the way it is implemented.</a:t>
                      </a:r>
                      <a:endParaRPr lang="en-GB" sz="2400" dirty="0">
                        <a:solidFill>
                          <a:schemeClr val="tx1"/>
                        </a:solidFill>
                      </a:endParaRPr>
                    </a:p>
                  </a:txBody>
                  <a:tcPr/>
                </a:tc>
                <a:tc>
                  <a:txBody>
                    <a:bodyPr/>
                    <a:lstStyle/>
                    <a:p>
                      <a:r>
                        <a:rPr lang="en-GB" sz="2400" dirty="0">
                          <a:solidFill>
                            <a:schemeClr val="tx1"/>
                          </a:solidFill>
                        </a:rPr>
                        <a:t>The European Court of Human Rights can hear appeals from the court and overturn the decision, but it is not binding.</a:t>
                      </a:r>
                    </a:p>
                  </a:txBody>
                  <a:tcPr/>
                </a:tc>
                <a:extLst>
                  <a:ext uri="{0D108BD9-81ED-4DB2-BD59-A6C34878D82A}">
                    <a16:rowId xmlns:a16="http://schemas.microsoft.com/office/drawing/2014/main" val="1574059003"/>
                  </a:ext>
                </a:extLst>
              </a:tr>
              <a:tr h="370840">
                <a:tc>
                  <a:txBody>
                    <a:bodyPr/>
                    <a:lstStyle/>
                    <a:p>
                      <a:r>
                        <a:rPr lang="en-GB" sz="2400" dirty="0">
                          <a:solidFill>
                            <a:schemeClr val="tx1"/>
                          </a:solidFill>
                        </a:rPr>
                        <a:t>It cannot overrule the sovereignty of Parliament,</a:t>
                      </a:r>
                      <a:r>
                        <a:rPr lang="en-GB" sz="2400" baseline="0" dirty="0">
                          <a:solidFill>
                            <a:schemeClr val="tx1"/>
                          </a:solidFill>
                        </a:rPr>
                        <a:t> but it can declare proposed legislation incompatible with the ECHR, which is influential.</a:t>
                      </a:r>
                      <a:endParaRPr lang="en-GB" sz="2400" dirty="0">
                        <a:solidFill>
                          <a:schemeClr val="tx1"/>
                        </a:solidFill>
                      </a:endParaRPr>
                    </a:p>
                  </a:txBody>
                  <a:tcPr/>
                </a:tc>
                <a:tc>
                  <a:txBody>
                    <a:bodyPr/>
                    <a:lstStyle/>
                    <a:p>
                      <a:endParaRPr lang="en-GB" sz="2400" dirty="0">
                        <a:solidFill>
                          <a:schemeClr val="tx1"/>
                        </a:solidFill>
                      </a:endParaRPr>
                    </a:p>
                  </a:txBody>
                  <a:tcPr/>
                </a:tc>
                <a:extLst>
                  <a:ext uri="{0D108BD9-81ED-4DB2-BD59-A6C34878D82A}">
                    <a16:rowId xmlns:a16="http://schemas.microsoft.com/office/drawing/2014/main" val="2247302757"/>
                  </a:ext>
                </a:extLst>
              </a:tr>
            </a:tbl>
          </a:graphicData>
        </a:graphic>
      </p:graphicFrame>
      <p:sp>
        <p:nvSpPr>
          <p:cNvPr id="5" name="TextBox 4"/>
          <p:cNvSpPr txBox="1"/>
          <p:nvPr/>
        </p:nvSpPr>
        <p:spPr>
          <a:xfrm>
            <a:off x="685800" y="6086148"/>
            <a:ext cx="11299144" cy="461665"/>
          </a:xfrm>
          <a:prstGeom prst="rect">
            <a:avLst/>
          </a:prstGeom>
          <a:noFill/>
        </p:spPr>
        <p:txBody>
          <a:bodyPr wrap="square" rtlCol="0">
            <a:spAutoFit/>
          </a:bodyPr>
          <a:lstStyle/>
          <a:p>
            <a:r>
              <a:rPr lang="en-GB" sz="2400" dirty="0"/>
              <a:t>NB. With the UK leaving the EU, its judgement cannot be overruled by a higher court</a:t>
            </a:r>
          </a:p>
        </p:txBody>
      </p:sp>
    </p:spTree>
    <p:extLst>
      <p:ext uri="{BB962C8B-B14F-4D97-AF65-F5344CB8AC3E}">
        <p14:creationId xmlns:p14="http://schemas.microsoft.com/office/powerpoint/2010/main" val="1596976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272" y="146958"/>
            <a:ext cx="10620152" cy="849086"/>
          </a:xfrm>
          <a:prstGeom prst="rect">
            <a:avLst/>
          </a:prstGeom>
        </p:spPr>
      </p:pic>
      <p:sp>
        <p:nvSpPr>
          <p:cNvPr id="3" name="Content Placeholder 2"/>
          <p:cNvSpPr>
            <a:spLocks noGrp="1"/>
          </p:cNvSpPr>
          <p:nvPr>
            <p:ph idx="1"/>
          </p:nvPr>
        </p:nvSpPr>
        <p:spPr>
          <a:xfrm>
            <a:off x="212271" y="832757"/>
            <a:ext cx="11772900" cy="6025242"/>
          </a:xfrm>
        </p:spPr>
        <p:txBody>
          <a:bodyPr>
            <a:normAutofit fontScale="92500"/>
          </a:bodyPr>
          <a:lstStyle/>
          <a:p>
            <a:pPr marL="0" indent="0">
              <a:buNone/>
            </a:pPr>
            <a:r>
              <a:rPr lang="en-GB" b="1" dirty="0"/>
              <a:t>The Supreme Court &amp; the executive 1:  </a:t>
            </a:r>
            <a:r>
              <a:rPr lang="en-GB" dirty="0"/>
              <a:t>Up to 1970s judges were seen as servants of the state. Traditionally rarely challenged the authority of government. </a:t>
            </a:r>
          </a:p>
          <a:p>
            <a:pPr marL="0" indent="0">
              <a:buNone/>
            </a:pPr>
            <a:r>
              <a:rPr lang="en-GB" dirty="0"/>
              <a:t>Changed due to: Growth of </a:t>
            </a:r>
            <a:r>
              <a:rPr lang="en-GB" dirty="0">
                <a:solidFill>
                  <a:srgbClr val="0070C0"/>
                </a:solidFill>
              </a:rPr>
              <a:t>judicial review</a:t>
            </a:r>
            <a:r>
              <a:rPr lang="en-GB" dirty="0"/>
              <a:t> since the 1960s:</a:t>
            </a:r>
          </a:p>
          <a:p>
            <a:pPr lvl="1"/>
            <a:r>
              <a:rPr lang="en-GB" sz="2800" dirty="0">
                <a:solidFill>
                  <a:srgbClr val="FF0000"/>
                </a:solidFill>
              </a:rPr>
              <a:t>Ridge v Baldwin (1964)</a:t>
            </a:r>
          </a:p>
          <a:p>
            <a:pPr lvl="1"/>
            <a:endParaRPr lang="en-GB" sz="2800" dirty="0">
              <a:solidFill>
                <a:srgbClr val="FF0000"/>
              </a:solidFill>
            </a:endParaRPr>
          </a:p>
          <a:p>
            <a:pPr lvl="1"/>
            <a:r>
              <a:rPr lang="en-GB" sz="2800" dirty="0">
                <a:solidFill>
                  <a:srgbClr val="0070C0"/>
                </a:solidFill>
              </a:rPr>
              <a:t>Ultra Vires </a:t>
            </a:r>
            <a:r>
              <a:rPr lang="en-GB" sz="2800" dirty="0"/>
              <a:t>(‘beyond the powers’… An action taken without legal authority).</a:t>
            </a:r>
          </a:p>
          <a:p>
            <a:pPr lvl="0"/>
            <a:r>
              <a:rPr lang="en-GB" dirty="0">
                <a:solidFill>
                  <a:prstClr val="black"/>
                </a:solidFill>
              </a:rPr>
              <a:t>Growth of </a:t>
            </a:r>
            <a:r>
              <a:rPr lang="en-GB" dirty="0">
                <a:solidFill>
                  <a:srgbClr val="0070C0"/>
                </a:solidFill>
              </a:rPr>
              <a:t>‘rights culture’ </a:t>
            </a:r>
            <a:r>
              <a:rPr lang="en-GB" dirty="0"/>
              <a:t>(1960s onwards liberal ideology </a:t>
            </a:r>
          </a:p>
          <a:p>
            <a:pPr lvl="0"/>
            <a:r>
              <a:rPr lang="en-GB" dirty="0">
                <a:solidFill>
                  <a:prstClr val="black"/>
                </a:solidFill>
              </a:rPr>
              <a:t>The </a:t>
            </a:r>
            <a:r>
              <a:rPr lang="en-GB" b="1" dirty="0"/>
              <a:t>Human Rights Act </a:t>
            </a:r>
            <a:r>
              <a:rPr lang="en-GB" dirty="0"/>
              <a:t>(1998) gave judges a codified  statement of human rights which can be used to protect citizens against the power of the state.</a:t>
            </a:r>
          </a:p>
          <a:p>
            <a:pPr lvl="0"/>
            <a:r>
              <a:rPr lang="en-GB" dirty="0">
                <a:solidFill>
                  <a:prstClr val="black"/>
                </a:solidFill>
              </a:rPr>
              <a:t>The </a:t>
            </a:r>
            <a:r>
              <a:rPr lang="en-GB" b="1" dirty="0">
                <a:solidFill>
                  <a:prstClr val="black"/>
                </a:solidFill>
              </a:rPr>
              <a:t>Constitutional reform Act</a:t>
            </a:r>
            <a:r>
              <a:rPr lang="en-GB" dirty="0">
                <a:solidFill>
                  <a:prstClr val="black"/>
                </a:solidFill>
              </a:rPr>
              <a:t> (2005), which improved the independence of the judiciary (Supreme Court, </a:t>
            </a:r>
            <a:r>
              <a:rPr lang="en-GB" dirty="0">
                <a:solidFill>
                  <a:srgbClr val="0070C0"/>
                </a:solidFill>
              </a:rPr>
              <a:t>Judicial Appointments Committee </a:t>
            </a:r>
            <a:r>
              <a:rPr lang="en-GB" dirty="0"/>
              <a:t>etc…)</a:t>
            </a:r>
          </a:p>
          <a:p>
            <a:pPr lvl="0"/>
            <a:r>
              <a:rPr lang="en-GB" dirty="0"/>
              <a:t>Judges are now no longer subordinate to the executive. Indeed the judiciary have become something of a counter-balance to executive power (</a:t>
            </a:r>
            <a:r>
              <a:rPr lang="en-GB" dirty="0">
                <a:solidFill>
                  <a:srgbClr val="FF0000"/>
                </a:solidFill>
              </a:rPr>
              <a:t>e.g. Gina Miller</a:t>
            </a:r>
            <a:r>
              <a:rPr lang="en-GB" dirty="0"/>
              <a:t>…).</a:t>
            </a:r>
          </a:p>
          <a:p>
            <a:pPr lvl="0"/>
            <a:endParaRPr lang="en-GB" dirty="0"/>
          </a:p>
          <a:p>
            <a:pPr marL="457200" lvl="1" indent="0">
              <a:buNone/>
            </a:pPr>
            <a:endParaRPr lang="en-GB" sz="2800" dirty="0">
              <a:solidFill>
                <a:srgbClr val="0070C0"/>
              </a:solidFill>
            </a:endParaRPr>
          </a:p>
          <a:p>
            <a:endParaRPr lang="en-GB" b="1" dirty="0"/>
          </a:p>
        </p:txBody>
      </p:sp>
    </p:spTree>
    <p:extLst>
      <p:ext uri="{BB962C8B-B14F-4D97-AF65-F5344CB8AC3E}">
        <p14:creationId xmlns:p14="http://schemas.microsoft.com/office/powerpoint/2010/main" val="276243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195942"/>
            <a:ext cx="11740243" cy="6368143"/>
          </a:xfrm>
        </p:spPr>
        <p:txBody>
          <a:bodyPr/>
          <a:lstStyle/>
          <a:p>
            <a:pPr marL="0" lvl="0" indent="0">
              <a:buNone/>
            </a:pPr>
            <a:r>
              <a:rPr lang="en-GB" b="1" dirty="0">
                <a:solidFill>
                  <a:prstClr val="black"/>
                </a:solidFill>
              </a:rPr>
              <a:t>Supreme Court &amp; its influence with legislative/policy-making process</a:t>
            </a:r>
          </a:p>
          <a:p>
            <a:pPr marL="0" lvl="0" indent="0">
              <a:buNone/>
            </a:pPr>
            <a:endParaRPr lang="en-GB" sz="1000" b="1" dirty="0">
              <a:solidFill>
                <a:prstClr val="black"/>
              </a:solidFill>
            </a:endParaRPr>
          </a:p>
          <a:p>
            <a:pPr marL="0" lvl="0" indent="0">
              <a:buNone/>
            </a:pPr>
            <a:r>
              <a:rPr lang="en-GB" b="1" dirty="0"/>
              <a:t>The Supreme Court &amp; the executive 2:  </a:t>
            </a:r>
            <a:r>
              <a:rPr lang="en-GB" dirty="0" err="1"/>
              <a:t>Govts</a:t>
            </a:r>
            <a:r>
              <a:rPr lang="en-GB" dirty="0"/>
              <a:t> do still have greater authority. </a:t>
            </a:r>
            <a:r>
              <a:rPr lang="en-GB" dirty="0" err="1"/>
              <a:t>Govts</a:t>
            </a:r>
            <a:r>
              <a:rPr lang="en-GB" dirty="0"/>
              <a:t> still control Parliament (subject to majority!). Parliament is sovereign &amp; statute law come from Parliament. Judges must, by law, enforce law.</a:t>
            </a:r>
          </a:p>
          <a:p>
            <a:pPr marL="0" lvl="0" indent="0">
              <a:buNone/>
            </a:pPr>
            <a:endParaRPr lang="en-GB" sz="1000" b="1" dirty="0">
              <a:solidFill>
                <a:prstClr val="black"/>
              </a:solidFill>
            </a:endParaRPr>
          </a:p>
          <a:p>
            <a:pPr marL="0" lvl="0" indent="0">
              <a:buNone/>
            </a:pPr>
            <a:r>
              <a:rPr lang="en-GB" b="1" dirty="0">
                <a:solidFill>
                  <a:prstClr val="black"/>
                </a:solidFill>
              </a:rPr>
              <a:t>Rival claims made by the executive &amp; judiciary to enforcing the rule of law:</a:t>
            </a:r>
          </a:p>
          <a:p>
            <a:pPr marL="0" lvl="0" indent="0">
              <a:buNone/>
            </a:pPr>
            <a:endParaRPr lang="en-GB" b="1" dirty="0">
              <a:solidFill>
                <a:prstClr val="black"/>
              </a:solidFill>
            </a:endParaRP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09053534"/>
              </p:ext>
            </p:extLst>
          </p:nvPr>
        </p:nvGraphicFramePr>
        <p:xfrm>
          <a:off x="506185" y="3151414"/>
          <a:ext cx="11119758" cy="3108960"/>
        </p:xfrm>
        <a:graphic>
          <a:graphicData uri="http://schemas.openxmlformats.org/drawingml/2006/table">
            <a:tbl>
              <a:tblPr firstRow="1" bandRow="1">
                <a:tableStyleId>{5C22544A-7EE6-4342-B048-85BDC9FD1C3A}</a:tableStyleId>
              </a:tblPr>
              <a:tblGrid>
                <a:gridCol w="5559879">
                  <a:extLst>
                    <a:ext uri="{9D8B030D-6E8A-4147-A177-3AD203B41FA5}">
                      <a16:colId xmlns:a16="http://schemas.microsoft.com/office/drawing/2014/main" val="1105594021"/>
                    </a:ext>
                  </a:extLst>
                </a:gridCol>
                <a:gridCol w="5559879">
                  <a:extLst>
                    <a:ext uri="{9D8B030D-6E8A-4147-A177-3AD203B41FA5}">
                      <a16:colId xmlns:a16="http://schemas.microsoft.com/office/drawing/2014/main" val="2934984964"/>
                    </a:ext>
                  </a:extLst>
                </a:gridCol>
              </a:tblGrid>
              <a:tr h="436517">
                <a:tc>
                  <a:txBody>
                    <a:bodyPr/>
                    <a:lstStyle/>
                    <a:p>
                      <a:r>
                        <a:rPr lang="en-GB" sz="2800" b="1" dirty="0"/>
                        <a:t>Claims of the government</a:t>
                      </a:r>
                    </a:p>
                  </a:txBody>
                  <a:tcPr/>
                </a:tc>
                <a:tc>
                  <a:txBody>
                    <a:bodyPr/>
                    <a:lstStyle/>
                    <a:p>
                      <a:r>
                        <a:rPr lang="en-GB" sz="2800" b="1" dirty="0"/>
                        <a:t>Claims of </a:t>
                      </a:r>
                      <a:r>
                        <a:rPr lang="en-GB" sz="2800" b="1"/>
                        <a:t>the judiciary </a:t>
                      </a:r>
                      <a:endParaRPr lang="en-GB" sz="2800" b="1" dirty="0"/>
                    </a:p>
                  </a:txBody>
                  <a:tcPr/>
                </a:tc>
                <a:extLst>
                  <a:ext uri="{0D108BD9-81ED-4DB2-BD59-A6C34878D82A}">
                    <a16:rowId xmlns:a16="http://schemas.microsoft.com/office/drawing/2014/main" val="1228664780"/>
                  </a:ext>
                </a:extLst>
              </a:tr>
              <a:tr h="363039">
                <a:tc>
                  <a:txBody>
                    <a:bodyPr/>
                    <a:lstStyle/>
                    <a:p>
                      <a:endParaRPr lang="en-GB" sz="2800" dirty="0"/>
                    </a:p>
                  </a:txBody>
                  <a:tcPr/>
                </a:tc>
                <a:tc>
                  <a:txBody>
                    <a:bodyPr/>
                    <a:lstStyle/>
                    <a:p>
                      <a:endParaRPr lang="en-GB" sz="2800"/>
                    </a:p>
                  </a:txBody>
                  <a:tcPr/>
                </a:tc>
                <a:extLst>
                  <a:ext uri="{0D108BD9-81ED-4DB2-BD59-A6C34878D82A}">
                    <a16:rowId xmlns:a16="http://schemas.microsoft.com/office/drawing/2014/main" val="2318146596"/>
                  </a:ext>
                </a:extLst>
              </a:tr>
              <a:tr h="363039">
                <a:tc>
                  <a:txBody>
                    <a:bodyPr/>
                    <a:lstStyle/>
                    <a:p>
                      <a:endParaRPr lang="en-GB" sz="2800" dirty="0"/>
                    </a:p>
                  </a:txBody>
                  <a:tcPr/>
                </a:tc>
                <a:tc>
                  <a:txBody>
                    <a:bodyPr/>
                    <a:lstStyle/>
                    <a:p>
                      <a:endParaRPr lang="en-GB" sz="2800"/>
                    </a:p>
                  </a:txBody>
                  <a:tcPr/>
                </a:tc>
                <a:extLst>
                  <a:ext uri="{0D108BD9-81ED-4DB2-BD59-A6C34878D82A}">
                    <a16:rowId xmlns:a16="http://schemas.microsoft.com/office/drawing/2014/main" val="1026535400"/>
                  </a:ext>
                </a:extLst>
              </a:tr>
              <a:tr h="363039">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val="2899930914"/>
                  </a:ext>
                </a:extLst>
              </a:tr>
              <a:tr h="363039">
                <a:tc>
                  <a:txBody>
                    <a:bodyPr/>
                    <a:lstStyle/>
                    <a:p>
                      <a:endParaRPr lang="en-GB" sz="2800"/>
                    </a:p>
                  </a:txBody>
                  <a:tcPr/>
                </a:tc>
                <a:tc>
                  <a:txBody>
                    <a:bodyPr/>
                    <a:lstStyle/>
                    <a:p>
                      <a:endParaRPr lang="en-GB" sz="2800" dirty="0"/>
                    </a:p>
                  </a:txBody>
                  <a:tcPr/>
                </a:tc>
                <a:extLst>
                  <a:ext uri="{0D108BD9-81ED-4DB2-BD59-A6C34878D82A}">
                    <a16:rowId xmlns:a16="http://schemas.microsoft.com/office/drawing/2014/main" val="1405679423"/>
                  </a:ext>
                </a:extLst>
              </a:tr>
              <a:tr h="363039">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val="3876625592"/>
                  </a:ext>
                </a:extLst>
              </a:tr>
            </a:tbl>
          </a:graphicData>
        </a:graphic>
      </p:graphicFrame>
    </p:spTree>
    <p:extLst>
      <p:ext uri="{BB962C8B-B14F-4D97-AF65-F5344CB8AC3E}">
        <p14:creationId xmlns:p14="http://schemas.microsoft.com/office/powerpoint/2010/main" val="424822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8784-0679-4399-BDF7-3C506F92EB90}"/>
              </a:ext>
            </a:extLst>
          </p:cNvPr>
          <p:cNvSpPr>
            <a:spLocks noGrp="1"/>
          </p:cNvSpPr>
          <p:nvPr>
            <p:ph type="title"/>
          </p:nvPr>
        </p:nvSpPr>
        <p:spPr>
          <a:xfrm>
            <a:off x="838200" y="365126"/>
            <a:ext cx="10515600" cy="745218"/>
          </a:xfrm>
        </p:spPr>
        <p:txBody>
          <a:bodyPr>
            <a:normAutofit/>
          </a:bodyPr>
          <a:lstStyle/>
          <a:p>
            <a:r>
              <a:rPr lang="en-GB" sz="4000" b="1" dirty="0"/>
              <a:t>Specification overview:</a:t>
            </a:r>
          </a:p>
        </p:txBody>
      </p:sp>
      <p:sp>
        <p:nvSpPr>
          <p:cNvPr id="3" name="Content Placeholder 2">
            <a:extLst>
              <a:ext uri="{FF2B5EF4-FFF2-40B4-BE49-F238E27FC236}">
                <a16:creationId xmlns:a16="http://schemas.microsoft.com/office/drawing/2014/main" id="{D84D7D59-646D-4220-9BA5-A8F0F1724F77}"/>
              </a:ext>
            </a:extLst>
          </p:cNvPr>
          <p:cNvSpPr>
            <a:spLocks noGrp="1"/>
          </p:cNvSpPr>
          <p:nvPr>
            <p:ph idx="1"/>
          </p:nvPr>
        </p:nvSpPr>
        <p:spPr>
          <a:xfrm>
            <a:off x="228599" y="1110344"/>
            <a:ext cx="11756571" cy="5595256"/>
          </a:xfrm>
        </p:spPr>
        <p:txBody>
          <a:bodyPr>
            <a:normAutofit/>
          </a:bodyPr>
          <a:lstStyle/>
          <a:p>
            <a:r>
              <a:rPr lang="en-GB" sz="3200" dirty="0"/>
              <a:t>Supreme Court and its interactions with the policy making process</a:t>
            </a:r>
          </a:p>
          <a:p>
            <a:pPr lvl="1"/>
            <a:r>
              <a:rPr lang="en-GB" sz="3200" dirty="0"/>
              <a:t>Role, composition, operating principles and influence on the Executive and Parliament</a:t>
            </a:r>
          </a:p>
          <a:p>
            <a:pPr lvl="0"/>
            <a:r>
              <a:rPr lang="en-GB" sz="3200" dirty="0">
                <a:solidFill>
                  <a:prstClr val="black"/>
                </a:solidFill>
              </a:rPr>
              <a:t>Relationship between Executive and Parliament</a:t>
            </a:r>
          </a:p>
          <a:p>
            <a:pPr lvl="0"/>
            <a:r>
              <a:rPr lang="en-GB" sz="3200" dirty="0">
                <a:solidFill>
                  <a:prstClr val="black"/>
                </a:solidFill>
              </a:rPr>
              <a:t>Location of sovereignty in the UK</a:t>
            </a:r>
          </a:p>
          <a:p>
            <a:pPr lvl="0"/>
            <a:endParaRPr lang="en-GB" sz="3200" dirty="0">
              <a:solidFill>
                <a:prstClr val="black"/>
              </a:solidFill>
            </a:endParaRPr>
          </a:p>
          <a:p>
            <a:pPr lvl="0"/>
            <a:r>
              <a:rPr lang="en-GB" sz="3200" i="1" dirty="0">
                <a:solidFill>
                  <a:prstClr val="black"/>
                </a:solidFill>
              </a:rPr>
              <a:t>Aims, role and impact of the European Union on UK government</a:t>
            </a:r>
          </a:p>
          <a:p>
            <a:pPr lvl="1"/>
            <a:r>
              <a:rPr lang="en-GB" sz="3200" i="1" dirty="0">
                <a:solidFill>
                  <a:prstClr val="black"/>
                </a:solidFill>
              </a:rPr>
              <a:t>Role of EU in policy making, impact and effect</a:t>
            </a:r>
          </a:p>
          <a:p>
            <a:pPr marL="457200" lvl="1" indent="0">
              <a:buNone/>
            </a:pPr>
            <a:endParaRPr lang="en-GB" sz="3200" dirty="0"/>
          </a:p>
        </p:txBody>
      </p:sp>
    </p:spTree>
    <p:extLst>
      <p:ext uri="{BB962C8B-B14F-4D97-AF65-F5344CB8AC3E}">
        <p14:creationId xmlns:p14="http://schemas.microsoft.com/office/powerpoint/2010/main" val="149869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7" y="326570"/>
            <a:ext cx="11478984" cy="6302829"/>
          </a:xfrm>
        </p:spPr>
        <p:txBody>
          <a:bodyPr>
            <a:normAutofit fontScale="92500" lnSpcReduction="10000"/>
          </a:bodyPr>
          <a:lstStyle/>
          <a:p>
            <a:pPr marL="0" indent="0">
              <a:buNone/>
            </a:pPr>
            <a:r>
              <a:rPr lang="en-GB" b="1" dirty="0"/>
              <a:t>Parliament &amp; the Executive: </a:t>
            </a:r>
            <a:r>
              <a:rPr lang="en-GB" dirty="0"/>
              <a:t>8 revision terms – define these!</a:t>
            </a:r>
          </a:p>
          <a:p>
            <a:pPr marL="0" indent="0">
              <a:buNone/>
            </a:pPr>
            <a:endParaRPr lang="en-GB" sz="900" b="1" dirty="0"/>
          </a:p>
          <a:p>
            <a:r>
              <a:rPr lang="en-GB" b="1" dirty="0">
                <a:solidFill>
                  <a:srgbClr val="002060"/>
                </a:solidFill>
              </a:rPr>
              <a:t>Fused powers</a:t>
            </a:r>
            <a:r>
              <a:rPr lang="en-GB" b="1" dirty="0"/>
              <a:t> </a:t>
            </a:r>
            <a:r>
              <a:rPr lang="en-GB" dirty="0"/>
              <a:t>–</a:t>
            </a:r>
          </a:p>
          <a:p>
            <a:endParaRPr lang="en-US" sz="1500" dirty="0"/>
          </a:p>
          <a:p>
            <a:r>
              <a:rPr lang="en-US" b="1" dirty="0">
                <a:solidFill>
                  <a:srgbClr val="002060"/>
                </a:solidFill>
              </a:rPr>
              <a:t>Of parliament</a:t>
            </a:r>
            <a:r>
              <a:rPr lang="en-US" b="1" dirty="0"/>
              <a:t> </a:t>
            </a:r>
            <a:r>
              <a:rPr lang="en-US" dirty="0"/>
              <a:t>–</a:t>
            </a:r>
          </a:p>
          <a:p>
            <a:endParaRPr lang="en-US" sz="1400" dirty="0"/>
          </a:p>
          <a:p>
            <a:r>
              <a:rPr lang="en-US" b="1" dirty="0">
                <a:solidFill>
                  <a:srgbClr val="002060"/>
                </a:solidFill>
              </a:rPr>
              <a:t>Backbencher </a:t>
            </a:r>
            <a:r>
              <a:rPr lang="en-US" b="1" dirty="0"/>
              <a:t>–</a:t>
            </a:r>
          </a:p>
          <a:p>
            <a:endParaRPr lang="en-US" sz="1400" b="1" dirty="0"/>
          </a:p>
          <a:p>
            <a:r>
              <a:rPr lang="en-US" b="1" dirty="0">
                <a:solidFill>
                  <a:srgbClr val="002060"/>
                </a:solidFill>
              </a:rPr>
              <a:t>Frontbencher</a:t>
            </a:r>
            <a:r>
              <a:rPr lang="en-US" b="1" dirty="0"/>
              <a:t> </a:t>
            </a:r>
            <a:r>
              <a:rPr lang="en-US" dirty="0"/>
              <a:t>– </a:t>
            </a:r>
          </a:p>
          <a:p>
            <a:endParaRPr lang="en-US" sz="1400" dirty="0"/>
          </a:p>
          <a:p>
            <a:r>
              <a:rPr lang="en-US" b="1" dirty="0">
                <a:solidFill>
                  <a:srgbClr val="002060"/>
                </a:solidFill>
              </a:rPr>
              <a:t>‘Lobby fodder’ </a:t>
            </a:r>
            <a:r>
              <a:rPr lang="en-US" dirty="0"/>
              <a:t>–</a:t>
            </a:r>
          </a:p>
          <a:p>
            <a:endParaRPr lang="en-US" sz="1400" dirty="0"/>
          </a:p>
          <a:p>
            <a:r>
              <a:rPr lang="en-US" b="1" dirty="0">
                <a:solidFill>
                  <a:srgbClr val="002060"/>
                </a:solidFill>
              </a:rPr>
              <a:t>Backbench revolt </a:t>
            </a:r>
            <a:r>
              <a:rPr lang="en-US" dirty="0"/>
              <a:t>–</a:t>
            </a:r>
          </a:p>
          <a:p>
            <a:endParaRPr lang="en-US" sz="1300" dirty="0"/>
          </a:p>
          <a:p>
            <a:r>
              <a:rPr lang="en-US" b="1" dirty="0">
                <a:solidFill>
                  <a:srgbClr val="002060"/>
                </a:solidFill>
              </a:rPr>
              <a:t>Elected dictatorship </a:t>
            </a:r>
            <a:r>
              <a:rPr lang="en-US" dirty="0"/>
              <a:t>–</a:t>
            </a:r>
          </a:p>
          <a:p>
            <a:endParaRPr lang="en-US" sz="1300" dirty="0"/>
          </a:p>
          <a:p>
            <a:r>
              <a:rPr lang="en-US" b="1" dirty="0">
                <a:solidFill>
                  <a:srgbClr val="002060"/>
                </a:solidFill>
              </a:rPr>
              <a:t>Minority Govt. </a:t>
            </a:r>
            <a:r>
              <a:rPr lang="en-US" dirty="0"/>
              <a:t>–</a:t>
            </a:r>
            <a:endParaRPr lang="en-US" b="1" dirty="0">
              <a:solidFill>
                <a:srgbClr val="002060"/>
              </a:solidFill>
            </a:endParaRPr>
          </a:p>
        </p:txBody>
      </p:sp>
    </p:spTree>
    <p:extLst>
      <p:ext uri="{BB962C8B-B14F-4D97-AF65-F5344CB8AC3E}">
        <p14:creationId xmlns:p14="http://schemas.microsoft.com/office/powerpoint/2010/main" val="325206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6" y="195943"/>
            <a:ext cx="11903528" cy="6515100"/>
          </a:xfrm>
        </p:spPr>
        <p:txBody>
          <a:bodyPr>
            <a:normAutofit/>
          </a:bodyPr>
          <a:lstStyle/>
          <a:p>
            <a:pPr marL="0" lvl="0" indent="0">
              <a:buNone/>
            </a:pPr>
            <a:r>
              <a:rPr lang="en-GB" b="1" dirty="0">
                <a:solidFill>
                  <a:prstClr val="black"/>
                </a:solidFill>
              </a:rPr>
              <a:t>Parliament &amp; the Executive</a:t>
            </a:r>
          </a:p>
          <a:p>
            <a:endParaRPr lang="en-GB" sz="800" dirty="0"/>
          </a:p>
          <a:p>
            <a:r>
              <a:rPr lang="en-GB" dirty="0"/>
              <a:t>Parliament doesn’t govern, its role is the check/constrain the government</a:t>
            </a:r>
          </a:p>
          <a:p>
            <a:r>
              <a:rPr lang="en-GB" dirty="0"/>
              <a:t>Key role – ‘call the government to account’</a:t>
            </a:r>
          </a:p>
          <a:p>
            <a:r>
              <a:rPr lang="en-GB" b="1" dirty="0">
                <a:solidFill>
                  <a:srgbClr val="002060"/>
                </a:solidFill>
              </a:rPr>
              <a:t>Scrutiny</a:t>
            </a:r>
            <a:r>
              <a:rPr lang="en-GB" dirty="0">
                <a:solidFill>
                  <a:srgbClr val="002060"/>
                </a:solidFill>
              </a:rPr>
              <a:t> </a:t>
            </a:r>
            <a:r>
              <a:rPr lang="en-GB" dirty="0"/>
              <a:t>– </a:t>
            </a:r>
            <a:r>
              <a:rPr lang="en-GB" b="1" u="sng" dirty="0"/>
              <a:t>Parliament holds ministers to account</a:t>
            </a:r>
            <a:r>
              <a:rPr lang="en-GB" dirty="0"/>
              <a:t>:</a:t>
            </a:r>
          </a:p>
          <a:p>
            <a:pPr lvl="1"/>
            <a:r>
              <a:rPr lang="en-GB" sz="2800" b="1" dirty="0"/>
              <a:t>PMQs - </a:t>
            </a:r>
            <a:r>
              <a:rPr lang="en-GB" sz="2800" dirty="0"/>
              <a:t>12.00-12.30 Wednesdays</a:t>
            </a:r>
          </a:p>
          <a:p>
            <a:pPr lvl="1"/>
            <a:r>
              <a:rPr lang="en-GB" sz="2800" b="1" dirty="0"/>
              <a:t>Ministerial Qs - </a:t>
            </a:r>
            <a:r>
              <a:rPr lang="en-GB" sz="2800" dirty="0"/>
              <a:t>All ministers have a similar slot per week to take questions</a:t>
            </a:r>
          </a:p>
          <a:p>
            <a:pPr lvl="1"/>
            <a:r>
              <a:rPr lang="en-GB" sz="2800" b="1" dirty="0"/>
              <a:t>Public Accounts Committees</a:t>
            </a:r>
            <a:r>
              <a:rPr lang="en-GB" sz="2800" dirty="0"/>
              <a:t> – Examine government legislation </a:t>
            </a:r>
            <a:r>
              <a:rPr lang="en-GB" sz="2800" dirty="0">
                <a:hlinkClick r:id="rId2"/>
              </a:rPr>
              <a:t>http://www.parliament.uk/business/committees/</a:t>
            </a:r>
            <a:endParaRPr lang="en-GB" sz="2800" b="1" dirty="0"/>
          </a:p>
          <a:p>
            <a:pPr lvl="1"/>
            <a:r>
              <a:rPr lang="en-GB" sz="2800" b="1" dirty="0"/>
              <a:t>Select Committees – </a:t>
            </a:r>
            <a:r>
              <a:rPr lang="en-GB" sz="2800" dirty="0"/>
              <a:t>19 Departmental select committees (DSCs), that shadow the work of all major departments of government.</a:t>
            </a:r>
            <a:endParaRPr lang="en-GB" sz="2800" b="1" dirty="0"/>
          </a:p>
          <a:p>
            <a:pPr lvl="2"/>
            <a:r>
              <a:rPr lang="en-GB" sz="2600" b="1" dirty="0"/>
              <a:t>Carry out inquiries</a:t>
            </a:r>
          </a:p>
          <a:p>
            <a:pPr lvl="2"/>
            <a:r>
              <a:rPr lang="en-GB" sz="2600" b="1" dirty="0"/>
              <a:t>See government papers</a:t>
            </a:r>
          </a:p>
          <a:p>
            <a:pPr lvl="2"/>
            <a:r>
              <a:rPr lang="en-GB" sz="2600" b="1" dirty="0"/>
              <a:t>Write reports</a:t>
            </a:r>
          </a:p>
          <a:p>
            <a:pPr lvl="2"/>
            <a:r>
              <a:rPr lang="en-GB" sz="2600" b="1" dirty="0"/>
              <a:t>Call Q &amp; A sessions with ministers, civil servants and other witnesses</a:t>
            </a:r>
          </a:p>
          <a:p>
            <a:pPr lvl="2"/>
            <a:endParaRPr lang="en-GB" sz="2600" dirty="0"/>
          </a:p>
          <a:p>
            <a:pPr lvl="2"/>
            <a:endParaRPr lang="en-GB" sz="2600" dirty="0"/>
          </a:p>
        </p:txBody>
      </p:sp>
    </p:spTree>
    <p:extLst>
      <p:ext uri="{BB962C8B-B14F-4D97-AF65-F5344CB8AC3E}">
        <p14:creationId xmlns:p14="http://schemas.microsoft.com/office/powerpoint/2010/main" val="79283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212271"/>
            <a:ext cx="11593286" cy="6335486"/>
          </a:xfrm>
        </p:spPr>
        <p:txBody>
          <a:bodyPr/>
          <a:lstStyle/>
          <a:p>
            <a:pPr marL="0" lvl="0" indent="0">
              <a:buNone/>
            </a:pPr>
            <a:r>
              <a:rPr lang="en-GB" b="1" dirty="0">
                <a:solidFill>
                  <a:prstClr val="black"/>
                </a:solidFill>
              </a:rPr>
              <a:t>Parliament &amp; the Executive</a:t>
            </a:r>
          </a:p>
          <a:p>
            <a:endParaRPr lang="en-GB" sz="800" dirty="0"/>
          </a:p>
          <a:p>
            <a:r>
              <a:rPr lang="en-GB" b="1" dirty="0"/>
              <a:t>Debates &amp; ministerial statements </a:t>
            </a:r>
            <a:r>
              <a:rPr lang="en-GB" dirty="0"/>
              <a:t>– policy can be examined through legislative debates (Speakers discretion)</a:t>
            </a:r>
          </a:p>
          <a:p>
            <a:pPr lvl="1"/>
            <a:r>
              <a:rPr lang="en-GB" sz="2800" b="1" dirty="0">
                <a:solidFill>
                  <a:srgbClr val="002060"/>
                </a:solidFill>
              </a:rPr>
              <a:t>Adjournment debates</a:t>
            </a:r>
            <a:r>
              <a:rPr lang="en-GB" sz="2800" dirty="0"/>
              <a:t> – Ministers can be forced to make a statement to Parliament on major policy issues</a:t>
            </a:r>
          </a:p>
          <a:p>
            <a:pPr lvl="0"/>
            <a:r>
              <a:rPr lang="en-GB" b="1" dirty="0">
                <a:solidFill>
                  <a:prstClr val="black"/>
                </a:solidFill>
              </a:rPr>
              <a:t>The opposition </a:t>
            </a:r>
            <a:r>
              <a:rPr lang="en-GB" dirty="0">
                <a:solidFill>
                  <a:prstClr val="black"/>
                </a:solidFill>
              </a:rPr>
              <a:t>– 2</a:t>
            </a:r>
            <a:r>
              <a:rPr lang="en-GB" baseline="30000" dirty="0">
                <a:solidFill>
                  <a:prstClr val="black"/>
                </a:solidFill>
              </a:rPr>
              <a:t>nd</a:t>
            </a:r>
            <a:r>
              <a:rPr lang="en-GB" dirty="0">
                <a:solidFill>
                  <a:prstClr val="black"/>
                </a:solidFill>
              </a:rPr>
              <a:t> largest party = ‘Her Majesty’s loyal opposition’. Role is the hold govt. to account and offer alternative policies</a:t>
            </a:r>
          </a:p>
          <a:p>
            <a:pPr lvl="1"/>
            <a:r>
              <a:rPr lang="en-GB" sz="2800" b="1" dirty="0">
                <a:solidFill>
                  <a:srgbClr val="002060"/>
                </a:solidFill>
              </a:rPr>
              <a:t>‘Opposition days’ </a:t>
            </a:r>
            <a:r>
              <a:rPr lang="en-GB" sz="2800" dirty="0">
                <a:solidFill>
                  <a:prstClr val="black"/>
                </a:solidFill>
              </a:rPr>
              <a:t>– Opposition parties choose the subject for debate</a:t>
            </a:r>
          </a:p>
          <a:p>
            <a:pPr lvl="0"/>
            <a:r>
              <a:rPr lang="en-GB" b="1" dirty="0">
                <a:solidFill>
                  <a:srgbClr val="002060"/>
                </a:solidFill>
              </a:rPr>
              <a:t>Written questions/letters </a:t>
            </a:r>
            <a:r>
              <a:rPr lang="en-GB" dirty="0">
                <a:solidFill>
                  <a:prstClr val="black"/>
                </a:solidFill>
              </a:rPr>
              <a:t>– Much info/scrutiny is provided to MPs/ peers by written questions to ministers – written Qs </a:t>
            </a:r>
            <a:r>
              <a:rPr lang="en-GB" i="1" dirty="0">
                <a:solidFill>
                  <a:prstClr val="black"/>
                </a:solidFill>
              </a:rPr>
              <a:t>must </a:t>
            </a:r>
            <a:r>
              <a:rPr lang="en-GB" dirty="0">
                <a:solidFill>
                  <a:prstClr val="black"/>
                </a:solidFill>
              </a:rPr>
              <a:t>be responded to in writing</a:t>
            </a:r>
            <a:endParaRPr lang="en-GB" sz="2800" dirty="0">
              <a:solidFill>
                <a:srgbClr val="002060"/>
              </a:solidFill>
            </a:endParaRPr>
          </a:p>
        </p:txBody>
      </p:sp>
      <p:pic>
        <p:nvPicPr>
          <p:cNvPr id="5" name="Picture 4"/>
          <p:cNvPicPr>
            <a:picLocks noChangeAspect="1"/>
          </p:cNvPicPr>
          <p:nvPr/>
        </p:nvPicPr>
        <p:blipFill rotWithShape="1">
          <a:blip r:embed="rId2"/>
          <a:srcRect b="55886"/>
          <a:stretch/>
        </p:blipFill>
        <p:spPr>
          <a:xfrm>
            <a:off x="6471556" y="4954701"/>
            <a:ext cx="2819401" cy="1756342"/>
          </a:xfrm>
          <a:prstGeom prst="rect">
            <a:avLst/>
          </a:prstGeom>
        </p:spPr>
      </p:pic>
      <p:pic>
        <p:nvPicPr>
          <p:cNvPr id="2" name="Picture 1">
            <a:extLst>
              <a:ext uri="{FF2B5EF4-FFF2-40B4-BE49-F238E27FC236}">
                <a16:creationId xmlns:a16="http://schemas.microsoft.com/office/drawing/2014/main" id="{76AEFC78-BCDA-46C1-A017-8B3B31B996B0}"/>
              </a:ext>
            </a:extLst>
          </p:cNvPr>
          <p:cNvPicPr>
            <a:picLocks noChangeAspect="1"/>
          </p:cNvPicPr>
          <p:nvPr/>
        </p:nvPicPr>
        <p:blipFill>
          <a:blip r:embed="rId3"/>
          <a:stretch>
            <a:fillRect/>
          </a:stretch>
        </p:blipFill>
        <p:spPr>
          <a:xfrm>
            <a:off x="3947531" y="4954701"/>
            <a:ext cx="2319454" cy="1739591"/>
          </a:xfrm>
          <a:prstGeom prst="rect">
            <a:avLst/>
          </a:prstGeom>
        </p:spPr>
      </p:pic>
    </p:spTree>
    <p:extLst>
      <p:ext uri="{BB962C8B-B14F-4D97-AF65-F5344CB8AC3E}">
        <p14:creationId xmlns:p14="http://schemas.microsoft.com/office/powerpoint/2010/main" val="138515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14300"/>
            <a:ext cx="12077700" cy="6613071"/>
          </a:xfrm>
        </p:spPr>
        <p:txBody>
          <a:bodyPr>
            <a:normAutofit fontScale="92500" lnSpcReduction="10000"/>
          </a:bodyPr>
          <a:lstStyle/>
          <a:p>
            <a:pPr marL="0" lvl="0" indent="0">
              <a:buNone/>
            </a:pPr>
            <a:r>
              <a:rPr lang="en-GB" b="1" dirty="0">
                <a:solidFill>
                  <a:prstClr val="black"/>
                </a:solidFill>
              </a:rPr>
              <a:t>Parliament &amp; the Executive</a:t>
            </a:r>
          </a:p>
          <a:p>
            <a:pPr marL="0" indent="0">
              <a:buNone/>
            </a:pPr>
            <a:endParaRPr lang="en-GB" sz="800" dirty="0"/>
          </a:p>
          <a:p>
            <a:pPr marL="0" indent="0">
              <a:buNone/>
            </a:pPr>
            <a:r>
              <a:rPr lang="en-GB" b="1" dirty="0"/>
              <a:t>How effective is Parliament in practice?</a:t>
            </a:r>
          </a:p>
          <a:p>
            <a:r>
              <a:rPr lang="en-GB" dirty="0"/>
              <a:t>P. has huge potential power to influence the Executive/government, however:</a:t>
            </a:r>
          </a:p>
          <a:p>
            <a:pPr marL="0" indent="0">
              <a:buNone/>
            </a:pPr>
            <a:r>
              <a:rPr lang="en-GB" b="1" dirty="0"/>
              <a:t>1. Party Unity:</a:t>
            </a:r>
          </a:p>
          <a:p>
            <a:r>
              <a:rPr lang="en-GB" dirty="0"/>
              <a:t>By 1900 90% of MPs voted with their party (</a:t>
            </a:r>
            <a:r>
              <a:rPr lang="en-US" b="1" dirty="0">
                <a:solidFill>
                  <a:srgbClr val="002060"/>
                </a:solidFill>
              </a:rPr>
              <a:t>‘Lobby fodder’</a:t>
            </a:r>
            <a:r>
              <a:rPr lang="en-US" dirty="0"/>
              <a:t>). By 1950s/60s </a:t>
            </a:r>
            <a:r>
              <a:rPr lang="en-US" b="1" dirty="0">
                <a:solidFill>
                  <a:srgbClr val="002060"/>
                </a:solidFill>
              </a:rPr>
              <a:t>Backbench revolts </a:t>
            </a:r>
            <a:r>
              <a:rPr lang="en-US" dirty="0"/>
              <a:t>have become more common – a decline in party discipline</a:t>
            </a:r>
          </a:p>
          <a:p>
            <a:pPr marL="0" indent="0">
              <a:buNone/>
            </a:pPr>
            <a:r>
              <a:rPr lang="en-US" b="1" dirty="0">
                <a:solidFill>
                  <a:srgbClr val="002060"/>
                </a:solidFill>
              </a:rPr>
              <a:t> </a:t>
            </a:r>
          </a:p>
          <a:p>
            <a:pPr lvl="1"/>
            <a:r>
              <a:rPr lang="en-US" sz="2800" dirty="0">
                <a:solidFill>
                  <a:srgbClr val="FF0000"/>
                </a:solidFill>
              </a:rPr>
              <a:t>Labour </a:t>
            </a:r>
            <a:r>
              <a:rPr lang="en-US" sz="2800" dirty="0" err="1">
                <a:solidFill>
                  <a:srgbClr val="FF0000"/>
                </a:solidFill>
              </a:rPr>
              <a:t>Govts</a:t>
            </a:r>
            <a:r>
              <a:rPr lang="en-US" sz="2800" dirty="0">
                <a:solidFill>
                  <a:srgbClr val="FF0000"/>
                </a:solidFill>
              </a:rPr>
              <a:t> (1974-79) – 45% Lab MPs voted against the whip</a:t>
            </a:r>
          </a:p>
          <a:p>
            <a:pPr lvl="1"/>
            <a:r>
              <a:rPr lang="en-US" sz="2800" dirty="0">
                <a:solidFill>
                  <a:srgbClr val="FF0000"/>
                </a:solidFill>
              </a:rPr>
              <a:t>Thatcher (1979-90) saw a decline in revolts, but she was ultimately removed by a lack of support from her own MPs</a:t>
            </a:r>
          </a:p>
          <a:p>
            <a:pPr lvl="1"/>
            <a:r>
              <a:rPr lang="en-US" sz="2800" dirty="0">
                <a:solidFill>
                  <a:srgbClr val="FF0000"/>
                </a:solidFill>
              </a:rPr>
              <a:t>John Major (1990-97) – defined by party factions (e.g. Nov 1994 removal of the whip from 8 Eurosceptic MPs)</a:t>
            </a:r>
          </a:p>
          <a:p>
            <a:pPr lvl="1"/>
            <a:r>
              <a:rPr lang="en-US" sz="2800" dirty="0" err="1">
                <a:solidFill>
                  <a:srgbClr val="FF0000"/>
                </a:solidFill>
              </a:rPr>
              <a:t>Balir’s</a:t>
            </a:r>
            <a:r>
              <a:rPr lang="en-US" sz="2800" dirty="0">
                <a:solidFill>
                  <a:srgbClr val="FF0000"/>
                </a:solidFill>
              </a:rPr>
              <a:t> 2</a:t>
            </a:r>
            <a:r>
              <a:rPr lang="en-US" sz="2800" baseline="30000" dirty="0">
                <a:solidFill>
                  <a:srgbClr val="FF0000"/>
                </a:solidFill>
              </a:rPr>
              <a:t>nd</a:t>
            </a:r>
            <a:r>
              <a:rPr lang="en-US" sz="2800" dirty="0">
                <a:solidFill>
                  <a:srgbClr val="FF0000"/>
                </a:solidFill>
              </a:rPr>
              <a:t> &amp; 3</a:t>
            </a:r>
            <a:r>
              <a:rPr lang="en-US" sz="2800" baseline="30000" dirty="0">
                <a:solidFill>
                  <a:srgbClr val="FF0000"/>
                </a:solidFill>
              </a:rPr>
              <a:t>rd</a:t>
            </a:r>
            <a:r>
              <a:rPr lang="en-US" sz="2800" dirty="0">
                <a:solidFill>
                  <a:srgbClr val="FF0000"/>
                </a:solidFill>
              </a:rPr>
              <a:t> terms = revolts in 20% of votes (highlight = 139 Iraq War vote)</a:t>
            </a:r>
          </a:p>
          <a:p>
            <a:pPr lvl="1"/>
            <a:r>
              <a:rPr lang="en-US" sz="2800" dirty="0">
                <a:solidFill>
                  <a:srgbClr val="FF0000"/>
                </a:solidFill>
              </a:rPr>
              <a:t>Coalition (2010-15) most rebellious P. since WWII. </a:t>
            </a:r>
          </a:p>
          <a:p>
            <a:pPr lvl="1"/>
            <a:r>
              <a:rPr lang="en-US" sz="2800" dirty="0">
                <a:solidFill>
                  <a:srgbClr val="FF0000"/>
                </a:solidFill>
              </a:rPr>
              <a:t>May’s (2016-19)December’s lost vote on the Amendment to the Brexit Bill.</a:t>
            </a:r>
          </a:p>
          <a:p>
            <a:pPr lvl="1"/>
            <a:r>
              <a:rPr lang="en-US" sz="2800" dirty="0">
                <a:solidFill>
                  <a:srgbClr val="FF0000"/>
                </a:solidFill>
              </a:rPr>
              <a:t>Johnson (2019-  ): Covid - </a:t>
            </a:r>
            <a:r>
              <a:rPr lang="en-GB" sz="2000" dirty="0">
                <a:hlinkClick r:id="rId2"/>
              </a:rPr>
              <a:t>Boris Johnson's biggest Commons rebellion - and why it matters - BBC News</a:t>
            </a:r>
            <a:endParaRPr lang="en-US" sz="2800" dirty="0">
              <a:solidFill>
                <a:srgbClr val="FF0000"/>
              </a:solidFill>
            </a:endParaRPr>
          </a:p>
        </p:txBody>
      </p:sp>
    </p:spTree>
    <p:extLst>
      <p:ext uri="{BB962C8B-B14F-4D97-AF65-F5344CB8AC3E}">
        <p14:creationId xmlns:p14="http://schemas.microsoft.com/office/powerpoint/2010/main" val="216684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228600"/>
            <a:ext cx="9504025" cy="6449786"/>
          </a:xfrm>
        </p:spPr>
        <p:txBody>
          <a:bodyPr>
            <a:normAutofit lnSpcReduction="10000"/>
          </a:bodyPr>
          <a:lstStyle/>
          <a:p>
            <a:pPr marL="0" lvl="0" indent="0">
              <a:buNone/>
            </a:pPr>
            <a:r>
              <a:rPr lang="en-GB" b="1" dirty="0">
                <a:solidFill>
                  <a:prstClr val="black"/>
                </a:solidFill>
              </a:rPr>
              <a:t>Parliament &amp; the Executive</a:t>
            </a:r>
          </a:p>
          <a:p>
            <a:pPr marL="0" lvl="0" indent="0">
              <a:buNone/>
            </a:pPr>
            <a:endParaRPr lang="en-GB" sz="800" b="1" dirty="0">
              <a:solidFill>
                <a:prstClr val="black"/>
              </a:solidFill>
            </a:endParaRPr>
          </a:p>
          <a:p>
            <a:pPr marL="0" lvl="0" indent="0">
              <a:buNone/>
            </a:pPr>
            <a:r>
              <a:rPr lang="en-GB" b="1" dirty="0">
                <a:solidFill>
                  <a:prstClr val="black"/>
                </a:solidFill>
              </a:rPr>
              <a:t>2. Majority size:</a:t>
            </a:r>
          </a:p>
          <a:p>
            <a:r>
              <a:rPr lang="en-GB" dirty="0">
                <a:solidFill>
                  <a:prstClr val="black"/>
                </a:solidFill>
              </a:rPr>
              <a:t>If the </a:t>
            </a:r>
            <a:r>
              <a:rPr lang="en-GB" b="1" dirty="0">
                <a:solidFill>
                  <a:srgbClr val="002060"/>
                </a:solidFill>
              </a:rPr>
              <a:t>party system </a:t>
            </a:r>
            <a:r>
              <a:rPr lang="en-GB" dirty="0">
                <a:solidFill>
                  <a:prstClr val="black"/>
                </a:solidFill>
              </a:rPr>
              <a:t>most important factor affecting Parliament, 2</a:t>
            </a:r>
            <a:r>
              <a:rPr lang="en-GB" baseline="30000" dirty="0">
                <a:solidFill>
                  <a:prstClr val="black"/>
                </a:solidFill>
              </a:rPr>
              <a:t>nd</a:t>
            </a:r>
            <a:r>
              <a:rPr lang="en-GB" dirty="0">
                <a:solidFill>
                  <a:prstClr val="black"/>
                </a:solidFill>
              </a:rPr>
              <a:t> is majority!</a:t>
            </a:r>
          </a:p>
          <a:p>
            <a:r>
              <a:rPr lang="en-GB" dirty="0">
                <a:solidFill>
                  <a:prstClr val="black"/>
                </a:solidFill>
              </a:rPr>
              <a:t>The larger the majority, the weaker the backbenchers. </a:t>
            </a:r>
            <a:r>
              <a:rPr lang="en-GB" dirty="0">
                <a:solidFill>
                  <a:srgbClr val="FF0000"/>
                </a:solidFill>
              </a:rPr>
              <a:t> e.g. with a 178 majority in 1997, 90 Labour MPs would’ve needed to revolt to defeat Blair’s govt. (2005 his majority cut to 66, meaning 34 needed to rebel). Blair lost no votes in P. in his first two terms (1997 – 178, 2001 – 167)</a:t>
            </a:r>
            <a:endParaRPr lang="en-GB" dirty="0"/>
          </a:p>
          <a:p>
            <a:r>
              <a:rPr lang="en-GB" dirty="0">
                <a:solidFill>
                  <a:srgbClr val="FF0000"/>
                </a:solidFill>
              </a:rPr>
              <a:t>1974-79, Labour (</a:t>
            </a:r>
            <a:r>
              <a:rPr lang="en-US" b="1" dirty="0">
                <a:solidFill>
                  <a:srgbClr val="002060"/>
                </a:solidFill>
              </a:rPr>
              <a:t>Minority </a:t>
            </a:r>
            <a:r>
              <a:rPr lang="en-US" b="1" dirty="0" err="1">
                <a:solidFill>
                  <a:srgbClr val="002060"/>
                </a:solidFill>
              </a:rPr>
              <a:t>Govt</a:t>
            </a:r>
            <a:r>
              <a:rPr lang="en-US" dirty="0">
                <a:solidFill>
                  <a:srgbClr val="FF0000"/>
                </a:solidFill>
              </a:rPr>
              <a:t>)</a:t>
            </a:r>
            <a:r>
              <a:rPr lang="en-US" b="1" dirty="0">
                <a:solidFill>
                  <a:srgbClr val="002060"/>
                </a:solidFill>
              </a:rPr>
              <a:t> </a:t>
            </a:r>
            <a:r>
              <a:rPr lang="en-GB" dirty="0">
                <a:solidFill>
                  <a:srgbClr val="FF0000"/>
                </a:solidFill>
              </a:rPr>
              <a:t>had at best a majority of 4 = 41 lost votes in P.</a:t>
            </a:r>
          </a:p>
          <a:p>
            <a:r>
              <a:rPr lang="en-GB" dirty="0"/>
              <a:t>2010-2015, Cameron’s coalition govt. ‘Hung P.’ meant a coalition with the Lib Dems, </a:t>
            </a:r>
            <a:r>
              <a:rPr lang="en-GB" dirty="0">
                <a:solidFill>
                  <a:srgbClr val="FF0000"/>
                </a:solidFill>
              </a:rPr>
              <a:t>resulting in a 77 majority (83 without Sinn Fein). Only defeated 6 times (compared to 34 time for Jim Callaghan’s last coalition govt., 1976-79)</a:t>
            </a:r>
          </a:p>
          <a:p>
            <a:endParaRPr lang="en-GB" dirty="0">
              <a:solidFill>
                <a:srgbClr val="FF0000"/>
              </a:solidFill>
            </a:endParaRPr>
          </a:p>
        </p:txBody>
      </p:sp>
      <p:pic>
        <p:nvPicPr>
          <p:cNvPr id="2" name="Picture 1"/>
          <p:cNvPicPr>
            <a:picLocks noChangeAspect="1"/>
          </p:cNvPicPr>
          <p:nvPr/>
        </p:nvPicPr>
        <p:blipFill>
          <a:blip r:embed="rId2"/>
          <a:stretch>
            <a:fillRect/>
          </a:stretch>
        </p:blipFill>
        <p:spPr>
          <a:xfrm rot="341703">
            <a:off x="9336584" y="3766483"/>
            <a:ext cx="2542252" cy="2822693"/>
          </a:xfrm>
          <a:prstGeom prst="rect">
            <a:avLst/>
          </a:prstGeom>
        </p:spPr>
      </p:pic>
    </p:spTree>
    <p:extLst>
      <p:ext uri="{BB962C8B-B14F-4D97-AF65-F5344CB8AC3E}">
        <p14:creationId xmlns:p14="http://schemas.microsoft.com/office/powerpoint/2010/main" val="345255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66688" y="319088"/>
            <a:ext cx="11734800" cy="6345237"/>
          </a:xfrm>
        </p:spPr>
        <p:txBody>
          <a:bodyPr/>
          <a:lstStyle/>
          <a:p>
            <a:pPr marL="0" lvl="0" indent="0">
              <a:buNone/>
            </a:pPr>
            <a:r>
              <a:rPr lang="en-GB" b="1" dirty="0">
                <a:solidFill>
                  <a:prstClr val="black"/>
                </a:solidFill>
              </a:rPr>
              <a:t>Parliament &amp; the Executive</a:t>
            </a:r>
          </a:p>
          <a:p>
            <a:pPr marL="0" lvl="0" indent="0">
              <a:buNone/>
            </a:pPr>
            <a:endParaRPr lang="en-GB" sz="800" b="1" dirty="0">
              <a:solidFill>
                <a:prstClr val="black"/>
              </a:solidFill>
            </a:endParaRPr>
          </a:p>
          <a:p>
            <a:pPr marL="0" lvl="0" indent="0">
              <a:buNone/>
            </a:pPr>
            <a:r>
              <a:rPr lang="en-GB" b="1" dirty="0">
                <a:solidFill>
                  <a:prstClr val="black"/>
                </a:solidFill>
              </a:rPr>
              <a:t>3. Implications of coalition:</a:t>
            </a:r>
          </a:p>
          <a:p>
            <a:pPr lvl="0"/>
            <a:r>
              <a:rPr lang="en-GB" dirty="0">
                <a:solidFill>
                  <a:prstClr val="black"/>
                </a:solidFill>
              </a:rPr>
              <a:t>The power of the Executive is hugely effected by coalition</a:t>
            </a:r>
          </a:p>
          <a:p>
            <a:pPr lvl="1"/>
            <a:r>
              <a:rPr lang="en-GB" sz="2800" dirty="0">
                <a:solidFill>
                  <a:prstClr val="black"/>
                </a:solidFill>
              </a:rPr>
              <a:t>Leadership and policy are a more negotiated process</a:t>
            </a:r>
          </a:p>
          <a:p>
            <a:pPr lvl="1"/>
            <a:r>
              <a:rPr lang="en-GB" sz="2800" dirty="0">
                <a:solidFill>
                  <a:prstClr val="black"/>
                </a:solidFill>
              </a:rPr>
              <a:t>Power depends upon the unity of the parties in coalition. </a:t>
            </a:r>
            <a:r>
              <a:rPr lang="en-GB" sz="2800" dirty="0">
                <a:solidFill>
                  <a:srgbClr val="FF0000"/>
                </a:solidFill>
              </a:rPr>
              <a:t>2010 1</a:t>
            </a:r>
            <a:r>
              <a:rPr lang="en-GB" sz="2800" baseline="30000" dirty="0">
                <a:solidFill>
                  <a:srgbClr val="FF0000"/>
                </a:solidFill>
              </a:rPr>
              <a:t>st</a:t>
            </a:r>
            <a:r>
              <a:rPr lang="en-GB" sz="2800" dirty="0">
                <a:solidFill>
                  <a:srgbClr val="FF0000"/>
                </a:solidFill>
              </a:rPr>
              <a:t> year was all unity. However, splits soon emerged after the May 2011 AV referendum. 2010-15 was the most rebellious P. since WWII</a:t>
            </a:r>
          </a:p>
          <a:p>
            <a:pPr marL="228600" lvl="1">
              <a:spcBef>
                <a:spcPts val="1000"/>
              </a:spcBef>
            </a:pPr>
            <a:r>
              <a:rPr lang="en-GB" sz="2800" dirty="0">
                <a:solidFill>
                  <a:prstClr val="black"/>
                </a:solidFill>
              </a:rPr>
              <a:t>Coalition govt. means that the loyalty of backbenchers cannot be taken for granted. </a:t>
            </a:r>
            <a:r>
              <a:rPr lang="en-GB" sz="2800" dirty="0">
                <a:solidFill>
                  <a:srgbClr val="FF0000"/>
                </a:solidFill>
              </a:rPr>
              <a:t>Right-wing Tory MPs were a regular problem for Cameron, e.g. scrapping Lords reforms and forcing an EU ‘in/out’ referendum</a:t>
            </a:r>
          </a:p>
          <a:p>
            <a:pPr marL="228600" lvl="1">
              <a:spcBef>
                <a:spcPts val="1000"/>
              </a:spcBef>
            </a:pPr>
            <a:r>
              <a:rPr lang="en-GB" sz="2800" dirty="0"/>
              <a:t>One implication was the immergence of ‘</a:t>
            </a:r>
            <a:r>
              <a:rPr lang="en-GB" sz="2800" dirty="0">
                <a:solidFill>
                  <a:srgbClr val="002060"/>
                </a:solidFill>
              </a:rPr>
              <a:t>The Quad</a:t>
            </a:r>
            <a:r>
              <a:rPr lang="en-GB" sz="2800" dirty="0"/>
              <a:t>’. It is also worth noting that the coalition lasted the whole term and led a radical programme of spending cuts and controversial reforms to the NHS</a:t>
            </a:r>
          </a:p>
          <a:p>
            <a:endParaRPr lang="en-GB" dirty="0"/>
          </a:p>
        </p:txBody>
      </p:sp>
    </p:spTree>
    <p:extLst>
      <p:ext uri="{BB962C8B-B14F-4D97-AF65-F5344CB8AC3E}">
        <p14:creationId xmlns:p14="http://schemas.microsoft.com/office/powerpoint/2010/main" val="237874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564BB-3886-4CBA-9969-1C1033798974}"/>
              </a:ext>
            </a:extLst>
          </p:cNvPr>
          <p:cNvSpPr>
            <a:spLocks noGrp="1"/>
          </p:cNvSpPr>
          <p:nvPr>
            <p:ph idx="1"/>
          </p:nvPr>
        </p:nvSpPr>
        <p:spPr>
          <a:xfrm>
            <a:off x="195209" y="154112"/>
            <a:ext cx="11794733" cy="6320829"/>
          </a:xfrm>
        </p:spPr>
        <p:txBody>
          <a:bodyPr>
            <a:normAutofit fontScale="92500" lnSpcReduction="20000"/>
          </a:bodyPr>
          <a:lstStyle/>
          <a:p>
            <a:pPr marL="0" lvl="0" indent="0">
              <a:buNone/>
            </a:pPr>
            <a:r>
              <a:rPr lang="en-GB" sz="3500" b="1" dirty="0">
                <a:solidFill>
                  <a:prstClr val="black"/>
                </a:solidFill>
              </a:rPr>
              <a:t>Parliament &amp; the Executive</a:t>
            </a:r>
          </a:p>
          <a:p>
            <a:pPr marL="0" lvl="0" indent="0">
              <a:buNone/>
            </a:pPr>
            <a:endParaRPr lang="en-GB" sz="800" b="1" dirty="0">
              <a:solidFill>
                <a:prstClr val="black"/>
              </a:solidFill>
            </a:endParaRPr>
          </a:p>
          <a:p>
            <a:pPr marL="0" lvl="0" indent="0">
              <a:buNone/>
            </a:pPr>
            <a:r>
              <a:rPr lang="en-GB" sz="3200" b="1" dirty="0">
                <a:solidFill>
                  <a:prstClr val="black"/>
                </a:solidFill>
              </a:rPr>
              <a:t>4. National events:</a:t>
            </a:r>
          </a:p>
          <a:p>
            <a:pPr marL="0" lvl="0" indent="0">
              <a:buNone/>
            </a:pPr>
            <a:endParaRPr lang="en-GB" sz="900" b="1" dirty="0">
              <a:solidFill>
                <a:prstClr val="black"/>
              </a:solidFill>
            </a:endParaRPr>
          </a:p>
          <a:p>
            <a:r>
              <a:rPr lang="en-GB" b="1" dirty="0"/>
              <a:t>Financial crisis of 2007–2008</a:t>
            </a:r>
          </a:p>
          <a:p>
            <a:pPr lvl="1"/>
            <a:r>
              <a:rPr lang="en-GB" sz="2800" dirty="0"/>
              <a:t>A </a:t>
            </a:r>
            <a:r>
              <a:rPr lang="en-GB" sz="2800" b="1" dirty="0"/>
              <a:t>bank</a:t>
            </a:r>
            <a:r>
              <a:rPr lang="en-GB" sz="2800" dirty="0"/>
              <a:t> rescue package totalling some £500 billion was announced by the </a:t>
            </a:r>
            <a:r>
              <a:rPr lang="en-GB" sz="2800" b="1" dirty="0"/>
              <a:t>British government</a:t>
            </a:r>
            <a:r>
              <a:rPr lang="en-GB" sz="2800" dirty="0"/>
              <a:t> on 8 October </a:t>
            </a:r>
            <a:r>
              <a:rPr lang="en-GB" sz="2800" b="1" dirty="0"/>
              <a:t>2008</a:t>
            </a:r>
            <a:r>
              <a:rPr lang="en-GB" sz="2800" dirty="0"/>
              <a:t>, as a </a:t>
            </a:r>
            <a:r>
              <a:rPr lang="en-GB" sz="2800" b="1" dirty="0"/>
              <a:t>response</a:t>
            </a:r>
            <a:r>
              <a:rPr lang="en-GB" sz="2800" dirty="0"/>
              <a:t> to the global </a:t>
            </a:r>
            <a:r>
              <a:rPr lang="en-GB" sz="2800" b="1" dirty="0"/>
              <a:t>financial crisis</a:t>
            </a:r>
            <a:r>
              <a:rPr lang="en-GB" sz="2800" dirty="0"/>
              <a:t>.</a:t>
            </a:r>
          </a:p>
          <a:p>
            <a:pPr lvl="0"/>
            <a:r>
              <a:rPr lang="en-GB" b="1" dirty="0">
                <a:solidFill>
                  <a:prstClr val="black"/>
                </a:solidFill>
              </a:rPr>
              <a:t>Brexit – 2016-2020</a:t>
            </a:r>
          </a:p>
          <a:p>
            <a:pPr lvl="1"/>
            <a:r>
              <a:rPr lang="en-GB" sz="2800" dirty="0">
                <a:solidFill>
                  <a:prstClr val="black"/>
                </a:solidFill>
              </a:rPr>
              <a:t>Post-referendum, T May “Brexit means Brexit”… </a:t>
            </a:r>
          </a:p>
          <a:p>
            <a:pPr lvl="1"/>
            <a:r>
              <a:rPr lang="en-GB" sz="2800" dirty="0">
                <a:solidFill>
                  <a:prstClr val="black"/>
                </a:solidFill>
              </a:rPr>
              <a:t>2017 Election. May eventually negotiated a withdrawal deal (2018). </a:t>
            </a:r>
          </a:p>
          <a:p>
            <a:pPr lvl="1"/>
            <a:r>
              <a:rPr lang="en-GB" sz="2800" dirty="0">
                <a:solidFill>
                  <a:prstClr val="black"/>
                </a:solidFill>
              </a:rPr>
              <a:t>Jan 2019 biggest govt defeat in 800 (1 of 3!).</a:t>
            </a:r>
          </a:p>
          <a:p>
            <a:pPr lvl="1"/>
            <a:r>
              <a:rPr lang="en-GB" sz="2800" dirty="0">
                <a:solidFill>
                  <a:prstClr val="black"/>
                </a:solidFill>
              </a:rPr>
              <a:t>May 2019 – May resigns. June Johnson wins leadership.</a:t>
            </a:r>
          </a:p>
          <a:p>
            <a:pPr lvl="1"/>
            <a:r>
              <a:rPr lang="en-GB" sz="2800" dirty="0">
                <a:solidFill>
                  <a:prstClr val="black"/>
                </a:solidFill>
              </a:rPr>
              <a:t>Eventually passed in parliament, 2019 – with the help of opposition votes.</a:t>
            </a:r>
          </a:p>
          <a:p>
            <a:pPr lvl="1"/>
            <a:r>
              <a:rPr lang="en-GB" sz="2800" dirty="0">
                <a:solidFill>
                  <a:prstClr val="black"/>
                </a:solidFill>
              </a:rPr>
              <a:t>Dec 2019 General Election – Landslide Conservative win.</a:t>
            </a:r>
          </a:p>
          <a:p>
            <a:pPr lvl="1"/>
            <a:r>
              <a:rPr lang="en-GB" sz="2800" dirty="0">
                <a:solidFill>
                  <a:prstClr val="black"/>
                </a:solidFill>
              </a:rPr>
              <a:t>Johnson’s withdrawal final vote, Dec 2020.</a:t>
            </a:r>
          </a:p>
          <a:p>
            <a:pPr lvl="0"/>
            <a:r>
              <a:rPr lang="en-GB" b="1" dirty="0" err="1">
                <a:solidFill>
                  <a:prstClr val="black"/>
                </a:solidFill>
              </a:rPr>
              <a:t>Covid</a:t>
            </a:r>
            <a:r>
              <a:rPr lang="en-GB" b="1" dirty="0">
                <a:solidFill>
                  <a:prstClr val="black"/>
                </a:solidFill>
              </a:rPr>
              <a:t> 19 pandemic</a:t>
            </a:r>
            <a:r>
              <a:rPr lang="en-GB" dirty="0">
                <a:solidFill>
                  <a:prstClr val="black"/>
                </a:solidFill>
              </a:rPr>
              <a:t> </a:t>
            </a:r>
          </a:p>
          <a:p>
            <a:pPr lvl="1"/>
            <a:r>
              <a:rPr lang="en-GB" sz="2800" dirty="0">
                <a:solidFill>
                  <a:prstClr val="black"/>
                </a:solidFill>
              </a:rPr>
              <a:t>Coronavirus Act 2020 (March 2020</a:t>
            </a:r>
            <a:r>
              <a:rPr lang="en-GB" sz="2000" dirty="0">
                <a:solidFill>
                  <a:prstClr val="black"/>
                </a:solidFill>
              </a:rPr>
              <a:t>). </a:t>
            </a:r>
            <a:r>
              <a:rPr lang="en-GB" sz="2000" dirty="0">
                <a:hlinkClick r:id="rId2"/>
              </a:rPr>
              <a:t>COVID-19 cost tracker - National Audit Office (NAO)</a:t>
            </a:r>
            <a:endParaRPr lang="en-GB" sz="2000" dirty="0"/>
          </a:p>
          <a:p>
            <a:pPr lvl="1"/>
            <a:r>
              <a:rPr lang="en-GB" sz="2800" dirty="0"/>
              <a:t>‘</a:t>
            </a:r>
            <a:r>
              <a:rPr lang="en-GB" sz="2800" dirty="0" err="1"/>
              <a:t>Partygate</a:t>
            </a:r>
            <a:r>
              <a:rPr lang="en-GB" sz="2800" dirty="0"/>
              <a:t>’ … </a:t>
            </a:r>
            <a:r>
              <a:rPr lang="en-GB" sz="2800" dirty="0" err="1"/>
              <a:t>Starmer</a:t>
            </a:r>
            <a:r>
              <a:rPr lang="en-GB" sz="2800" dirty="0"/>
              <a:t> &amp; opposition…</a:t>
            </a:r>
          </a:p>
          <a:p>
            <a:pPr lvl="1"/>
            <a:endParaRPr lang="en-GB" sz="3000" dirty="0">
              <a:solidFill>
                <a:prstClr val="black"/>
              </a:solidFill>
            </a:endParaRPr>
          </a:p>
          <a:p>
            <a:pPr marL="457200" lvl="1" indent="0">
              <a:buNone/>
            </a:pPr>
            <a:endParaRPr lang="en-GB" dirty="0">
              <a:solidFill>
                <a:prstClr val="black"/>
              </a:solidFill>
            </a:endParaRPr>
          </a:p>
          <a:p>
            <a:pPr lvl="1"/>
            <a:endParaRPr lang="en-GB" dirty="0">
              <a:solidFill>
                <a:prstClr val="black"/>
              </a:solidFill>
            </a:endParaRPr>
          </a:p>
          <a:p>
            <a:pPr marL="457200" lvl="1" indent="0">
              <a:buNone/>
            </a:pPr>
            <a:endParaRPr lang="en-GB" dirty="0"/>
          </a:p>
        </p:txBody>
      </p:sp>
    </p:spTree>
    <p:extLst>
      <p:ext uri="{BB962C8B-B14F-4D97-AF65-F5344CB8AC3E}">
        <p14:creationId xmlns:p14="http://schemas.microsoft.com/office/powerpoint/2010/main" val="2875044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B24706482C14AAC130DF7BCABDD2E" ma:contentTypeVersion="13" ma:contentTypeDescription="Create a new document." ma:contentTypeScope="" ma:versionID="fb33b0d5162db6dfd591e1482b3652ca">
  <xsd:schema xmlns:xsd="http://www.w3.org/2001/XMLSchema" xmlns:xs="http://www.w3.org/2001/XMLSchema" xmlns:p="http://schemas.microsoft.com/office/2006/metadata/properties" xmlns:ns3="e428aafa-7340-4680-b605-49b5e3537263" xmlns:ns4="561a185d-73d0-4389-8a72-89faba9c99a7" targetNamespace="http://schemas.microsoft.com/office/2006/metadata/properties" ma:root="true" ma:fieldsID="58e0d3d7d2f9dced49e35a28db925c49" ns3:_="" ns4:_="">
    <xsd:import namespace="e428aafa-7340-4680-b605-49b5e3537263"/>
    <xsd:import namespace="561a185d-73d0-4389-8a72-89faba9c99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8aafa-7340-4680-b605-49b5e3537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185d-73d0-4389-8a72-89faba9c99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917107-3241-4B76-B44C-35851D715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28aafa-7340-4680-b605-49b5e3537263"/>
    <ds:schemaRef ds:uri="561a185d-73d0-4389-8a72-89faba9c99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060B75-2BBA-459A-8C9F-736246544BD1}">
  <ds:schemaRefs>
    <ds:schemaRef ds:uri="http://schemas.microsoft.com/sharepoint/v3/contenttype/forms"/>
  </ds:schemaRefs>
</ds:datastoreItem>
</file>

<file path=customXml/itemProps3.xml><?xml version="1.0" encoding="utf-8"?>
<ds:datastoreItem xmlns:ds="http://schemas.openxmlformats.org/officeDocument/2006/customXml" ds:itemID="{A20D4E25-2A43-430A-8026-9886ABCEA417}">
  <ds:schemaRefs>
    <ds:schemaRef ds:uri="http://schemas.microsoft.com/office/infopath/2007/PartnerControls"/>
    <ds:schemaRef ds:uri="http://schemas.microsoft.com/office/2006/documentManagement/types"/>
    <ds:schemaRef ds:uri="561a185d-73d0-4389-8a72-89faba9c99a7"/>
    <ds:schemaRef ds:uri="http://schemas.openxmlformats.org/package/2006/metadata/core-properties"/>
    <ds:schemaRef ds:uri="http://purl.org/dc/terms/"/>
    <ds:schemaRef ds:uri="http://www.w3.org/XML/1998/namespace"/>
    <ds:schemaRef ds:uri="http://purl.org/dc/elements/1.1/"/>
    <ds:schemaRef ds:uri="e428aafa-7340-4680-b605-49b5e353726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14770</TotalTime>
  <Words>2227</Words>
  <Application>Microsoft Office PowerPoint</Application>
  <PresentationFormat>Widescreen</PresentationFormat>
  <Paragraphs>180</Paragraphs>
  <Slides>17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1_Office Theme</vt:lpstr>
      <vt:lpstr>Relationships Between the Branches</vt:lpstr>
      <vt:lpstr>Specification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Supreme Court &amp; its influence with legislative/policy-making process </vt:lpstr>
      <vt:lpstr>PowerPoint Presentation</vt:lpstr>
      <vt:lpstr>PowerPoint Presentation</vt:lpstr>
    </vt:vector>
  </TitlesOfParts>
  <Company>Loughborough Endowed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Between the Branches</dc:title>
  <dc:creator>Mike Dawkins</dc:creator>
  <cp:lastModifiedBy>M. Dawkins</cp:lastModifiedBy>
  <cp:revision>42</cp:revision>
  <dcterms:created xsi:type="dcterms:W3CDTF">2017-06-27T13:48:16Z</dcterms:created>
  <dcterms:modified xsi:type="dcterms:W3CDTF">2022-02-11T15:09:03Z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0x010100BD2B24706482C14AAC130DF7BCABDD2E</vt:lpwstr>
  </property>
</Properties>
</file>