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71" r:id="rId4"/>
    <p:sldId id="272" r:id="rId5"/>
    <p:sldId id="300" r:id="rId6"/>
    <p:sldId id="301" r:id="rId7"/>
    <p:sldId id="258" r:id="rId8"/>
    <p:sldId id="259" r:id="rId9"/>
    <p:sldId id="260" r:id="rId10"/>
    <p:sldId id="261" r:id="rId11"/>
    <p:sldId id="262" r:id="rId12"/>
    <p:sldId id="302" r:id="rId13"/>
    <p:sldId id="263" r:id="rId14"/>
    <p:sldId id="269" r:id="rId15"/>
    <p:sldId id="273" r:id="rId16"/>
    <p:sldId id="274" r:id="rId17"/>
    <p:sldId id="275" r:id="rId18"/>
    <p:sldId id="276" r:id="rId19"/>
    <p:sldId id="279" r:id="rId20"/>
    <p:sldId id="280" r:id="rId21"/>
    <p:sldId id="282" r:id="rId22"/>
    <p:sldId id="283" r:id="rId23"/>
    <p:sldId id="287" r:id="rId24"/>
    <p:sldId id="289" r:id="rId25"/>
    <p:sldId id="290" r:id="rId26"/>
    <p:sldId id="291" r:id="rId27"/>
    <p:sldId id="292" r:id="rId28"/>
    <p:sldId id="294" r:id="rId29"/>
    <p:sldId id="295" r:id="rId30"/>
    <p:sldId id="296" r:id="rId31"/>
    <p:sldId id="297" r:id="rId32"/>
    <p:sldId id="298" r:id="rId33"/>
    <p:sldId id="303" r:id="rId34"/>
    <p:sldId id="304" r:id="rId35"/>
    <p:sldId id="299" r:id="rId36"/>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9170F-B9A6-43A2-9FA0-0C8EE61E9E92}" v="2" dt="2021-09-16T10:00:5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62" autoAdjust="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9E1A813E-E5FC-4DD0-8634-16722D2E9024}" type="datetimeFigureOut">
              <a:rPr lang="en-GB" smtClean="0"/>
              <a:t>25/08/2022</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E92E5E9B-974D-46EF-96E3-6819A5D4E5C8}" type="slidenum">
              <a:rPr lang="en-GB" smtClean="0"/>
              <a:t>‹#›</a:t>
            </a:fld>
            <a:endParaRPr lang="en-GB"/>
          </a:p>
        </p:txBody>
      </p:sp>
    </p:spTree>
    <p:extLst>
      <p:ext uri="{BB962C8B-B14F-4D97-AF65-F5344CB8AC3E}">
        <p14:creationId xmlns:p14="http://schemas.microsoft.com/office/powerpoint/2010/main" val="45263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DB8FC623-3CE3-4C46-A537-C0F83AA2CD4B}" type="datetimeFigureOut">
              <a:rPr lang="en-GB" smtClean="0"/>
              <a:t>25/08/2022</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10EDB087-20BC-48FD-A65E-01FEA652A30B}" type="slidenum">
              <a:rPr lang="en-GB" smtClean="0"/>
              <a:t>‹#›</a:t>
            </a:fld>
            <a:endParaRPr lang="en-GB"/>
          </a:p>
        </p:txBody>
      </p:sp>
    </p:spTree>
    <p:extLst>
      <p:ext uri="{BB962C8B-B14F-4D97-AF65-F5344CB8AC3E}">
        <p14:creationId xmlns:p14="http://schemas.microsoft.com/office/powerpoint/2010/main" val="51362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EDB087-20BC-48FD-A65E-01FEA652A30B}" type="slidenum">
              <a:rPr lang="en-GB" smtClean="0"/>
              <a:t>12</a:t>
            </a:fld>
            <a:endParaRPr lang="en-GB"/>
          </a:p>
        </p:txBody>
      </p:sp>
    </p:spTree>
    <p:extLst>
      <p:ext uri="{BB962C8B-B14F-4D97-AF65-F5344CB8AC3E}">
        <p14:creationId xmlns:p14="http://schemas.microsoft.com/office/powerpoint/2010/main" val="393551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 6</a:t>
            </a:r>
            <a:r>
              <a:rPr lang="en-GB" baseline="30000" dirty="0"/>
              <a:t>th</a:t>
            </a:r>
            <a:r>
              <a:rPr lang="en-GB" dirty="0"/>
              <a:t> 2021 – Ratification </a:t>
            </a:r>
          </a:p>
        </p:txBody>
      </p:sp>
      <p:sp>
        <p:nvSpPr>
          <p:cNvPr id="4" name="Slide Number Placeholder 3"/>
          <p:cNvSpPr>
            <a:spLocks noGrp="1"/>
          </p:cNvSpPr>
          <p:nvPr>
            <p:ph type="sldNum" sz="quarter" idx="5"/>
          </p:nvPr>
        </p:nvSpPr>
        <p:spPr/>
        <p:txBody>
          <a:bodyPr/>
          <a:lstStyle/>
          <a:p>
            <a:fld id="{10EDB087-20BC-48FD-A65E-01FEA652A30B}" type="slidenum">
              <a:rPr lang="en-GB" smtClean="0"/>
              <a:t>22</a:t>
            </a:fld>
            <a:endParaRPr lang="en-GB"/>
          </a:p>
        </p:txBody>
      </p:sp>
    </p:spTree>
    <p:extLst>
      <p:ext uri="{BB962C8B-B14F-4D97-AF65-F5344CB8AC3E}">
        <p14:creationId xmlns:p14="http://schemas.microsoft.com/office/powerpoint/2010/main" val="18811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2DA04-589D-4EAB-ABAA-125D2C620F17}" type="slidenum">
              <a:rPr lang="en-US" smtClean="0"/>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A79DBA-D421-42E2-8711-D8B5748404D3}" type="slidenum">
              <a:rPr lang="en-US" smtClean="0"/>
              <a:pPr/>
              <a:t>30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5A53A5-0FAB-413C-8532-737FFB8878D5}" type="slidenum">
              <a:rPr lang="en-US" smtClean="0"/>
              <a:pPr/>
              <a:t>35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74907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29157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66426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a:t>Click to edit Master title style</a:t>
            </a:r>
          </a:p>
        </p:txBody>
      </p:sp>
      <p:sp>
        <p:nvSpPr>
          <p:cNvPr id="3" name="Text Placeholder 2"/>
          <p:cNvSpPr>
            <a:spLocks noGrp="1"/>
          </p:cNvSpPr>
          <p:nvPr>
            <p:ph type="body" sz="half" idx="1"/>
          </p:nvPr>
        </p:nvSpPr>
        <p:spPr>
          <a:xfrm>
            <a:off x="533400" y="1447800"/>
            <a:ext cx="396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96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6200"/>
            <a:ext cx="396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96FA697-BEDB-47EB-8849-1759A83B87D4}" type="slidenum">
              <a:rPr lang="en-US"/>
              <a:pPr>
                <a:defRPr/>
              </a:pPr>
              <a:t>‹#›</a:t>
            </a:fld>
            <a:endParaRPr lang="en-US"/>
          </a:p>
        </p:txBody>
      </p:sp>
    </p:spTree>
    <p:extLst>
      <p:ext uri="{BB962C8B-B14F-4D97-AF65-F5344CB8AC3E}">
        <p14:creationId xmlns:p14="http://schemas.microsoft.com/office/powerpoint/2010/main" val="212796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80390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6E17A-574E-4BD6-95E9-375B48FAF6D1}" type="datetimeFigureOut">
              <a:rPr lang="en-GB" smtClean="0"/>
              <a:t>25/08/2022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77788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76E17A-574E-4BD6-95E9-375B48FAF6D1}"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234865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76E17A-574E-4BD6-95E9-375B48FAF6D1}" type="datetimeFigureOut">
              <a:rPr lang="en-GB" smtClean="0"/>
              <a:t>25/08/2022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31743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76E17A-574E-4BD6-95E9-375B48FAF6D1}" type="datetimeFigureOut">
              <a:rPr lang="en-GB" smtClean="0"/>
              <a:t>25/08/2022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25855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E17A-574E-4BD6-95E9-375B48FAF6D1}" type="datetimeFigureOut">
              <a:rPr lang="en-GB" smtClean="0"/>
              <a:t>25/08/2022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1872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6E17A-574E-4BD6-95E9-375B48FAF6D1}"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82876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6E17A-574E-4BD6-95E9-375B48FAF6D1}" type="datetimeFigureOut">
              <a:rPr lang="en-GB" smtClean="0"/>
              <a:t>25/08/2022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203528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6E17A-574E-4BD6-95E9-375B48FAF6D1}" type="datetimeFigureOut">
              <a:rPr lang="en-GB" smtClean="0"/>
              <a:t>25/08/2022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0599E-01CA-4683-8F0F-3A321FA0CF7F}" type="slidenum">
              <a:rPr lang="en-GB" smtClean="0"/>
              <a:t>‹#›</a:t>
            </a:fld>
            <a:endParaRPr lang="en-GB"/>
          </a:p>
        </p:txBody>
      </p:sp>
    </p:spTree>
    <p:extLst>
      <p:ext uri="{BB962C8B-B14F-4D97-AF65-F5344CB8AC3E}">
        <p14:creationId xmlns:p14="http://schemas.microsoft.com/office/powerpoint/2010/main" val="101162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v7GIWtX8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youtube.com/watch?v=_v7GIWtX8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secrets.org/2020-presidential-race/contributors/joe-biden?id=N00001669" TargetMode="External"/><Relationship Id="rId2" Type="http://schemas.openxmlformats.org/officeDocument/2006/relationships/hyperlink" Target="https://www.politico.com/f/?id=0000016b-b029-d027-a97f-f6a95aca00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W9H3gvnN46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270towin.com/historical-presidential-elections/timeline/" TargetMode="External"/><Relationship Id="rId2" Type="http://schemas.openxmlformats.org/officeDocument/2006/relationships/hyperlink" Target="https://www.youtube.com/watch?v=D-nR_hmS6V0" TargetMode="External"/><Relationship Id="rId1" Type="http://schemas.openxmlformats.org/officeDocument/2006/relationships/slideLayout" Target="../slideLayouts/slideLayout2.xml"/><Relationship Id="rId4" Type="http://schemas.openxmlformats.org/officeDocument/2006/relationships/hyperlink" Target="https://www.cbsnews.com/news/donald-trump-calls-electoral-college-a-disaster-during-2012-tweetst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youtube.com/watch?v=phqOuEhg9yE"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opensecrets.org/pacs/superpacs.php#:~:text=As%20of%20August%2019%2C%202020%2C%201%2C972%20groups%20organized,a%20cycle%3A%202020%202018%202016%202014%202012%202010" TargetMode="External"/><Relationship Id="rId2" Type="http://schemas.openxmlformats.org/officeDocument/2006/relationships/hyperlink" Target="https://www.mcclatchydc.com/news/politics-government/election/article244945662.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fortune.com/2021/08/10/trump-donations-2022-midterm-fundraising-democrats-vs-republicans/" TargetMode="External"/><Relationship Id="rId2" Type="http://schemas.openxmlformats.org/officeDocument/2006/relationships/hyperlink" Target="https://www.independent.co.uk/news/world/americas/us-politics/republicans-2022-midterm-elections-fundraise-b1884241.html"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en.wikipedia.org/wiki/2022_United_States_Senate_elections" TargetMode="External"/><Relationship Id="rId4" Type="http://schemas.openxmlformats.org/officeDocument/2006/relationships/hyperlink" Target="https://edition.cnn.com/2021/07/05/politics/2022-senate-race-rankings-july/index.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2eXCG-hlaqI?t=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N708P-A45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DNZFUDIor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normAutofit/>
          </a:bodyPr>
          <a:lstStyle/>
          <a:p>
            <a:r>
              <a:rPr lang="en-GB" sz="3600" b="1" dirty="0"/>
              <a:t>Democracy &amp; Participation: </a:t>
            </a:r>
            <a:br>
              <a:rPr lang="en-GB" sz="3600" b="1" dirty="0"/>
            </a:br>
            <a:r>
              <a:rPr lang="en-GB" sz="3600" b="1" dirty="0"/>
              <a:t>5.1 Electoral System in the USA</a:t>
            </a:r>
          </a:p>
        </p:txBody>
      </p:sp>
      <p:pic>
        <p:nvPicPr>
          <p:cNvPr id="5" name="Picture 4">
            <a:extLst>
              <a:ext uri="{FF2B5EF4-FFF2-40B4-BE49-F238E27FC236}">
                <a16:creationId xmlns:a16="http://schemas.microsoft.com/office/drawing/2014/main" id="{FC804A78-A515-4B37-9C36-8BEBC84E7033}"/>
              </a:ext>
            </a:extLst>
          </p:cNvPr>
          <p:cNvPicPr>
            <a:picLocks noChangeAspect="1"/>
          </p:cNvPicPr>
          <p:nvPr/>
        </p:nvPicPr>
        <p:blipFill rotWithShape="1">
          <a:blip r:embed="rId2"/>
          <a:srcRect l="20571" r="34228" b="3125"/>
          <a:stretch/>
        </p:blipFill>
        <p:spPr>
          <a:xfrm>
            <a:off x="1911067" y="2564904"/>
            <a:ext cx="1178300" cy="2029296"/>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801" y="1874689"/>
            <a:ext cx="5694502" cy="371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D67B047-31B9-47FC-A221-14B5A04DA9ED}"/>
              </a:ext>
            </a:extLst>
          </p:cNvPr>
          <p:cNvPicPr>
            <a:picLocks noChangeAspect="1"/>
          </p:cNvPicPr>
          <p:nvPr/>
        </p:nvPicPr>
        <p:blipFill rotWithShape="1">
          <a:blip r:embed="rId4"/>
          <a:srcRect l="35209" t="3243" r="19555" b="3243"/>
          <a:stretch/>
        </p:blipFill>
        <p:spPr>
          <a:xfrm rot="20915423">
            <a:off x="441773" y="2493213"/>
            <a:ext cx="1783003" cy="2796549"/>
          </a:xfrm>
          <a:prstGeom prst="rect">
            <a:avLst/>
          </a:prstGeom>
        </p:spPr>
      </p:pic>
    </p:spTree>
    <p:extLst>
      <p:ext uri="{BB962C8B-B14F-4D97-AF65-F5344CB8AC3E}">
        <p14:creationId xmlns:p14="http://schemas.microsoft.com/office/powerpoint/2010/main" val="423420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r>
              <a:rPr lang="en-GB" sz="3800" b="1" dirty="0"/>
              <a:t>Stage IV: The General Election Campaign</a:t>
            </a:r>
          </a:p>
        </p:txBody>
      </p:sp>
      <p:sp>
        <p:nvSpPr>
          <p:cNvPr id="3" name="Content Placeholder 2"/>
          <p:cNvSpPr>
            <a:spLocks noGrp="1"/>
          </p:cNvSpPr>
          <p:nvPr>
            <p:ph idx="1"/>
          </p:nvPr>
        </p:nvSpPr>
        <p:spPr>
          <a:xfrm>
            <a:off x="457200" y="1196753"/>
            <a:ext cx="8229600" cy="3024335"/>
          </a:xfrm>
        </p:spPr>
        <p:txBody>
          <a:bodyPr>
            <a:normAutofit fontScale="92500" lnSpcReduction="20000"/>
          </a:bodyPr>
          <a:lstStyle/>
          <a:p>
            <a:r>
              <a:rPr lang="en-GB" b="1" dirty="0"/>
              <a:t>Function: </a:t>
            </a:r>
            <a:r>
              <a:rPr lang="en-GB" dirty="0"/>
              <a:t>Each candidate attempts to persuade the American public to vote for them on election day. This is an exhaustive and hugely expensive process (hence the need for a huge ‘war chest’)</a:t>
            </a:r>
          </a:p>
          <a:p>
            <a:endParaRPr lang="en-GB" sz="1200" b="1" dirty="0"/>
          </a:p>
          <a:p>
            <a:r>
              <a:rPr lang="en-GB" b="1" dirty="0"/>
              <a:t>When? </a:t>
            </a:r>
            <a:r>
              <a:rPr lang="en-GB" dirty="0"/>
              <a:t>From the end of August, through September &amp; October, and the first week of November</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10"/>
          <a:stretch/>
        </p:blipFill>
        <p:spPr bwMode="auto">
          <a:xfrm>
            <a:off x="789468" y="4083316"/>
            <a:ext cx="3744416" cy="208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357"/>
          <a:stretch/>
        </p:blipFill>
        <p:spPr bwMode="auto">
          <a:xfrm>
            <a:off x="4644008" y="4078202"/>
            <a:ext cx="3744416" cy="206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6108066"/>
            <a:ext cx="6230804" cy="369332"/>
          </a:xfrm>
          <a:prstGeom prst="rect">
            <a:avLst/>
          </a:prstGeom>
          <a:noFill/>
        </p:spPr>
        <p:txBody>
          <a:bodyPr wrap="square" rtlCol="0">
            <a:spAutoFit/>
          </a:bodyPr>
          <a:lstStyle/>
          <a:p>
            <a:r>
              <a:rPr lang="en-GB" dirty="0">
                <a:solidFill>
                  <a:srgbClr val="C00000"/>
                </a:solidFill>
              </a:rPr>
              <a:t>Obama &amp; Romney’s campaign trails, October ~ November 2012</a:t>
            </a:r>
          </a:p>
        </p:txBody>
      </p:sp>
    </p:spTree>
    <p:extLst>
      <p:ext uri="{BB962C8B-B14F-4D97-AF65-F5344CB8AC3E}">
        <p14:creationId xmlns:p14="http://schemas.microsoft.com/office/powerpoint/2010/main" val="150687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Autofit/>
          </a:bodyPr>
          <a:lstStyle/>
          <a:p>
            <a:r>
              <a:rPr lang="en-GB" sz="3700" b="1" dirty="0"/>
              <a:t>Stage V: Election Day &amp; </a:t>
            </a:r>
            <a:r>
              <a:rPr lang="en-GB" sz="3700" b="1" i="1" dirty="0">
                <a:solidFill>
                  <a:srgbClr val="7030A0"/>
                </a:solidFill>
              </a:rPr>
              <a:t>Electoral College</a:t>
            </a:r>
          </a:p>
        </p:txBody>
      </p:sp>
      <p:sp>
        <p:nvSpPr>
          <p:cNvPr id="3" name="Content Placeholder 2"/>
          <p:cNvSpPr>
            <a:spLocks noGrp="1"/>
          </p:cNvSpPr>
          <p:nvPr>
            <p:ph idx="1"/>
          </p:nvPr>
        </p:nvSpPr>
        <p:spPr>
          <a:xfrm>
            <a:off x="457200" y="908720"/>
            <a:ext cx="8229600" cy="2016224"/>
          </a:xfrm>
        </p:spPr>
        <p:txBody>
          <a:bodyPr>
            <a:normAutofit/>
          </a:bodyPr>
          <a:lstStyle/>
          <a:p>
            <a:r>
              <a:rPr lang="en-GB" sz="2400" b="1" dirty="0"/>
              <a:t>Function: </a:t>
            </a:r>
            <a:r>
              <a:rPr lang="en-GB" sz="2400" dirty="0"/>
              <a:t>To elect The President &amp; Vice President</a:t>
            </a:r>
          </a:p>
          <a:p>
            <a:pPr marL="457200" lvl="1" indent="-457200">
              <a:buFont typeface="Wingdings" pitchFamily="2" charset="2"/>
              <a:buChar char="Ø"/>
            </a:pPr>
            <a:r>
              <a:rPr lang="en-GB" sz="2400" dirty="0"/>
              <a:t>Given Americans do </a:t>
            </a:r>
            <a:r>
              <a:rPr lang="en-GB" sz="2400" b="1" dirty="0"/>
              <a:t>not</a:t>
            </a:r>
            <a:r>
              <a:rPr lang="en-GB" sz="2400" dirty="0"/>
              <a:t> directly elect their Presidents (…did you know this?), the Electoral College actually is the final word on who as won occupancy of the White House for the next 4 years!</a:t>
            </a:r>
          </a:p>
          <a:p>
            <a:endParaRPr lang="en-GB" sz="1200" dirty="0"/>
          </a:p>
          <a:p>
            <a:pPr lvl="1">
              <a:buFont typeface="Wingdings" pitchFamily="2" charset="2"/>
              <a:buChar char="Ø"/>
            </a:pPr>
            <a:endParaRPr lang="en-GB" dirty="0"/>
          </a:p>
        </p:txBody>
      </p:sp>
      <p:sp>
        <p:nvSpPr>
          <p:cNvPr id="4" name="TextBox 3"/>
          <p:cNvSpPr txBox="1"/>
          <p:nvPr/>
        </p:nvSpPr>
        <p:spPr>
          <a:xfrm>
            <a:off x="493371" y="4437112"/>
            <a:ext cx="7776864" cy="830997"/>
          </a:xfrm>
          <a:prstGeom prst="rect">
            <a:avLst/>
          </a:prstGeom>
          <a:noFill/>
        </p:spPr>
        <p:txBody>
          <a:bodyPr wrap="square" rtlCol="0">
            <a:spAutoFit/>
          </a:bodyPr>
          <a:lstStyle/>
          <a:p>
            <a:r>
              <a:rPr lang="en-GB" sz="2400" b="1" dirty="0"/>
              <a:t>When? </a:t>
            </a:r>
            <a:r>
              <a:rPr lang="en-GB" sz="2400" dirty="0"/>
              <a:t>November/December. The Electoral College formally inaugurate the new President in January. </a:t>
            </a:r>
            <a:endParaRPr lang="en-GB" sz="2400" b="1" dirty="0"/>
          </a:p>
        </p:txBody>
      </p:sp>
      <p:sp>
        <p:nvSpPr>
          <p:cNvPr id="5" name="TextBox 4"/>
          <p:cNvSpPr txBox="1"/>
          <p:nvPr/>
        </p:nvSpPr>
        <p:spPr>
          <a:xfrm>
            <a:off x="6413004" y="3204265"/>
            <a:ext cx="1615380" cy="584775"/>
          </a:xfrm>
          <a:prstGeom prst="rect">
            <a:avLst/>
          </a:prstGeom>
          <a:noFill/>
        </p:spPr>
        <p:txBody>
          <a:bodyPr wrap="square" rtlCol="0">
            <a:spAutoFit/>
          </a:bodyPr>
          <a:lstStyle/>
          <a:p>
            <a:r>
              <a:rPr lang="en-GB" sz="1600" dirty="0"/>
              <a:t>Electoral College results 2016</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528900"/>
            <a:ext cx="3672408" cy="183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56928" y="6060197"/>
            <a:ext cx="5991336" cy="677108"/>
          </a:xfrm>
          <a:prstGeom prst="rect">
            <a:avLst/>
          </a:prstGeom>
          <a:noFill/>
        </p:spPr>
        <p:txBody>
          <a:bodyPr wrap="square" rtlCol="0">
            <a:spAutoFit/>
          </a:bodyPr>
          <a:lstStyle/>
          <a:p>
            <a:r>
              <a:rPr lang="en-GB" sz="2000" dirty="0">
                <a:hlinkClick r:id="rId3"/>
              </a:rPr>
              <a:t>https://www.youtube.com/watch?v=_v7GIWtX8us</a:t>
            </a:r>
            <a:endParaRPr lang="en-GB" sz="2000" dirty="0"/>
          </a:p>
          <a:p>
            <a:endParaRPr lang="en-GB" dirty="0"/>
          </a:p>
        </p:txBody>
      </p:sp>
    </p:spTree>
    <p:extLst>
      <p:ext uri="{BB962C8B-B14F-4D97-AF65-F5344CB8AC3E}">
        <p14:creationId xmlns:p14="http://schemas.microsoft.com/office/powerpoint/2010/main" val="54614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6E20-91BB-411B-BFEC-392602461A17}"/>
              </a:ext>
            </a:extLst>
          </p:cNvPr>
          <p:cNvSpPr>
            <a:spLocks noGrp="1"/>
          </p:cNvSpPr>
          <p:nvPr>
            <p:ph type="title"/>
          </p:nvPr>
        </p:nvSpPr>
        <p:spPr/>
        <p:txBody>
          <a:bodyPr/>
          <a:lstStyle/>
          <a:p>
            <a:r>
              <a:rPr kumimoji="0" lang="en-GB" sz="3700" b="1" i="0" u="none" strike="noStrike" kern="1200" cap="none" spc="0" normalizeH="0" baseline="0" noProof="0" dirty="0">
                <a:ln>
                  <a:noFill/>
                </a:ln>
                <a:solidFill>
                  <a:prstClr val="black"/>
                </a:solidFill>
                <a:effectLst/>
                <a:uLnTx/>
                <a:uFillTx/>
                <a:latin typeface="Calibri"/>
                <a:ea typeface="+mj-ea"/>
                <a:cs typeface="+mj-cs"/>
              </a:rPr>
              <a:t>Stage V: Inauguration</a:t>
            </a:r>
            <a:r>
              <a:rPr lang="en-GB" sz="3700" b="1" dirty="0">
                <a:solidFill>
                  <a:prstClr val="black"/>
                </a:solidFill>
                <a:latin typeface="Calibri"/>
              </a:rPr>
              <a:t>  </a:t>
            </a:r>
            <a:endParaRPr lang="en-GB" dirty="0"/>
          </a:p>
        </p:txBody>
      </p:sp>
      <p:pic>
        <p:nvPicPr>
          <p:cNvPr id="4" name="Content Placeholder 3">
            <a:extLst>
              <a:ext uri="{FF2B5EF4-FFF2-40B4-BE49-F238E27FC236}">
                <a16:creationId xmlns:a16="http://schemas.microsoft.com/office/drawing/2014/main" id="{87B7EA51-D912-4B93-92FC-BA023A656B6E}"/>
              </a:ext>
            </a:extLst>
          </p:cNvPr>
          <p:cNvPicPr>
            <a:picLocks noGrp="1" noChangeAspect="1"/>
          </p:cNvPicPr>
          <p:nvPr>
            <p:ph idx="1"/>
          </p:nvPr>
        </p:nvPicPr>
        <p:blipFill>
          <a:blip r:embed="rId3"/>
          <a:stretch>
            <a:fillRect/>
          </a:stretch>
        </p:blipFill>
        <p:spPr>
          <a:xfrm>
            <a:off x="683568" y="1410353"/>
            <a:ext cx="5939807" cy="3746840"/>
          </a:xfrm>
          <a:prstGeom prst="rect">
            <a:avLst/>
          </a:prstGeom>
        </p:spPr>
      </p:pic>
      <p:sp>
        <p:nvSpPr>
          <p:cNvPr id="5" name="TextBox 4">
            <a:extLst>
              <a:ext uri="{FF2B5EF4-FFF2-40B4-BE49-F238E27FC236}">
                <a16:creationId xmlns:a16="http://schemas.microsoft.com/office/drawing/2014/main" id="{A799BDB3-31A3-42ED-8017-10568ABA4F26}"/>
              </a:ext>
            </a:extLst>
          </p:cNvPr>
          <p:cNvSpPr txBox="1"/>
          <p:nvPr/>
        </p:nvSpPr>
        <p:spPr>
          <a:xfrm>
            <a:off x="457200" y="5969742"/>
            <a:ext cx="7776864" cy="646331"/>
          </a:xfrm>
          <a:prstGeom prst="rect">
            <a:avLst/>
          </a:prstGeom>
          <a:noFill/>
        </p:spPr>
        <p:txBody>
          <a:bodyPr wrap="square" rtlCol="0">
            <a:spAutoFit/>
          </a:bodyPr>
          <a:lstStyle/>
          <a:p>
            <a:r>
              <a:rPr lang="en-GB" dirty="0"/>
              <a:t>To be repeated?? …  </a:t>
            </a:r>
            <a:r>
              <a:rPr lang="en-GB" dirty="0">
                <a:hlinkClick r:id="rId4"/>
              </a:rPr>
              <a:t>https://www.youtube.com/watch?v=_v7GIWtX8us</a:t>
            </a:r>
            <a:endParaRPr lang="en-GB" dirty="0"/>
          </a:p>
          <a:p>
            <a:r>
              <a:rPr lang="en-GB" dirty="0"/>
              <a:t>  </a:t>
            </a:r>
          </a:p>
        </p:txBody>
      </p:sp>
      <p:sp>
        <p:nvSpPr>
          <p:cNvPr id="7" name="TextBox 6">
            <a:extLst>
              <a:ext uri="{FF2B5EF4-FFF2-40B4-BE49-F238E27FC236}">
                <a16:creationId xmlns:a16="http://schemas.microsoft.com/office/drawing/2014/main" id="{CE8E4D4D-9AB9-4947-A861-90DAFA613585}"/>
              </a:ext>
            </a:extLst>
          </p:cNvPr>
          <p:cNvSpPr txBox="1"/>
          <p:nvPr/>
        </p:nvSpPr>
        <p:spPr>
          <a:xfrm>
            <a:off x="6737369" y="5103767"/>
            <a:ext cx="2016224" cy="830997"/>
          </a:xfrm>
          <a:prstGeom prst="rect">
            <a:avLst/>
          </a:prstGeom>
          <a:noFill/>
        </p:spPr>
        <p:txBody>
          <a:bodyPr wrap="square" rtlCol="0">
            <a:spAutoFit/>
          </a:bodyPr>
          <a:lstStyle/>
          <a:p>
            <a:r>
              <a:rPr lang="en-GB" sz="1600" dirty="0">
                <a:solidFill>
                  <a:srgbClr val="C00000"/>
                </a:solidFill>
              </a:rPr>
              <a:t>The 46</a:t>
            </a:r>
            <a:r>
              <a:rPr lang="en-GB" sz="1600" baseline="30000" dirty="0">
                <a:solidFill>
                  <a:srgbClr val="C00000"/>
                </a:solidFill>
              </a:rPr>
              <a:t>th</a:t>
            </a:r>
            <a:r>
              <a:rPr lang="en-GB" sz="1600" dirty="0">
                <a:solidFill>
                  <a:srgbClr val="C00000"/>
                </a:solidFill>
              </a:rPr>
              <a:t> President of the USA is sworn in, 30th January 2017</a:t>
            </a:r>
          </a:p>
        </p:txBody>
      </p:sp>
      <p:pic>
        <p:nvPicPr>
          <p:cNvPr id="9" name="Picture 3">
            <a:extLst>
              <a:ext uri="{FF2B5EF4-FFF2-40B4-BE49-F238E27FC236}">
                <a16:creationId xmlns:a16="http://schemas.microsoft.com/office/drawing/2014/main" id="{F7A84D9E-645D-41ED-8EBB-C51551E500D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14" r="4810" b="7785"/>
          <a:stretch/>
        </p:blipFill>
        <p:spPr bwMode="auto">
          <a:xfrm rot="453295">
            <a:off x="6366496" y="2712322"/>
            <a:ext cx="2362779" cy="225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45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n-GB" sz="3600" b="1" dirty="0"/>
              <a:t>1: The Primary Season </a:t>
            </a:r>
          </a:p>
        </p:txBody>
      </p:sp>
      <p:sp>
        <p:nvSpPr>
          <p:cNvPr id="3" name="Content Placeholder 2"/>
          <p:cNvSpPr>
            <a:spLocks noGrp="1"/>
          </p:cNvSpPr>
          <p:nvPr>
            <p:ph idx="1"/>
          </p:nvPr>
        </p:nvSpPr>
        <p:spPr>
          <a:xfrm>
            <a:off x="179512" y="836712"/>
            <a:ext cx="8784976" cy="5616624"/>
          </a:xfrm>
        </p:spPr>
        <p:txBody>
          <a:bodyPr>
            <a:normAutofit fontScale="25000" lnSpcReduction="20000"/>
          </a:bodyPr>
          <a:lstStyle/>
          <a:p>
            <a:r>
              <a:rPr lang="en-GB" sz="8000" b="1" dirty="0"/>
              <a:t>Informal ~ </a:t>
            </a:r>
            <a:r>
              <a:rPr lang="en-GB" sz="8000" b="1" i="1" dirty="0">
                <a:solidFill>
                  <a:srgbClr val="002060"/>
                </a:solidFill>
              </a:rPr>
              <a:t>‘Invisible Primary’</a:t>
            </a:r>
            <a:r>
              <a:rPr lang="en-GB" sz="8000" b="1" dirty="0"/>
              <a:t>:</a:t>
            </a:r>
          </a:p>
          <a:p>
            <a:r>
              <a:rPr lang="en-GB" sz="8000" dirty="0"/>
              <a:t>Candidates File an Exploratory Committee</a:t>
            </a:r>
          </a:p>
          <a:p>
            <a:r>
              <a:rPr lang="en-GB" sz="8000" dirty="0"/>
              <a:t>Polling is important to measure popularity </a:t>
            </a:r>
          </a:p>
          <a:p>
            <a:r>
              <a:rPr lang="en-GB" sz="8000" dirty="0"/>
              <a:t>Mentions in the media are needed/monitored (</a:t>
            </a:r>
            <a:r>
              <a:rPr lang="en-GB" sz="8000" dirty="0">
                <a:solidFill>
                  <a:srgbClr val="C00000"/>
                </a:solidFill>
              </a:rPr>
              <a:t>esp. </a:t>
            </a:r>
            <a:r>
              <a:rPr lang="en-GB" sz="8000" i="1" dirty="0">
                <a:solidFill>
                  <a:srgbClr val="C00000"/>
                </a:solidFill>
              </a:rPr>
              <a:t>Washington Post, New York Times, Newsweek</a:t>
            </a:r>
            <a:r>
              <a:rPr lang="en-GB" sz="8000" dirty="0"/>
              <a:t> etc.). Additionally interviews on TV (</a:t>
            </a:r>
            <a:r>
              <a:rPr lang="en-GB" sz="8000" dirty="0">
                <a:solidFill>
                  <a:srgbClr val="C00000"/>
                </a:solidFill>
              </a:rPr>
              <a:t>e.g. </a:t>
            </a:r>
            <a:r>
              <a:rPr lang="en-GB" sz="8000" i="1" dirty="0">
                <a:solidFill>
                  <a:srgbClr val="C00000"/>
                </a:solidFill>
              </a:rPr>
              <a:t>Face the Nation</a:t>
            </a:r>
            <a:r>
              <a:rPr lang="en-GB" sz="8000" dirty="0"/>
              <a:t>) are important (</a:t>
            </a:r>
            <a:r>
              <a:rPr lang="en-GB" sz="8000" dirty="0">
                <a:solidFill>
                  <a:srgbClr val="C00000"/>
                </a:solidFill>
              </a:rPr>
              <a:t>Obama was first on Oprah in 2004!</a:t>
            </a:r>
            <a:r>
              <a:rPr lang="en-GB" sz="8000" dirty="0"/>
              <a:t>). The key object here is the raise a national profile, when often just a state-based one exists.</a:t>
            </a:r>
          </a:p>
          <a:p>
            <a:r>
              <a:rPr lang="en-GB" sz="8000" dirty="0"/>
              <a:t>Visits to key states (Iowa, New Hampshire – first states in the formal primary season. Also key </a:t>
            </a:r>
            <a:r>
              <a:rPr lang="en-GB" sz="8000" b="1" i="1" dirty="0">
                <a:solidFill>
                  <a:srgbClr val="002060"/>
                </a:solidFill>
              </a:rPr>
              <a:t>swing states </a:t>
            </a:r>
            <a:r>
              <a:rPr lang="en-GB" sz="8000" dirty="0"/>
              <a:t>(</a:t>
            </a:r>
            <a:r>
              <a:rPr lang="en-GB" sz="8000" dirty="0">
                <a:solidFill>
                  <a:srgbClr val="C00000"/>
                </a:solidFill>
              </a:rPr>
              <a:t>e.g. Florida</a:t>
            </a:r>
            <a:r>
              <a:rPr lang="en-GB" sz="8000" dirty="0"/>
              <a:t>), and/or states with large Electoral College votes (</a:t>
            </a:r>
            <a:r>
              <a:rPr lang="en-GB" sz="8000" dirty="0">
                <a:solidFill>
                  <a:srgbClr val="C00000"/>
                </a:solidFill>
              </a:rPr>
              <a:t>e.g. California</a:t>
            </a:r>
            <a:r>
              <a:rPr lang="en-GB" sz="8000" dirty="0"/>
              <a:t>). Or Ohio (… always a winner!)</a:t>
            </a:r>
          </a:p>
          <a:p>
            <a:r>
              <a:rPr lang="en-GB" sz="8000" dirty="0"/>
              <a:t>Books ~ </a:t>
            </a:r>
            <a:r>
              <a:rPr lang="en-GB" sz="8000" dirty="0">
                <a:solidFill>
                  <a:srgbClr val="C00000"/>
                </a:solidFill>
              </a:rPr>
              <a:t>‘</a:t>
            </a:r>
            <a:r>
              <a:rPr lang="en-GB" sz="8000" i="1" dirty="0">
                <a:solidFill>
                  <a:srgbClr val="C00000"/>
                </a:solidFill>
              </a:rPr>
              <a:t>Faith of My Fathers’  </a:t>
            </a:r>
            <a:r>
              <a:rPr lang="en-GB" sz="8000" dirty="0">
                <a:solidFill>
                  <a:srgbClr val="C00000"/>
                </a:solidFill>
              </a:rPr>
              <a:t>(John McCain),</a:t>
            </a:r>
            <a:r>
              <a:rPr lang="en-GB" sz="8000" i="1" dirty="0">
                <a:solidFill>
                  <a:srgbClr val="C00000"/>
                </a:solidFill>
              </a:rPr>
              <a:t> ‘A Charge to Keep’  </a:t>
            </a:r>
            <a:r>
              <a:rPr lang="en-GB" sz="8000" dirty="0">
                <a:solidFill>
                  <a:srgbClr val="C00000"/>
                </a:solidFill>
              </a:rPr>
              <a:t>(George W Bush), </a:t>
            </a:r>
            <a:r>
              <a:rPr lang="en-GB" sz="8000" i="1" dirty="0">
                <a:solidFill>
                  <a:srgbClr val="C00000"/>
                </a:solidFill>
              </a:rPr>
              <a:t>‘The Audacity of Hope’ </a:t>
            </a:r>
            <a:r>
              <a:rPr lang="en-GB" sz="8000" dirty="0">
                <a:solidFill>
                  <a:srgbClr val="C00000"/>
                </a:solidFill>
              </a:rPr>
              <a:t>(Barak Obama), and Hilary Clinton’s </a:t>
            </a:r>
            <a:r>
              <a:rPr lang="en-GB" sz="8000" i="1" dirty="0">
                <a:solidFill>
                  <a:srgbClr val="C00000"/>
                </a:solidFill>
              </a:rPr>
              <a:t>‘Hard Choices’ </a:t>
            </a:r>
            <a:r>
              <a:rPr lang="en-GB" sz="8000" i="1" dirty="0"/>
              <a:t>- published early 2014 as an indicator of popularity</a:t>
            </a:r>
            <a:r>
              <a:rPr lang="en-GB" sz="8000" dirty="0">
                <a:solidFill>
                  <a:srgbClr val="C00000"/>
                </a:solidFill>
              </a:rPr>
              <a:t> </a:t>
            </a:r>
            <a:r>
              <a:rPr lang="en-GB" sz="8000" dirty="0"/>
              <a:t>($5m in 4 months).</a:t>
            </a:r>
          </a:p>
          <a:p>
            <a:r>
              <a:rPr lang="en-GB" sz="8000" dirty="0"/>
              <a:t>Fund Raising ~ (‘</a:t>
            </a:r>
            <a:r>
              <a:rPr lang="en-GB" sz="8000" b="1" i="1" dirty="0">
                <a:solidFill>
                  <a:srgbClr val="002060"/>
                </a:solidFill>
              </a:rPr>
              <a:t>War Chest</a:t>
            </a:r>
            <a:r>
              <a:rPr lang="en-GB" sz="8000" dirty="0"/>
              <a:t>’). This has become a key issue in the process, </a:t>
            </a:r>
            <a:r>
              <a:rPr lang="en-GB" sz="8000" dirty="0">
                <a:solidFill>
                  <a:srgbClr val="C00000"/>
                </a:solidFill>
              </a:rPr>
              <a:t>for example in 1999 Elizabeth Dole dropped out of the 2000 race as her ‘war chest’ struggled to reach the $10m mark. In 2012 Obama’s campaign funds exceeded $240m. The entire 2012 election cycle cost $4.2b, $6.5b in 2016, 2020 estimated to be 27% higher (</a:t>
            </a:r>
            <a:r>
              <a:rPr lang="en-GB" sz="8000" dirty="0">
                <a:solidFill>
                  <a:srgbClr val="C00000"/>
                </a:solidFill>
                <a:hlinkClick r:id="rId2"/>
              </a:rPr>
              <a:t>https://www.politico.com/f/?id=0000016b-b029-d027-a97f-f6a95aca0000</a:t>
            </a:r>
            <a:r>
              <a:rPr lang="en-GB" sz="8000" dirty="0">
                <a:solidFill>
                  <a:srgbClr val="C00000"/>
                </a:solidFill>
              </a:rPr>
              <a:t>).</a:t>
            </a:r>
          </a:p>
          <a:p>
            <a:r>
              <a:rPr lang="en-GB" sz="8000" dirty="0">
                <a:solidFill>
                  <a:srgbClr val="C00000"/>
                </a:solidFill>
              </a:rPr>
              <a:t>Biden to-date: </a:t>
            </a:r>
            <a:r>
              <a:rPr lang="en-GB" sz="8000" dirty="0">
                <a:solidFill>
                  <a:srgbClr val="C00000"/>
                </a:solidFill>
                <a:hlinkClick r:id="rId3"/>
              </a:rPr>
              <a:t>https://www.opensecrets.org/2020-presidential-race/contributors/joe-biden?id=N00001669</a:t>
            </a:r>
            <a:endParaRPr lang="en-GB" sz="8000" dirty="0">
              <a:solidFill>
                <a:srgbClr val="C00000"/>
              </a:solidFill>
            </a:endParaRPr>
          </a:p>
          <a:p>
            <a:endParaRPr lang="en-GB" sz="4800" dirty="0">
              <a:solidFill>
                <a:srgbClr val="C00000"/>
              </a:solidFill>
            </a:endParaRPr>
          </a:p>
        </p:txBody>
      </p:sp>
    </p:spTree>
    <p:extLst>
      <p:ext uri="{BB962C8B-B14F-4D97-AF65-F5344CB8AC3E}">
        <p14:creationId xmlns:p14="http://schemas.microsoft.com/office/powerpoint/2010/main" val="76077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b="1" dirty="0"/>
              <a:t>2: Primary Elections &amp; Caucuses</a:t>
            </a:r>
          </a:p>
        </p:txBody>
      </p:sp>
      <p:sp>
        <p:nvSpPr>
          <p:cNvPr id="3" name="Content Placeholder 2"/>
          <p:cNvSpPr>
            <a:spLocks noGrp="1"/>
          </p:cNvSpPr>
          <p:nvPr>
            <p:ph idx="1"/>
          </p:nvPr>
        </p:nvSpPr>
        <p:spPr>
          <a:xfrm>
            <a:off x="107504" y="980728"/>
            <a:ext cx="8856984" cy="5760640"/>
          </a:xfrm>
        </p:spPr>
        <p:txBody>
          <a:bodyPr>
            <a:normAutofit fontScale="25000" lnSpcReduction="20000"/>
          </a:bodyPr>
          <a:lstStyle/>
          <a:p>
            <a:r>
              <a:rPr lang="en-GB" sz="7600" b="1" i="1" dirty="0">
                <a:solidFill>
                  <a:srgbClr val="002060"/>
                </a:solidFill>
              </a:rPr>
              <a:t>Presidential Primary</a:t>
            </a:r>
            <a:r>
              <a:rPr lang="en-GB" sz="7600" b="1" dirty="0"/>
              <a:t>:  </a:t>
            </a:r>
            <a:r>
              <a:rPr lang="en-GB" sz="7600" dirty="0"/>
              <a:t>State based election to choose a party’s candidate. Delegates are also chosen who will later attend the National Party’s Convention to vote.</a:t>
            </a:r>
          </a:p>
          <a:p>
            <a:pPr lvl="1">
              <a:buFont typeface="Wingdings" pitchFamily="2" charset="2"/>
              <a:buChar char="Ø"/>
            </a:pPr>
            <a:r>
              <a:rPr lang="en-GB" sz="7600" dirty="0"/>
              <a:t>Primaries have become more common &amp; important since the 1950s/60s (prior to which ‘smoke filled rooms’ were more likely where candidates were selected by party elites (</a:t>
            </a:r>
            <a:r>
              <a:rPr lang="en-GB" sz="7600" dirty="0">
                <a:solidFill>
                  <a:srgbClr val="C00000"/>
                </a:solidFill>
              </a:rPr>
              <a:t>e.g. 1968 democratic Convention &amp; nomination of Hubert Humphrey who received just 2.2% of the vote in the primary, compared to Eugene McCarthy’s 38.7%...leading to the McGovern-Fraser Commission</a:t>
            </a:r>
            <a:r>
              <a:rPr lang="en-GB" sz="7600" dirty="0"/>
              <a:t>).</a:t>
            </a:r>
          </a:p>
          <a:p>
            <a:pPr lvl="1">
              <a:buFont typeface="Wingdings" pitchFamily="2" charset="2"/>
              <a:buChar char="Ø"/>
            </a:pPr>
            <a:endParaRPr lang="en-GB" sz="2000" dirty="0"/>
          </a:p>
          <a:p>
            <a:r>
              <a:rPr lang="en-GB" sz="7600" b="1" i="1" dirty="0">
                <a:solidFill>
                  <a:srgbClr val="002060"/>
                </a:solidFill>
              </a:rPr>
              <a:t>Presidential Caucus</a:t>
            </a:r>
            <a:r>
              <a:rPr lang="en-GB" sz="7600" b="1" dirty="0"/>
              <a:t>: </a:t>
            </a:r>
            <a:r>
              <a:rPr lang="en-GB" sz="7600" dirty="0"/>
              <a:t>State based meeting to decide on presidential candidate, e.g. Iowa, Kansas, Maine etc. </a:t>
            </a:r>
          </a:p>
          <a:p>
            <a:pPr lvl="1">
              <a:buFont typeface="Wingdings" pitchFamily="2" charset="2"/>
              <a:buChar char="Ø"/>
            </a:pPr>
            <a:r>
              <a:rPr lang="en-GB" sz="7600" b="1" dirty="0"/>
              <a:t>Caucus: </a:t>
            </a:r>
            <a:r>
              <a:rPr lang="en-GB" sz="7600" dirty="0"/>
              <a:t>Meetings (wards, precincts, districts, counties etc.) where votes for delegates are cast for candidates who will represent them at next level (state party) … ultimately leading to the National Convention.</a:t>
            </a:r>
          </a:p>
          <a:p>
            <a:pPr lvl="1">
              <a:buFont typeface="Wingdings" pitchFamily="2" charset="2"/>
              <a:buChar char="Ø"/>
            </a:pPr>
            <a:r>
              <a:rPr lang="en-GB" sz="7600" dirty="0"/>
              <a:t>Tend to be </a:t>
            </a:r>
            <a:r>
              <a:rPr lang="en-GB" sz="7600" b="1" dirty="0"/>
              <a:t>dominated by party activists</a:t>
            </a:r>
          </a:p>
          <a:p>
            <a:pPr lvl="1">
              <a:buFont typeface="Wingdings" pitchFamily="2" charset="2"/>
              <a:buChar char="Ø"/>
            </a:pPr>
            <a:r>
              <a:rPr lang="en-GB" sz="7600" b="1" dirty="0"/>
              <a:t>Proponents </a:t>
            </a:r>
            <a:r>
              <a:rPr lang="en-GB" sz="7600" dirty="0"/>
              <a:t>argue this allows the best organised candidate to be selected</a:t>
            </a:r>
          </a:p>
          <a:p>
            <a:pPr lvl="1">
              <a:buFont typeface="Wingdings" pitchFamily="2" charset="2"/>
              <a:buChar char="Ø"/>
            </a:pPr>
            <a:r>
              <a:rPr lang="en-GB" sz="7600" dirty="0"/>
              <a:t>A minority of states use Caucus’s </a:t>
            </a:r>
          </a:p>
          <a:p>
            <a:pPr lvl="1">
              <a:buFont typeface="Wingdings" pitchFamily="2" charset="2"/>
              <a:buChar char="Ø"/>
            </a:pPr>
            <a:endParaRPr lang="en-GB" sz="2000" dirty="0"/>
          </a:p>
          <a:p>
            <a:r>
              <a:rPr lang="en-GB" sz="7600" b="1" dirty="0"/>
              <a:t>Timing: </a:t>
            </a:r>
            <a:r>
              <a:rPr lang="en-GB" sz="7600" dirty="0"/>
              <a:t>The timing of Primaries &amp; Caucuses is significant (Iowa, New Hampshire, </a:t>
            </a:r>
            <a:r>
              <a:rPr lang="en-GB" sz="7600" b="1" i="1" dirty="0">
                <a:solidFill>
                  <a:srgbClr val="002060"/>
                </a:solidFill>
              </a:rPr>
              <a:t>‘Super Tuesday’</a:t>
            </a:r>
            <a:r>
              <a:rPr lang="en-GB" sz="7600" dirty="0"/>
              <a:t>),</a:t>
            </a:r>
            <a:r>
              <a:rPr lang="en-GB" sz="7600" b="1" i="1" dirty="0">
                <a:solidFill>
                  <a:srgbClr val="002060"/>
                </a:solidFill>
              </a:rPr>
              <a:t> </a:t>
            </a:r>
            <a:r>
              <a:rPr lang="en-GB" sz="7600" dirty="0"/>
              <a:t>leading to ‘</a:t>
            </a:r>
            <a:r>
              <a:rPr lang="en-GB" sz="7600" b="1" i="1" dirty="0">
                <a:solidFill>
                  <a:srgbClr val="002060"/>
                </a:solidFill>
              </a:rPr>
              <a:t>Front Loading’ </a:t>
            </a:r>
            <a:r>
              <a:rPr lang="en-GB" sz="7600" dirty="0"/>
              <a:t>…&amp; getting that </a:t>
            </a:r>
            <a:r>
              <a:rPr lang="en-GB" sz="7600" b="1" i="1" dirty="0">
                <a:solidFill>
                  <a:srgbClr val="002060"/>
                </a:solidFill>
              </a:rPr>
              <a:t>’bandwagon rolling’</a:t>
            </a:r>
            <a:r>
              <a:rPr lang="en-GB" sz="7600" dirty="0"/>
              <a:t>!</a:t>
            </a:r>
          </a:p>
          <a:p>
            <a:endParaRPr lang="en-GB" sz="2000" dirty="0"/>
          </a:p>
          <a:p>
            <a:r>
              <a:rPr lang="en-GB" sz="7600" b="1" dirty="0"/>
              <a:t>Goal: </a:t>
            </a:r>
            <a:r>
              <a:rPr lang="en-GB" sz="7600" dirty="0"/>
              <a:t>The</a:t>
            </a:r>
            <a:r>
              <a:rPr lang="en-GB" sz="7600" b="1" dirty="0"/>
              <a:t> </a:t>
            </a:r>
            <a:r>
              <a:rPr lang="en-GB" sz="7600" dirty="0"/>
              <a:t>candidate who accumulates a simple majority of the total number of delegates across the country = the  candidate who will stand for a party.</a:t>
            </a:r>
          </a:p>
          <a:p>
            <a:endParaRPr lang="en-GB" sz="2000" dirty="0"/>
          </a:p>
          <a:p>
            <a:r>
              <a:rPr lang="en-GB" sz="7600" dirty="0"/>
              <a:t>Both are </a:t>
            </a:r>
            <a:r>
              <a:rPr lang="en-GB" sz="7600" b="1" u="sng" dirty="0"/>
              <a:t>intra-state competitions</a:t>
            </a:r>
            <a:r>
              <a:rPr lang="en-GB" sz="7600" dirty="0"/>
              <a:t>.</a:t>
            </a:r>
            <a:r>
              <a:rPr lang="en-GB" sz="7600" b="1" dirty="0"/>
              <a:t> </a:t>
            </a:r>
          </a:p>
          <a:p>
            <a:endParaRPr lang="en-GB" dirty="0"/>
          </a:p>
        </p:txBody>
      </p:sp>
    </p:spTree>
    <p:extLst>
      <p:ext uri="{BB962C8B-B14F-4D97-AF65-F5344CB8AC3E}">
        <p14:creationId xmlns:p14="http://schemas.microsoft.com/office/powerpoint/2010/main" val="394268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720080"/>
          </a:xfrm>
        </p:spPr>
        <p:txBody>
          <a:bodyPr>
            <a:normAutofit/>
          </a:bodyPr>
          <a:lstStyle/>
          <a:p>
            <a:r>
              <a:rPr lang="en-GB" sz="4000" b="1" dirty="0"/>
              <a:t>3: National Party Conventions (</a:t>
            </a:r>
            <a:r>
              <a:rPr lang="en-GB" sz="4000" b="1" dirty="0" err="1"/>
              <a:t>i</a:t>
            </a:r>
            <a:r>
              <a:rPr lang="en-GB" sz="4000" b="1" dirty="0"/>
              <a:t>)</a:t>
            </a:r>
          </a:p>
        </p:txBody>
      </p:sp>
      <p:sp>
        <p:nvSpPr>
          <p:cNvPr id="5" name="Content Placeholder 2"/>
          <p:cNvSpPr>
            <a:spLocks noGrp="1"/>
          </p:cNvSpPr>
          <p:nvPr>
            <p:ph idx="1"/>
          </p:nvPr>
        </p:nvSpPr>
        <p:spPr>
          <a:xfrm>
            <a:off x="250825" y="908050"/>
            <a:ext cx="8713788" cy="5689600"/>
          </a:xfrm>
        </p:spPr>
        <p:txBody>
          <a:bodyPr>
            <a:normAutofit/>
          </a:bodyPr>
          <a:lstStyle/>
          <a:p>
            <a:r>
              <a:rPr lang="en-GB" sz="2800" dirty="0"/>
              <a:t>National Party Conventions represent the culmination of the Presidential Primary season/process.</a:t>
            </a:r>
          </a:p>
          <a:p>
            <a:r>
              <a:rPr lang="en-GB" sz="2800" dirty="0"/>
              <a:t>Parties hold them for 4 days during July &amp; August</a:t>
            </a:r>
          </a:p>
          <a:p>
            <a:r>
              <a:rPr lang="en-GB" sz="2800" dirty="0"/>
              <a:t>They are attended by the delegates from all 50 states, who were chosen at the states’ primaries &amp; caucuses (</a:t>
            </a:r>
            <a:r>
              <a:rPr lang="en-GB" sz="2800" dirty="0">
                <a:solidFill>
                  <a:srgbClr val="C00000"/>
                </a:solidFill>
              </a:rPr>
              <a:t>dates for the 2016 race start with the Iowa Caucus on January 3</a:t>
            </a:r>
            <a:r>
              <a:rPr lang="en-GB" sz="2800" baseline="30000" dirty="0">
                <a:solidFill>
                  <a:srgbClr val="C00000"/>
                </a:solidFill>
              </a:rPr>
              <a:t>rd</a:t>
            </a:r>
            <a:r>
              <a:rPr lang="en-GB" sz="2800" dirty="0">
                <a:solidFill>
                  <a:srgbClr val="C00000"/>
                </a:solidFill>
              </a:rPr>
              <a:t>, officially ending with the Utah Primary on June 26</a:t>
            </a:r>
            <a:r>
              <a:rPr lang="en-GB" sz="2800" baseline="30000" dirty="0">
                <a:solidFill>
                  <a:srgbClr val="C00000"/>
                </a:solidFill>
              </a:rPr>
              <a:t>th</a:t>
            </a:r>
            <a:r>
              <a:rPr lang="en-GB" sz="2800" dirty="0"/>
              <a:t>).</a:t>
            </a:r>
          </a:p>
          <a:p>
            <a:endParaRPr lang="en-GB"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448" y="4561352"/>
            <a:ext cx="3875584" cy="218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www.bbhub.io/mld/sites/6/2016/07/3010591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561352"/>
            <a:ext cx="3187158" cy="218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3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980728"/>
            <a:ext cx="8856984" cy="6048672"/>
          </a:xfrm>
        </p:spPr>
        <p:txBody>
          <a:bodyPr>
            <a:normAutofit fontScale="70000" lnSpcReduction="20000"/>
          </a:bodyPr>
          <a:lstStyle/>
          <a:p>
            <a:r>
              <a:rPr lang="en-GB" b="1" dirty="0"/>
              <a:t>To select the Party’s presidential candidate: </a:t>
            </a:r>
            <a:r>
              <a:rPr lang="en-GB" dirty="0"/>
              <a:t>Prior to McGovern-Fraser reforms (1968), delegates literally made the decision by listening to final speeches and voting in the convention hall. Now delegates are ‘committed’ before they arrive to cast their votes. Given primaries &amp; caucuses announce their results as they progress, it is now routinely clear who the winning candidate is before the convention, making the process now more a ‘coronation’ than an election.</a:t>
            </a:r>
          </a:p>
          <a:p>
            <a:endParaRPr lang="en-GB" sz="800" dirty="0"/>
          </a:p>
          <a:p>
            <a:r>
              <a:rPr lang="en-GB" b="1" dirty="0"/>
              <a:t>To win: </a:t>
            </a:r>
            <a:r>
              <a:rPr lang="en-GB" dirty="0"/>
              <a:t>Candidates require an absolute majority of votes (</a:t>
            </a:r>
            <a:r>
              <a:rPr lang="en-GB" dirty="0">
                <a:solidFill>
                  <a:srgbClr val="C00000"/>
                </a:solidFill>
              </a:rPr>
              <a:t>in 2004 John Kerry needed 2162/4322 to win, however he had already secured ‘committed votes’ of 2000 delegates four months before the Convention met in Boston Massachusetts</a:t>
            </a:r>
            <a:r>
              <a:rPr lang="en-GB" dirty="0"/>
              <a:t>).</a:t>
            </a:r>
          </a:p>
          <a:p>
            <a:endParaRPr lang="en-GB" sz="800" dirty="0"/>
          </a:p>
          <a:p>
            <a:r>
              <a:rPr lang="en-GB" b="1" dirty="0"/>
              <a:t>Confirmation: </a:t>
            </a:r>
            <a:r>
              <a:rPr lang="en-GB" dirty="0"/>
              <a:t>The convention confirms rather than selects the candidate. Critics say that this change has devalued to formal role of the party conventions. However, endorsement &amp; confirmation is still needed as a signal for the election proper to commence (and devaluation claims are countered by the view that prior to the evolution of primaries, deals were brokered for the leadership in ‘smoke filled rooms’ by party elites.</a:t>
            </a:r>
            <a:endParaRPr lang="en-GB" b="1" dirty="0"/>
          </a:p>
        </p:txBody>
      </p:sp>
      <p:sp>
        <p:nvSpPr>
          <p:cNvPr id="5" name="Title 1"/>
          <p:cNvSpPr>
            <a:spLocks noGrp="1"/>
          </p:cNvSpPr>
          <p:nvPr>
            <p:ph type="title"/>
          </p:nvPr>
        </p:nvSpPr>
        <p:spPr>
          <a:xfrm>
            <a:off x="467544" y="260648"/>
            <a:ext cx="8229600" cy="720080"/>
          </a:xfrm>
        </p:spPr>
        <p:txBody>
          <a:bodyPr>
            <a:normAutofit/>
          </a:bodyPr>
          <a:lstStyle/>
          <a:p>
            <a:r>
              <a:rPr lang="en-GB" sz="4000" b="1" dirty="0"/>
              <a:t>3: NPC: Formal Functions (ii)</a:t>
            </a:r>
          </a:p>
        </p:txBody>
      </p:sp>
    </p:spTree>
    <p:extLst>
      <p:ext uri="{BB962C8B-B14F-4D97-AF65-F5344CB8AC3E}">
        <p14:creationId xmlns:p14="http://schemas.microsoft.com/office/powerpoint/2010/main" val="27956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07504" y="1196752"/>
            <a:ext cx="8928100" cy="5834063"/>
          </a:xfrm>
        </p:spPr>
        <p:txBody>
          <a:bodyPr>
            <a:normAutofit fontScale="62500" lnSpcReduction="20000"/>
          </a:bodyPr>
          <a:lstStyle/>
          <a:p>
            <a:r>
              <a:rPr lang="en-GB" b="1" dirty="0"/>
              <a:t>Selection of the Vice President: </a:t>
            </a:r>
            <a:r>
              <a:rPr lang="en-GB" dirty="0"/>
              <a:t>In reality the ‘running mate’ has, like the candidate, already been chosen before the convention by the Presidential nominee. They will be the </a:t>
            </a:r>
            <a:r>
              <a:rPr lang="en-GB" b="1" i="1" dirty="0">
                <a:solidFill>
                  <a:srgbClr val="002060"/>
                </a:solidFill>
              </a:rPr>
              <a:t>‘Joint Ticket’ </a:t>
            </a:r>
            <a:r>
              <a:rPr lang="en-GB" dirty="0"/>
              <a:t>that will race for the White House against the other parties ‘Joint Tickets’. </a:t>
            </a:r>
            <a:r>
              <a:rPr lang="en-GB" dirty="0">
                <a:solidFill>
                  <a:srgbClr val="C00000"/>
                </a:solidFill>
              </a:rPr>
              <a:t>e.g. in 2008 the young, inexperienced, foreign policy weak Obama chose Joe Biden to be his ‘running mate’, for his experience. While “liberal” Republican  John McCain chose party right-winger Sarah Palin to be his, in order to </a:t>
            </a:r>
            <a:r>
              <a:rPr lang="en-GB" b="1" i="1" dirty="0">
                <a:solidFill>
                  <a:srgbClr val="002060"/>
                </a:solidFill>
              </a:rPr>
              <a:t>‘balance the ticket’</a:t>
            </a:r>
            <a:r>
              <a:rPr lang="en-GB" dirty="0"/>
              <a:t>.</a:t>
            </a:r>
            <a:r>
              <a:rPr lang="en-GB" b="1" i="1" dirty="0">
                <a:solidFill>
                  <a:srgbClr val="002060"/>
                </a:solidFill>
              </a:rPr>
              <a:t> </a:t>
            </a:r>
            <a:r>
              <a:rPr lang="en-GB" dirty="0"/>
              <a:t>Similarly in 2008, some wondered if the ‘dream ticket’ for the Democrats would be a reunion between Barak (as winner) and Hillary (who he beat after a long and bitter primary race… however, there can only be one bride at a wedding!).</a:t>
            </a:r>
          </a:p>
          <a:p>
            <a:endParaRPr lang="en-GB" sz="900" dirty="0"/>
          </a:p>
          <a:p>
            <a:r>
              <a:rPr lang="en-GB" b="1" dirty="0"/>
              <a:t>Deciding the </a:t>
            </a:r>
            <a:r>
              <a:rPr lang="en-GB" b="1" i="1" dirty="0">
                <a:solidFill>
                  <a:srgbClr val="002060"/>
                </a:solidFill>
              </a:rPr>
              <a:t>Party Platform</a:t>
            </a:r>
            <a:r>
              <a:rPr lang="en-GB" b="1" dirty="0"/>
              <a:t>: </a:t>
            </a:r>
            <a:r>
              <a:rPr lang="en-GB" dirty="0"/>
              <a:t>This is the US version of a manifesto. A document containing policies that the presidential candidate will pursue if elected. ‘Planks’ (policies) of the ‘platform’ are discussed/debated in  the hall. However in recent years this is rarely now a scene of disunity (a televisual age!), but more a commitment to idealistic goals (like democracy, freedom, maximising potential for US citizens/”the American dream” etc.). The emphasis is on not alienating voters (and being “all things to all people”!).</a:t>
            </a:r>
          </a:p>
          <a:p>
            <a:endParaRPr lang="en-GB" sz="1100" dirty="0"/>
          </a:p>
          <a:p>
            <a:endParaRPr lang="en-GB" sz="1100" dirty="0"/>
          </a:p>
          <a:p>
            <a:r>
              <a:rPr lang="en-GB" b="1" dirty="0"/>
              <a:t>Triggering the Election: </a:t>
            </a:r>
            <a:r>
              <a:rPr lang="en-GB" dirty="0"/>
              <a:t>The formalities done, the conventions are also effectively the ‘starting gun’ for the presidential election itself.</a:t>
            </a:r>
            <a:endParaRPr lang="en-GB" b="1" dirty="0"/>
          </a:p>
        </p:txBody>
      </p:sp>
      <p:sp>
        <p:nvSpPr>
          <p:cNvPr id="5" name="Title 1"/>
          <p:cNvSpPr>
            <a:spLocks noGrp="1"/>
          </p:cNvSpPr>
          <p:nvPr>
            <p:ph type="title"/>
          </p:nvPr>
        </p:nvSpPr>
        <p:spPr>
          <a:xfrm>
            <a:off x="467544" y="260648"/>
            <a:ext cx="8229600" cy="720080"/>
          </a:xfrm>
        </p:spPr>
        <p:txBody>
          <a:bodyPr>
            <a:normAutofit/>
          </a:bodyPr>
          <a:lstStyle/>
          <a:p>
            <a:r>
              <a:rPr lang="en-GB" sz="4000" b="1" dirty="0"/>
              <a:t>3: NPC: Formal Functions (iii)</a:t>
            </a:r>
          </a:p>
        </p:txBody>
      </p:sp>
    </p:spTree>
    <p:extLst>
      <p:ext uri="{BB962C8B-B14F-4D97-AF65-F5344CB8AC3E}">
        <p14:creationId xmlns:p14="http://schemas.microsoft.com/office/powerpoint/2010/main" val="153434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712968" cy="5616624"/>
          </a:xfrm>
        </p:spPr>
        <p:txBody>
          <a:bodyPr>
            <a:normAutofit fontScale="92500" lnSpcReduction="10000"/>
          </a:bodyPr>
          <a:lstStyle/>
          <a:p>
            <a:r>
              <a:rPr lang="en-GB" sz="2800" b="1" dirty="0">
                <a:solidFill>
                  <a:srgbClr val="002060"/>
                </a:solidFill>
              </a:rPr>
              <a:t>Open races</a:t>
            </a:r>
          </a:p>
          <a:p>
            <a:endParaRPr lang="en-GB" sz="1200" b="1" dirty="0">
              <a:solidFill>
                <a:srgbClr val="002060"/>
              </a:solidFill>
            </a:endParaRPr>
          </a:p>
          <a:p>
            <a:r>
              <a:rPr lang="en-GB" sz="2800" b="1" dirty="0">
                <a:solidFill>
                  <a:srgbClr val="002060"/>
                </a:solidFill>
              </a:rPr>
              <a:t>Closed races</a:t>
            </a:r>
          </a:p>
          <a:p>
            <a:endParaRPr lang="en-GB" sz="1300" b="1" dirty="0">
              <a:solidFill>
                <a:srgbClr val="002060"/>
              </a:solidFill>
            </a:endParaRPr>
          </a:p>
          <a:p>
            <a:r>
              <a:rPr lang="en-GB" sz="2800" dirty="0"/>
              <a:t>Sitting presidents are hardest to unseat.</a:t>
            </a:r>
          </a:p>
          <a:p>
            <a:pPr lvl="1"/>
            <a:r>
              <a:rPr lang="en-GB" dirty="0"/>
              <a:t>Only happened 10 times… Only 4 since WWII - </a:t>
            </a:r>
            <a:r>
              <a:rPr lang="en-GB" dirty="0">
                <a:solidFill>
                  <a:srgbClr val="FF0000"/>
                </a:solidFill>
              </a:rPr>
              <a:t>Ford (38</a:t>
            </a:r>
            <a:r>
              <a:rPr lang="en-GB" baseline="30000" dirty="0">
                <a:solidFill>
                  <a:srgbClr val="FF0000"/>
                </a:solidFill>
              </a:rPr>
              <a:t>th</a:t>
            </a:r>
            <a:r>
              <a:rPr lang="en-GB" dirty="0">
                <a:solidFill>
                  <a:srgbClr val="FF0000"/>
                </a:solidFill>
              </a:rPr>
              <a:t>) 1974-77, Carter (39</a:t>
            </a:r>
            <a:r>
              <a:rPr lang="en-GB" baseline="30000" dirty="0">
                <a:solidFill>
                  <a:srgbClr val="FF0000"/>
                </a:solidFill>
              </a:rPr>
              <a:t>th</a:t>
            </a:r>
            <a:r>
              <a:rPr lang="en-GB" dirty="0">
                <a:solidFill>
                  <a:srgbClr val="FF0000"/>
                </a:solidFill>
              </a:rPr>
              <a:t>) 1977-81, ‘Daddy’ Bush (41</a:t>
            </a:r>
            <a:r>
              <a:rPr lang="en-GB" baseline="30000" dirty="0">
                <a:solidFill>
                  <a:srgbClr val="FF0000"/>
                </a:solidFill>
              </a:rPr>
              <a:t>st</a:t>
            </a:r>
            <a:r>
              <a:rPr lang="en-GB" dirty="0">
                <a:solidFill>
                  <a:srgbClr val="FF0000"/>
                </a:solidFill>
              </a:rPr>
              <a:t>) 1989-93…. Trump (45) 2016-20</a:t>
            </a:r>
          </a:p>
          <a:p>
            <a:pPr lvl="0"/>
            <a:r>
              <a:rPr lang="en-GB" sz="3500" b="1" dirty="0">
                <a:solidFill>
                  <a:srgbClr val="7030A0"/>
                </a:solidFill>
              </a:rPr>
              <a:t>WHY?</a:t>
            </a:r>
          </a:p>
          <a:p>
            <a:pPr marL="0" lvl="0" indent="0">
              <a:buNone/>
            </a:pPr>
            <a:r>
              <a:rPr lang="en-GB" sz="2800" dirty="0">
                <a:solidFill>
                  <a:prstClr val="black"/>
                </a:solidFill>
              </a:rPr>
              <a:t>	"Name recognition; national attention, fundraising &amp; 	campaign bases; control over the instruments of 	government; successful campaign experience; a 	presumption of success; &amp; voters' inertia &amp; risk-	aversion."</a:t>
            </a:r>
          </a:p>
          <a:p>
            <a:pPr marL="457200" lvl="1" indent="0">
              <a:buNone/>
            </a:pPr>
            <a:endParaRPr lang="en-GB" dirty="0"/>
          </a:p>
        </p:txBody>
      </p:sp>
      <p:sp>
        <p:nvSpPr>
          <p:cNvPr id="4" name="Title 1"/>
          <p:cNvSpPr>
            <a:spLocks noGrp="1"/>
          </p:cNvSpPr>
          <p:nvPr>
            <p:ph type="title"/>
          </p:nvPr>
        </p:nvSpPr>
        <p:spPr>
          <a:xfrm>
            <a:off x="467544" y="260648"/>
            <a:ext cx="8229600" cy="720080"/>
          </a:xfrm>
        </p:spPr>
        <p:txBody>
          <a:bodyPr>
            <a:normAutofit/>
          </a:bodyPr>
          <a:lstStyle/>
          <a:p>
            <a:r>
              <a:rPr lang="en-GB" sz="4000" b="1" dirty="0"/>
              <a:t>Incumbency advantages</a:t>
            </a:r>
          </a:p>
        </p:txBody>
      </p:sp>
    </p:spTree>
    <p:extLst>
      <p:ext uri="{BB962C8B-B14F-4D97-AF65-F5344CB8AC3E}">
        <p14:creationId xmlns:p14="http://schemas.microsoft.com/office/powerpoint/2010/main" val="29519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4: Electoral College</a:t>
            </a:r>
          </a:p>
        </p:txBody>
      </p:sp>
      <p:sp>
        <p:nvSpPr>
          <p:cNvPr id="3" name="Content Placeholder 2"/>
          <p:cNvSpPr>
            <a:spLocks noGrp="1"/>
          </p:cNvSpPr>
          <p:nvPr>
            <p:ph idx="1"/>
          </p:nvPr>
        </p:nvSpPr>
        <p:spPr>
          <a:xfrm>
            <a:off x="251520" y="1268760"/>
            <a:ext cx="8640960" cy="5400600"/>
          </a:xfrm>
        </p:spPr>
        <p:txBody>
          <a:bodyPr>
            <a:normAutofit fontScale="92500" lnSpcReduction="10000"/>
          </a:bodyPr>
          <a:lstStyle/>
          <a:p>
            <a:r>
              <a:rPr lang="en-GB" sz="3000" dirty="0"/>
              <a:t>Most people assume that when Americans cast their votes every four years they are voting for the President directly…</a:t>
            </a:r>
          </a:p>
          <a:p>
            <a:pPr marL="0" indent="0" algn="ctr">
              <a:buNone/>
            </a:pPr>
            <a:endParaRPr lang="en-GB" dirty="0">
              <a:solidFill>
                <a:srgbClr val="FF0000"/>
              </a:solidFill>
            </a:endParaRPr>
          </a:p>
          <a:p>
            <a:r>
              <a:rPr lang="en-GB" sz="3000" dirty="0"/>
              <a:t>In reality Americans are casting votes in November which </a:t>
            </a:r>
            <a:r>
              <a:rPr lang="en-GB" sz="3000" b="1" i="1" dirty="0"/>
              <a:t>express a preference</a:t>
            </a:r>
            <a:r>
              <a:rPr lang="en-GB" sz="3000" dirty="0"/>
              <a:t>. They are actually voting for a ‘slate’ (group) of electors who in turn pledge to vote for a specific candidate in December.</a:t>
            </a:r>
          </a:p>
          <a:p>
            <a:r>
              <a:rPr lang="en-GB" sz="3000" dirty="0"/>
              <a:t>The term “electoral college” does not appear in the Constitution. Article II and the 12</a:t>
            </a:r>
            <a:r>
              <a:rPr lang="en-GB" sz="3000" baseline="30000" dirty="0"/>
              <a:t>th</a:t>
            </a:r>
            <a:r>
              <a:rPr lang="en-GB" sz="3000" dirty="0"/>
              <a:t> Amendment refer to “electors” – but not the Electoral College.</a:t>
            </a:r>
          </a:p>
          <a:p>
            <a:pPr marL="0" indent="0">
              <a:buNone/>
            </a:pPr>
            <a:r>
              <a:rPr lang="en-GB" sz="2600" dirty="0">
                <a:hlinkClick r:id="rId2"/>
              </a:rPr>
              <a:t>https://www.youtube.com/watch?v=W9H3gvnN468</a:t>
            </a:r>
            <a:endParaRPr lang="en-GB" sz="2600" dirty="0"/>
          </a:p>
          <a:p>
            <a:endParaRPr lang="en-GB" dirty="0"/>
          </a:p>
        </p:txBody>
      </p:sp>
      <p:sp>
        <p:nvSpPr>
          <p:cNvPr id="4" name="TextBox 3"/>
          <p:cNvSpPr txBox="1"/>
          <p:nvPr/>
        </p:nvSpPr>
        <p:spPr>
          <a:xfrm>
            <a:off x="2987824" y="2204864"/>
            <a:ext cx="3384376" cy="923330"/>
          </a:xfrm>
          <a:prstGeom prst="rect">
            <a:avLst/>
          </a:prstGeom>
          <a:noFill/>
        </p:spPr>
        <p:txBody>
          <a:bodyPr wrap="square" rtlCol="0">
            <a:spAutoFit/>
          </a:bodyPr>
          <a:lstStyle/>
          <a:p>
            <a:r>
              <a:rPr lang="en-GB" sz="5400" b="1" dirty="0">
                <a:solidFill>
                  <a:srgbClr val="FF0000"/>
                </a:solidFill>
              </a:rPr>
              <a:t>WRONG!</a:t>
            </a:r>
          </a:p>
        </p:txBody>
      </p:sp>
    </p:spTree>
    <p:extLst>
      <p:ext uri="{BB962C8B-B14F-4D97-AF65-F5344CB8AC3E}">
        <p14:creationId xmlns:p14="http://schemas.microsoft.com/office/powerpoint/2010/main" val="408002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a:t>
            </a:r>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GB" sz="2800" dirty="0"/>
              <a:t>Presidential elections take place every 4 years (Article II, between November 2</a:t>
            </a:r>
            <a:r>
              <a:rPr lang="en-GB" sz="2800" baseline="30000" dirty="0"/>
              <a:t>nd</a:t>
            </a:r>
            <a:r>
              <a:rPr lang="en-GB" sz="2800" dirty="0"/>
              <a:t> &amp; 8</a:t>
            </a:r>
            <a:r>
              <a:rPr lang="en-GB" sz="2800" baseline="30000" dirty="0"/>
              <a:t>th</a:t>
            </a:r>
            <a:r>
              <a:rPr lang="en-GB" sz="2800" dirty="0"/>
              <a:t>)</a:t>
            </a:r>
          </a:p>
          <a:p>
            <a:r>
              <a:rPr lang="en-GB" sz="2800" dirty="0"/>
              <a:t>They are fixed terms</a:t>
            </a:r>
          </a:p>
          <a:p>
            <a:r>
              <a:rPr lang="en-GB" sz="2800" dirty="0"/>
              <a:t>Only two federal elections happen in the USA. One for the President, the other for the Vice-President – all other elections are state level elections (organised by the states’)</a:t>
            </a:r>
          </a:p>
          <a:p>
            <a:r>
              <a:rPr lang="en-GB" sz="2800" dirty="0"/>
              <a:t>Since 1951 Presidents are limited to only two terms (22</a:t>
            </a:r>
            <a:r>
              <a:rPr lang="en-GB" sz="2800" baseline="30000" dirty="0"/>
              <a:t>nd</a:t>
            </a:r>
            <a:r>
              <a:rPr lang="en-GB" sz="2800" dirty="0"/>
              <a:t> Amendment); hence the 2016 race will be an open race</a:t>
            </a:r>
          </a:p>
          <a:p>
            <a:r>
              <a:rPr lang="en-GB" sz="2800" dirty="0"/>
              <a:t>The process is essentially divided into 5 stages, the formal &amp; informal stages: </a:t>
            </a:r>
          </a:p>
          <a:p>
            <a:pPr lvl="1">
              <a:buFont typeface="Wingdings" pitchFamily="2" charset="2"/>
              <a:buChar char="Ø"/>
            </a:pPr>
            <a:r>
              <a:rPr lang="en-GB" sz="2400" dirty="0"/>
              <a:t>The formal process doesn’t start until January 1</a:t>
            </a:r>
            <a:r>
              <a:rPr lang="en-GB" sz="2400" baseline="30000" dirty="0"/>
              <a:t>st</a:t>
            </a:r>
            <a:r>
              <a:rPr lang="en-GB" sz="2400" dirty="0"/>
              <a:t>  of the election year</a:t>
            </a:r>
          </a:p>
          <a:p>
            <a:pPr lvl="1">
              <a:buFont typeface="Wingdings" pitchFamily="2" charset="2"/>
              <a:buChar char="Ø"/>
            </a:pPr>
            <a:r>
              <a:rPr lang="en-GB" sz="2400" dirty="0"/>
              <a:t>The informal has already started!</a:t>
            </a:r>
          </a:p>
        </p:txBody>
      </p:sp>
    </p:spTree>
    <p:extLst>
      <p:ext uri="{BB962C8B-B14F-4D97-AF65-F5344CB8AC3E}">
        <p14:creationId xmlns:p14="http://schemas.microsoft.com/office/powerpoint/2010/main" val="336824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4: EC - How does it work?</a:t>
            </a:r>
            <a:endParaRPr lang="en-GB" sz="4000" dirty="0"/>
          </a:p>
        </p:txBody>
      </p:sp>
      <p:sp>
        <p:nvSpPr>
          <p:cNvPr id="3" name="Content Placeholder 2"/>
          <p:cNvSpPr>
            <a:spLocks noGrp="1"/>
          </p:cNvSpPr>
          <p:nvPr>
            <p:ph idx="1"/>
          </p:nvPr>
        </p:nvSpPr>
        <p:spPr>
          <a:xfrm>
            <a:off x="251520" y="1268760"/>
            <a:ext cx="8712968" cy="5400600"/>
          </a:xfrm>
        </p:spPr>
        <p:txBody>
          <a:bodyPr>
            <a:normAutofit fontScale="85000" lnSpcReduction="20000"/>
          </a:bodyPr>
          <a:lstStyle/>
          <a:p>
            <a:r>
              <a:rPr lang="en-GB" sz="2800" dirty="0"/>
              <a:t>There are a total of 538 electors, chosen by political parties in each state, who are “elected” to cast a ballot for a specific Presidential candidate.</a:t>
            </a:r>
          </a:p>
          <a:p>
            <a:endParaRPr lang="en-GB" sz="900" dirty="0"/>
          </a:p>
          <a:p>
            <a:pPr lvl="1">
              <a:buFont typeface="Wingdings" pitchFamily="2" charset="2"/>
              <a:buChar char="Ø"/>
            </a:pPr>
            <a:r>
              <a:rPr lang="en-GB" sz="2600" dirty="0"/>
              <a:t>538 = the number of Representative (438) + Senators (100) in Congress. This number was set in law in 1911.</a:t>
            </a:r>
          </a:p>
          <a:p>
            <a:pPr lvl="1">
              <a:buFont typeface="Wingdings" pitchFamily="2" charset="2"/>
              <a:buChar char="Ø"/>
            </a:pPr>
            <a:endParaRPr lang="en-GB" sz="900" dirty="0"/>
          </a:p>
          <a:p>
            <a:pPr lvl="1">
              <a:buFont typeface="Wingdings" pitchFamily="2" charset="2"/>
              <a:buChar char="Ø"/>
            </a:pPr>
            <a:r>
              <a:rPr lang="en-GB" sz="2600" dirty="0"/>
              <a:t>It is worth reflecting that 538 is only approximately 0.0000138% of the current US population (2010 census) of 308,745,538 souls.</a:t>
            </a:r>
          </a:p>
          <a:p>
            <a:pPr lvl="1">
              <a:buFont typeface="Wingdings" pitchFamily="2" charset="2"/>
              <a:buChar char="Ø"/>
            </a:pPr>
            <a:endParaRPr lang="en-GB" sz="900" dirty="0"/>
          </a:p>
          <a:p>
            <a:pPr lvl="1">
              <a:buFont typeface="Wingdings" pitchFamily="2" charset="2"/>
              <a:buChar char="Ø"/>
            </a:pPr>
            <a:r>
              <a:rPr lang="en-GB" sz="2600" dirty="0"/>
              <a:t>Each state is allocated a number of electors equal to the number of senators (2) plus the number of its representatives (based itself upon population).</a:t>
            </a:r>
          </a:p>
          <a:p>
            <a:pPr lvl="2">
              <a:buFont typeface="Wingdings" pitchFamily="2" charset="2"/>
              <a:buChar char="Ø"/>
            </a:pPr>
            <a:r>
              <a:rPr lang="en-GB" sz="2600" dirty="0"/>
              <a:t>Thus New Mexico has 3 Reps. + 2 Senators = 5 electors (or Electoral College votes).</a:t>
            </a:r>
          </a:p>
          <a:p>
            <a:pPr marL="914400" lvl="2" indent="0">
              <a:buNone/>
            </a:pPr>
            <a:endParaRPr lang="en-GB" sz="2600" dirty="0"/>
          </a:p>
          <a:p>
            <a:pPr lvl="0"/>
            <a:r>
              <a:rPr lang="en-GB" sz="2800" dirty="0">
                <a:solidFill>
                  <a:prstClr val="black"/>
                </a:solidFill>
              </a:rPr>
              <a:t>41 days after the election (</a:t>
            </a:r>
            <a:r>
              <a:rPr lang="en-GB" sz="2800" b="1" dirty="0">
                <a:solidFill>
                  <a:prstClr val="black"/>
                </a:solidFill>
              </a:rPr>
              <a:t>in December</a:t>
            </a:r>
            <a:r>
              <a:rPr lang="en-GB" sz="2800" dirty="0">
                <a:solidFill>
                  <a:prstClr val="black"/>
                </a:solidFill>
              </a:rPr>
              <a:t>) the electors meet (in their state capitols – they never meet as a national body) to cast their ballots.</a:t>
            </a:r>
          </a:p>
          <a:p>
            <a:pPr marL="914400" lvl="2" indent="0">
              <a:buNone/>
            </a:pPr>
            <a:endParaRPr lang="en-GB" dirty="0"/>
          </a:p>
        </p:txBody>
      </p:sp>
    </p:spTree>
    <p:extLst>
      <p:ext uri="{BB962C8B-B14F-4D97-AF65-F5344CB8AC3E}">
        <p14:creationId xmlns:p14="http://schemas.microsoft.com/office/powerpoint/2010/main" val="387180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GB" sz="4000" b="1" dirty="0"/>
              <a:t>4: EC - Why Controversial?</a:t>
            </a:r>
            <a:endParaRPr lang="en-GB" sz="4000" dirty="0"/>
          </a:p>
        </p:txBody>
      </p:sp>
      <p:sp>
        <p:nvSpPr>
          <p:cNvPr id="3" name="Content Placeholder 2"/>
          <p:cNvSpPr>
            <a:spLocks noGrp="1"/>
          </p:cNvSpPr>
          <p:nvPr>
            <p:ph idx="1"/>
          </p:nvPr>
        </p:nvSpPr>
        <p:spPr>
          <a:xfrm>
            <a:off x="457200" y="980728"/>
            <a:ext cx="8229600" cy="5616624"/>
          </a:xfrm>
        </p:spPr>
        <p:txBody>
          <a:bodyPr>
            <a:noAutofit/>
          </a:bodyPr>
          <a:lstStyle/>
          <a:p>
            <a:r>
              <a:rPr lang="en-GB" sz="2000" b="1" dirty="0"/>
              <a:t>‘Winner Take All’: </a:t>
            </a:r>
            <a:r>
              <a:rPr lang="en-GB" sz="2000" dirty="0"/>
              <a:t>All of the electors for the candidate that wins the popular vote are selected to cast their vote for President (in 2012 only two exceptions to this rule existed – Nebraska &amp; Maine, both of which have proportional allocation of electors based upon the popular vote).</a:t>
            </a:r>
          </a:p>
          <a:p>
            <a:r>
              <a:rPr lang="en-GB" sz="2000" b="1" dirty="0"/>
              <a:t>‘Rogue/Faithless Electors’: </a:t>
            </a:r>
            <a:r>
              <a:rPr lang="en-GB" sz="2000" dirty="0"/>
              <a:t>Whilst 24 states have laws which make it illegal for electors to vote against their party, it is worth noting that ‘faithless’ electors are feature of this process.</a:t>
            </a:r>
          </a:p>
          <a:p>
            <a:pPr lvl="1">
              <a:buFont typeface="Wingdings" pitchFamily="2" charset="2"/>
              <a:buChar char="Ø"/>
            </a:pPr>
            <a:r>
              <a:rPr lang="en-GB" sz="2000" dirty="0"/>
              <a:t>Thus on 158 occasions, electors have cast their votes for president in a different manner than that prescribed by the legislature of the state they represent.</a:t>
            </a:r>
          </a:p>
          <a:p>
            <a:pPr lvl="1">
              <a:buFont typeface="Wingdings" pitchFamily="2" charset="2"/>
              <a:buChar char="Ø"/>
            </a:pPr>
            <a:r>
              <a:rPr lang="en-GB" sz="2000" dirty="0"/>
              <a:t>Of these 71 votes were changed because the original candidate died before the elector was able to cast his/her vote (N.B. The only example where ‘faithless electors’ have actually prevented a candidate from wining was in 1836, when the vice presidential winner, Richard Johnson, was not selected by the electoral College due to 23 rouge Virginian electors!).  </a:t>
            </a:r>
          </a:p>
          <a:p>
            <a:pPr lvl="1">
              <a:buFont typeface="Wingdings" pitchFamily="2" charset="2"/>
              <a:buChar char="Ø"/>
            </a:pPr>
            <a:endParaRPr lang="en-GB" sz="1000" dirty="0"/>
          </a:p>
          <a:p>
            <a:pPr marL="457200" lvl="1" indent="0">
              <a:buNone/>
            </a:pPr>
            <a:endParaRPr lang="en-GB" sz="1600" dirty="0"/>
          </a:p>
        </p:txBody>
      </p:sp>
    </p:spTree>
    <p:extLst>
      <p:ext uri="{BB962C8B-B14F-4D97-AF65-F5344CB8AC3E}">
        <p14:creationId xmlns:p14="http://schemas.microsoft.com/office/powerpoint/2010/main" val="21957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90662"/>
            <a:ext cx="8784976" cy="634082"/>
          </a:xfrm>
        </p:spPr>
        <p:txBody>
          <a:bodyPr>
            <a:noAutofit/>
          </a:bodyPr>
          <a:lstStyle/>
          <a:p>
            <a:r>
              <a:rPr lang="en-GB" sz="4000" b="1" dirty="0"/>
              <a:t>4: Electoral College: Why Controversial?</a:t>
            </a:r>
            <a:br>
              <a:rPr lang="en-GB" sz="4000" dirty="0"/>
            </a:br>
            <a:endParaRPr lang="en-GB" sz="4000" dirty="0"/>
          </a:p>
        </p:txBody>
      </p:sp>
      <p:sp>
        <p:nvSpPr>
          <p:cNvPr id="3" name="Content Placeholder 2"/>
          <p:cNvSpPr>
            <a:spLocks noGrp="1"/>
          </p:cNvSpPr>
          <p:nvPr>
            <p:ph idx="1"/>
          </p:nvPr>
        </p:nvSpPr>
        <p:spPr>
          <a:xfrm>
            <a:off x="107504" y="980728"/>
            <a:ext cx="8928992" cy="6048672"/>
          </a:xfrm>
        </p:spPr>
        <p:txBody>
          <a:bodyPr>
            <a:normAutofit fontScale="70000" lnSpcReduction="20000"/>
          </a:bodyPr>
          <a:lstStyle/>
          <a:p>
            <a:r>
              <a:rPr lang="en-GB" sz="3100" dirty="0"/>
              <a:t>Possibility to elect a </a:t>
            </a:r>
            <a:r>
              <a:rPr lang="en-GB" sz="3100" b="1" dirty="0"/>
              <a:t>minority president.</a:t>
            </a:r>
            <a:r>
              <a:rPr lang="en-GB" sz="3100" dirty="0"/>
              <a:t> This has happened five times in US history:</a:t>
            </a:r>
          </a:p>
          <a:p>
            <a:pPr lvl="1">
              <a:buFont typeface="Wingdings" pitchFamily="2" charset="2"/>
              <a:buChar char="Ø"/>
            </a:pPr>
            <a:r>
              <a:rPr lang="en-GB" sz="3100" dirty="0"/>
              <a:t>John Quincy Adams (1824) lost by 44,804 votes to Andrew Jackson</a:t>
            </a:r>
          </a:p>
          <a:p>
            <a:pPr lvl="1">
              <a:buFont typeface="Wingdings" pitchFamily="2" charset="2"/>
              <a:buChar char="Ø"/>
            </a:pPr>
            <a:r>
              <a:rPr lang="en-GB" sz="3100" dirty="0"/>
              <a:t>Rutherford Hayes (1876) lost by 264,292 votes to Samuel Tilden</a:t>
            </a:r>
          </a:p>
          <a:p>
            <a:pPr lvl="1">
              <a:buFont typeface="Wingdings" pitchFamily="2" charset="2"/>
              <a:buChar char="Ø"/>
            </a:pPr>
            <a:r>
              <a:rPr lang="en-GB" sz="3100" dirty="0"/>
              <a:t>Benjamin Harrison (1888) lost by 95,713 votes to Grover Cleveland</a:t>
            </a:r>
          </a:p>
          <a:p>
            <a:pPr lvl="1">
              <a:buFont typeface="Wingdings" pitchFamily="2" charset="2"/>
              <a:buChar char="Ø"/>
            </a:pPr>
            <a:r>
              <a:rPr lang="en-GB" sz="3100" dirty="0"/>
              <a:t>George W Bush (2000) lost by 543,816 votes to Al Gore</a:t>
            </a:r>
          </a:p>
          <a:p>
            <a:pPr lvl="1">
              <a:buFont typeface="Wingdings" pitchFamily="2" charset="2"/>
              <a:buChar char="Ø"/>
            </a:pPr>
            <a:r>
              <a:rPr lang="en-GB" sz="3100" dirty="0"/>
              <a:t>Donald Trump (2016) lost by 2,900.00 to Hillary Clinton</a:t>
            </a:r>
          </a:p>
          <a:p>
            <a:pPr lvl="1">
              <a:buFont typeface="Wingdings" pitchFamily="2" charset="2"/>
              <a:buChar char="Ø"/>
            </a:pPr>
            <a:endParaRPr lang="en-GB" sz="800" dirty="0"/>
          </a:p>
          <a:p>
            <a:r>
              <a:rPr lang="en-GB" sz="3100" dirty="0"/>
              <a:t>No majority means </a:t>
            </a:r>
            <a:r>
              <a:rPr lang="en-GB" sz="3100" b="1" dirty="0"/>
              <a:t>Congress selects </a:t>
            </a:r>
            <a:r>
              <a:rPr lang="en-GB" sz="3100" dirty="0"/>
              <a:t>(e.g. the party in power).</a:t>
            </a:r>
          </a:p>
          <a:p>
            <a:endParaRPr lang="en-GB" sz="800" dirty="0"/>
          </a:p>
          <a:p>
            <a:endParaRPr lang="en-GB" sz="800" b="1" dirty="0"/>
          </a:p>
          <a:p>
            <a:r>
              <a:rPr lang="en-GB" sz="3100" dirty="0"/>
              <a:t>Possible role of the Electoral college in </a:t>
            </a:r>
            <a:r>
              <a:rPr lang="en-GB" sz="3100" b="1" dirty="0"/>
              <a:t>depressing voter turnout </a:t>
            </a:r>
            <a:r>
              <a:rPr lang="en-GB" sz="3100" dirty="0"/>
              <a:t>(e.g. “my vote doesn’t count, so what’s the point!”).</a:t>
            </a:r>
          </a:p>
          <a:p>
            <a:endParaRPr lang="en-GB" sz="800" dirty="0"/>
          </a:p>
          <a:p>
            <a:r>
              <a:rPr lang="en-GB" sz="3100" dirty="0"/>
              <a:t>The number of electors per state is based upon </a:t>
            </a:r>
            <a:r>
              <a:rPr lang="en-GB" sz="3100" b="1" dirty="0"/>
              <a:t>population</a:t>
            </a:r>
            <a:r>
              <a:rPr lang="en-GB" sz="3100" dirty="0"/>
              <a:t>, and the census only occurs every 10 years (2010 being the last).</a:t>
            </a:r>
          </a:p>
          <a:p>
            <a:endParaRPr lang="en-GB" sz="900" dirty="0"/>
          </a:p>
          <a:p>
            <a:r>
              <a:rPr lang="en-GB" sz="3100" dirty="0"/>
              <a:t>It raises </a:t>
            </a:r>
            <a:r>
              <a:rPr lang="en-GB" sz="3100" b="1" dirty="0"/>
              <a:t>political legitimacy </a:t>
            </a:r>
            <a:r>
              <a:rPr lang="en-GB" sz="3100" dirty="0"/>
              <a:t>questions, (e.g. in 1992 Bill Clinton captured only 43% of the popular vote, but won 69% of the EC votes).</a:t>
            </a:r>
          </a:p>
          <a:p>
            <a:endParaRPr lang="en-GB" sz="900" dirty="0"/>
          </a:p>
          <a:p>
            <a:r>
              <a:rPr lang="en-GB" sz="3100" dirty="0"/>
              <a:t>It </a:t>
            </a:r>
            <a:r>
              <a:rPr lang="en-GB" sz="3100" b="1" dirty="0"/>
              <a:t>discriminates against third/minor parties </a:t>
            </a:r>
            <a:r>
              <a:rPr lang="en-GB" sz="3100" dirty="0"/>
              <a:t>(e.g. Ross Perot won 19% of the popular vote, yet received no EC votes).</a:t>
            </a:r>
          </a:p>
          <a:p>
            <a:pPr marL="457200" lvl="1" indent="0">
              <a:buNone/>
            </a:pPr>
            <a:endParaRPr lang="en-GB" dirty="0"/>
          </a:p>
        </p:txBody>
      </p:sp>
    </p:spTree>
    <p:extLst>
      <p:ext uri="{BB962C8B-B14F-4D97-AF65-F5344CB8AC3E}">
        <p14:creationId xmlns:p14="http://schemas.microsoft.com/office/powerpoint/2010/main" val="114026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rmAutofit fontScale="90000"/>
          </a:bodyPr>
          <a:lstStyle/>
          <a:p>
            <a:r>
              <a:rPr lang="en-GB" sz="4000" b="1" dirty="0"/>
              <a:t>4: Electoral College - Why Controversial?</a:t>
            </a:r>
            <a:br>
              <a:rPr lang="en-GB" dirty="0"/>
            </a:br>
            <a:endParaRPr lang="en-GB" dirty="0"/>
          </a:p>
        </p:txBody>
      </p:sp>
      <p:sp>
        <p:nvSpPr>
          <p:cNvPr id="3" name="Content Placeholder 2"/>
          <p:cNvSpPr>
            <a:spLocks noGrp="1"/>
          </p:cNvSpPr>
          <p:nvPr>
            <p:ph idx="1"/>
          </p:nvPr>
        </p:nvSpPr>
        <p:spPr>
          <a:xfrm>
            <a:off x="107504" y="908720"/>
            <a:ext cx="8928992" cy="6048672"/>
          </a:xfrm>
        </p:spPr>
        <p:txBody>
          <a:bodyPr>
            <a:normAutofit fontScale="92500" lnSpcReduction="10000"/>
          </a:bodyPr>
          <a:lstStyle/>
          <a:p>
            <a:pPr lvl="1">
              <a:buFont typeface="Wingdings" panose="05000000000000000000" pitchFamily="2" charset="2"/>
              <a:buChar char="Ø"/>
            </a:pPr>
            <a:r>
              <a:rPr lang="en-GB" dirty="0"/>
              <a:t> </a:t>
            </a:r>
            <a:r>
              <a:rPr lang="en-GB" b="1" dirty="0"/>
              <a:t>2000</a:t>
            </a:r>
            <a:r>
              <a:rPr lang="en-GB" dirty="0"/>
              <a:t> – Al Gore (D) gained more popular votes than ‘Baby’ Bush (R), but lost the Supreme Court decision to re-count votes in Florida’s highly controversial election.</a:t>
            </a:r>
          </a:p>
          <a:p>
            <a:pPr marL="457200" lvl="1" indent="0">
              <a:buNone/>
            </a:pPr>
            <a:r>
              <a:rPr lang="en-GB" dirty="0">
                <a:hlinkClick r:id="rId2"/>
              </a:rPr>
              <a:t>https://www.youtube.com/watch?v=D-nR_hmS6V0</a:t>
            </a:r>
            <a:endParaRPr lang="en-GB" dirty="0"/>
          </a:p>
          <a:p>
            <a:pPr marL="457200" lvl="1" indent="0">
              <a:buNone/>
            </a:pPr>
            <a:endParaRPr lang="en-GB" sz="1200" dirty="0"/>
          </a:p>
          <a:p>
            <a:pPr lvl="1">
              <a:buFont typeface="Wingdings" panose="05000000000000000000" pitchFamily="2" charset="2"/>
              <a:buChar char="Ø"/>
            </a:pPr>
            <a:r>
              <a:rPr lang="en-GB" b="1" dirty="0"/>
              <a:t>2016</a:t>
            </a:r>
            <a:r>
              <a:rPr lang="en-GB" dirty="0"/>
              <a:t> – Trump elected with 62.97 million votes to Hillary Clinton’s 65.84.</a:t>
            </a:r>
          </a:p>
          <a:p>
            <a:pPr lvl="1">
              <a:buFont typeface="Wingdings" panose="05000000000000000000" pitchFamily="2" charset="2"/>
              <a:buChar char="Ø"/>
            </a:pPr>
            <a:endParaRPr lang="en-GB" sz="1200" dirty="0"/>
          </a:p>
          <a:p>
            <a:pPr lvl="1">
              <a:buFont typeface="Wingdings" panose="05000000000000000000" pitchFamily="2" charset="2"/>
              <a:buChar char="Ø"/>
            </a:pPr>
            <a:r>
              <a:rPr lang="en-GB" dirty="0"/>
              <a:t>More on the EC on </a:t>
            </a:r>
            <a:r>
              <a:rPr lang="en-GB" i="1" dirty="0"/>
              <a:t>270 to win:</a:t>
            </a:r>
          </a:p>
          <a:p>
            <a:pPr marL="457200" lvl="1" indent="0">
              <a:buNone/>
            </a:pPr>
            <a:r>
              <a:rPr lang="en-GB" dirty="0">
                <a:hlinkClick r:id="rId3"/>
              </a:rPr>
              <a:t>https://www.270towin.com/historical-presidential-elections/timeline/</a:t>
            </a:r>
            <a:endParaRPr lang="en-GB" dirty="0"/>
          </a:p>
          <a:p>
            <a:pPr marL="457200" lvl="1" indent="0">
              <a:buNone/>
            </a:pPr>
            <a:endParaRPr lang="en-GB" i="1" dirty="0"/>
          </a:p>
          <a:p>
            <a:pPr lvl="1">
              <a:buFont typeface="Wingdings" panose="05000000000000000000" pitchFamily="2" charset="2"/>
              <a:buChar char="Ø"/>
            </a:pPr>
            <a:r>
              <a:rPr lang="en-GB" dirty="0"/>
              <a:t>Trump on Electoral College… amazing what a win will do!</a:t>
            </a:r>
          </a:p>
          <a:p>
            <a:pPr marL="457200" lvl="1" indent="0">
              <a:buNone/>
            </a:pPr>
            <a:r>
              <a:rPr lang="en-GB" dirty="0">
                <a:hlinkClick r:id="rId4"/>
              </a:rPr>
              <a:t>https://www.cbsnews.com/news/donald-trump-calls-electoral-college-a-disaster-during-2012-tweetstorm/</a:t>
            </a:r>
            <a:endParaRPr lang="en-GB" dirty="0"/>
          </a:p>
          <a:p>
            <a:pPr lvl="1">
              <a:buFont typeface="Wingdings" panose="05000000000000000000" pitchFamily="2" charset="2"/>
              <a:buChar char="Ø"/>
            </a:pPr>
            <a:endParaRPr lang="en-GB" dirty="0"/>
          </a:p>
          <a:p>
            <a:pPr lvl="1">
              <a:buFont typeface="Wingdings" panose="05000000000000000000" pitchFamily="2" charset="2"/>
              <a:buChar char="Ø"/>
            </a:pPr>
            <a:endParaRPr lang="en-GB" dirty="0"/>
          </a:p>
          <a:p>
            <a:pPr lvl="1">
              <a:buFont typeface="Wingdings" panose="05000000000000000000" pitchFamily="2" charset="2"/>
              <a:buChar char="Ø"/>
            </a:pPr>
            <a:endParaRPr lang="en-GB" dirty="0"/>
          </a:p>
          <a:p>
            <a:pPr lvl="1">
              <a:buFont typeface="Wingdings" panose="05000000000000000000" pitchFamily="2" charset="2"/>
              <a:buChar char="Ø"/>
            </a:pPr>
            <a:endParaRPr lang="en-GB" dirty="0"/>
          </a:p>
        </p:txBody>
      </p:sp>
    </p:spTree>
    <p:extLst>
      <p:ext uri="{BB962C8B-B14F-4D97-AF65-F5344CB8AC3E}">
        <p14:creationId xmlns:p14="http://schemas.microsoft.com/office/powerpoint/2010/main" val="49650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rtlCol="0">
            <a:normAutofit fontScale="90000"/>
          </a:bodyPr>
          <a:lstStyle/>
          <a:p>
            <a:pPr fontAlgn="auto">
              <a:spcAft>
                <a:spcPts val="0"/>
              </a:spcAft>
              <a:defRPr/>
            </a:pPr>
            <a:r>
              <a:rPr lang="en-GB" b="1" dirty="0">
                <a:latin typeface="Arial" pitchFamily="34" charset="0"/>
                <a:cs typeface="Arial" pitchFamily="34" charset="0"/>
              </a:rPr>
              <a:t>Campaign Finance (1)</a:t>
            </a:r>
            <a:br>
              <a:rPr lang="en-GB" dirty="0"/>
            </a:br>
            <a:endParaRPr lang="en-GB" dirty="0"/>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4419600"/>
            <a:ext cx="6353175" cy="1768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038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52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23953"/>
            <a:ext cx="8229600" cy="427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557808"/>
            <a:ext cx="8229600" cy="1143000"/>
          </a:xfrm>
        </p:spPr>
        <p:txBody>
          <a:bodyPr rtlCol="0">
            <a:normAutofit fontScale="90000"/>
          </a:bodyPr>
          <a:lstStyle/>
          <a:p>
            <a:pPr fontAlgn="auto">
              <a:spcAft>
                <a:spcPts val="0"/>
              </a:spcAft>
              <a:defRPr/>
            </a:pPr>
            <a:r>
              <a:rPr lang="en-GB" b="1" dirty="0">
                <a:latin typeface="Arial" pitchFamily="34" charset="0"/>
                <a:cs typeface="Arial" pitchFamily="34" charset="0"/>
              </a:rPr>
              <a:t>Campaign Finance (2)</a:t>
            </a:r>
            <a:br>
              <a:rPr lang="en-GB" dirty="0"/>
            </a:br>
            <a:endParaRPr lang="en-GB" dirty="0"/>
          </a:p>
        </p:txBody>
      </p:sp>
    </p:spTree>
    <p:extLst>
      <p:ext uri="{BB962C8B-B14F-4D97-AF65-F5344CB8AC3E}">
        <p14:creationId xmlns:p14="http://schemas.microsoft.com/office/powerpoint/2010/main" val="324289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
            <a:ext cx="8077200" cy="1311275"/>
          </a:xfrm>
        </p:spPr>
        <p:txBody>
          <a:bodyPr/>
          <a:lstStyle/>
          <a:p>
            <a:r>
              <a:rPr lang="en-US" sz="3200" b="1" dirty="0">
                <a:latin typeface="Arial" charset="0"/>
                <a:cs typeface="Arial" charset="0"/>
              </a:rPr>
              <a:t>Is Money the Equivalent of “Speech”?</a:t>
            </a:r>
          </a:p>
        </p:txBody>
      </p:sp>
      <p:pic>
        <p:nvPicPr>
          <p:cNvPr id="26627" name="Picture 7" descr="CampaignFinanceL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6761" y="838200"/>
            <a:ext cx="7870120" cy="525780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48103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200" b="1" dirty="0">
                <a:latin typeface="Arial" charset="0"/>
                <a:cs typeface="Arial" charset="0"/>
              </a:rPr>
              <a:t>Campaign Finance &amp; the Supreme Court</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GB" b="1" dirty="0">
                <a:latin typeface="Arial" pitchFamily="34" charset="0"/>
                <a:cs typeface="Arial" pitchFamily="34" charset="0"/>
              </a:rPr>
              <a:t>A potted history:</a:t>
            </a:r>
          </a:p>
          <a:p>
            <a:pPr fontAlgn="auto">
              <a:spcAft>
                <a:spcPts val="0"/>
              </a:spcAft>
              <a:buFont typeface="Arial" pitchFamily="34" charset="0"/>
              <a:buChar char="•"/>
              <a:defRPr/>
            </a:pPr>
            <a:endParaRPr lang="en-GB" dirty="0">
              <a:latin typeface="Arial" pitchFamily="34" charset="0"/>
              <a:cs typeface="Arial" pitchFamily="34" charset="0"/>
            </a:endParaRP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1971 Federal Election Campaign Act (FECA). </a:t>
            </a:r>
            <a:r>
              <a:rPr lang="en-GB" dirty="0">
                <a:latin typeface="Arial" pitchFamily="34" charset="0"/>
                <a:cs typeface="Arial" pitchFamily="34" charset="0"/>
              </a:rPr>
              <a:t>Establishes spending caps on individual contributions to candidates, contributions to PACs and total campaign spending</a:t>
            </a: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1976: Buckley v </a:t>
            </a:r>
            <a:r>
              <a:rPr lang="en-GB" dirty="0" err="1">
                <a:solidFill>
                  <a:srgbClr val="C00000"/>
                </a:solidFill>
                <a:latin typeface="Arial" pitchFamily="34" charset="0"/>
                <a:cs typeface="Arial" pitchFamily="34" charset="0"/>
              </a:rPr>
              <a:t>Valeo</a:t>
            </a:r>
            <a:r>
              <a:rPr lang="en-GB" dirty="0">
                <a:latin typeface="Arial" pitchFamily="34" charset="0"/>
                <a:cs typeface="Arial" pitchFamily="34" charset="0"/>
              </a:rPr>
              <a:t>. Challenged constitutionality of the FECA. Supreme Court found that individual limits were constitutional, but limiting the total campaign spending or limiting contributions from the candidates was not constitutional.</a:t>
            </a: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2002: Bipartisan Campaign Reform Act (McCain-Feingold Act). </a:t>
            </a:r>
            <a:r>
              <a:rPr lang="en-GB" dirty="0">
                <a:latin typeface="Arial" pitchFamily="34" charset="0"/>
                <a:cs typeface="Arial" pitchFamily="34" charset="0"/>
              </a:rPr>
              <a:t>Limited </a:t>
            </a:r>
            <a:r>
              <a:rPr lang="en-GB" b="1" i="1" dirty="0">
                <a:solidFill>
                  <a:srgbClr val="002060"/>
                </a:solidFill>
                <a:latin typeface="Arial" pitchFamily="34" charset="0"/>
                <a:cs typeface="Arial" pitchFamily="34" charset="0"/>
              </a:rPr>
              <a:t>‘soft money’ </a:t>
            </a:r>
            <a:r>
              <a:rPr lang="en-GB" dirty="0">
                <a:latin typeface="Arial" pitchFamily="34" charset="0"/>
                <a:cs typeface="Arial" pitchFamily="34" charset="0"/>
              </a:rPr>
              <a:t>and made candidates endorse adverts</a:t>
            </a: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2003: McConnell vs. FEC </a:t>
            </a:r>
            <a:r>
              <a:rPr lang="en-GB" dirty="0">
                <a:latin typeface="Arial" pitchFamily="34" charset="0"/>
                <a:cs typeface="Arial" pitchFamily="34" charset="0"/>
              </a:rPr>
              <a:t>– upheld that money does not equate to freedom of speech</a:t>
            </a: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2010: Citizens United vs. FEC </a:t>
            </a:r>
            <a:r>
              <a:rPr lang="en-GB" dirty="0">
                <a:latin typeface="Arial" pitchFamily="34" charset="0"/>
                <a:cs typeface="Arial" pitchFamily="34" charset="0"/>
              </a:rPr>
              <a:t>– reversed previous decision; money does equate to freedom of speech</a:t>
            </a:r>
          </a:p>
          <a:p>
            <a:pPr fontAlgn="auto">
              <a:spcAft>
                <a:spcPts val="0"/>
              </a:spcAft>
              <a:buFont typeface="Arial" pitchFamily="34" charset="0"/>
              <a:buChar char="•"/>
              <a:defRPr/>
            </a:pPr>
            <a:r>
              <a:rPr lang="en-GB" dirty="0">
                <a:solidFill>
                  <a:srgbClr val="C00000"/>
                </a:solidFill>
                <a:latin typeface="Arial" pitchFamily="34" charset="0"/>
                <a:cs typeface="Arial" pitchFamily="34" charset="0"/>
              </a:rPr>
              <a:t>2014: McCutcheon vs. FEC </a:t>
            </a:r>
            <a:r>
              <a:rPr lang="en-GB" dirty="0">
                <a:latin typeface="Arial" pitchFamily="34" charset="0"/>
                <a:cs typeface="Arial" pitchFamily="34" charset="0"/>
              </a:rPr>
              <a:t>– Supreme Court rules aggregate caps (the total someone can spend on an election) are unconstitutional</a:t>
            </a:r>
          </a:p>
          <a:p>
            <a:pPr fontAlgn="auto">
              <a:spcAft>
                <a:spcPts val="0"/>
              </a:spcAft>
              <a:buFont typeface="Arial" pitchFamily="34" charset="0"/>
              <a:buChar char="•"/>
              <a:defRPr/>
            </a:pPr>
            <a:endParaRPr lang="en-GB" dirty="0"/>
          </a:p>
        </p:txBody>
      </p:sp>
    </p:spTree>
    <p:extLst>
      <p:ext uri="{BB962C8B-B14F-4D97-AF65-F5344CB8AC3E}">
        <p14:creationId xmlns:p14="http://schemas.microsoft.com/office/powerpoint/2010/main" val="19676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sz="2000" b="1" i="1" dirty="0">
                <a:solidFill>
                  <a:srgbClr val="002060"/>
                </a:solidFill>
                <a:latin typeface="Arial" charset="0"/>
                <a:cs typeface="Arial" charset="0"/>
              </a:rPr>
              <a:t>Political action committees (PACs) </a:t>
            </a:r>
            <a:r>
              <a:rPr lang="en-US" sz="2000" dirty="0">
                <a:latin typeface="Arial" charset="0"/>
                <a:cs typeface="Arial" charset="0"/>
              </a:rPr>
              <a:t>– An organization formed for the purpose of influencing elections on a local, state or federal level. PACs may donate directly to a candidate’s campaign with limits on annual contributions to the PAC.</a:t>
            </a:r>
          </a:p>
          <a:p>
            <a:r>
              <a:rPr lang="en-US" sz="2000" b="1" i="1" dirty="0">
                <a:solidFill>
                  <a:srgbClr val="002060"/>
                </a:solidFill>
                <a:latin typeface="Arial" charset="0"/>
                <a:cs typeface="Arial" charset="0"/>
              </a:rPr>
              <a:t>Super PACs </a:t>
            </a:r>
            <a:r>
              <a:rPr lang="en-US" sz="2000" dirty="0">
                <a:latin typeface="Arial" charset="0"/>
                <a:cs typeface="Arial" charset="0"/>
              </a:rPr>
              <a:t>– </a:t>
            </a:r>
            <a:r>
              <a:rPr lang="en-US" sz="2000" b="1" i="1" dirty="0">
                <a:solidFill>
                  <a:srgbClr val="002060"/>
                </a:solidFill>
                <a:latin typeface="Arial" charset="0"/>
                <a:cs typeface="Arial" charset="0"/>
              </a:rPr>
              <a:t>Expenditure PACs (or “Super PACs”). </a:t>
            </a:r>
            <a:r>
              <a:rPr lang="en-US" sz="2000" dirty="0">
                <a:latin typeface="Arial" charset="0"/>
                <a:cs typeface="Arial" charset="0"/>
              </a:rPr>
              <a:t>These are groups who make no contributions directly to the campaigns of any candidates, but instead make “independent expenditures” of their money to support their causes. They may engage in unlimited political spending as long as they do not coordinate directly with candidates or political parties. Also unlike traditional PACs, they can raise funds from corporations, unions and other groups, and from individuals, without legal limits. Donors must be disclosed.</a:t>
            </a:r>
          </a:p>
          <a:p>
            <a:r>
              <a:rPr lang="en-US" sz="2000" dirty="0">
                <a:latin typeface="Arial" charset="0"/>
                <a:cs typeface="Arial" charset="0"/>
              </a:rPr>
              <a:t>The FEC also allows for </a:t>
            </a:r>
            <a:r>
              <a:rPr lang="en-US" sz="2000" b="1" i="1" dirty="0">
                <a:solidFill>
                  <a:srgbClr val="002060"/>
                </a:solidFill>
                <a:latin typeface="Arial" charset="0"/>
                <a:cs typeface="Arial" charset="0"/>
              </a:rPr>
              <a:t>527 Independent </a:t>
            </a:r>
            <a:endParaRPr lang="en-US" sz="2000" dirty="0">
              <a:latin typeface="Arial" charset="0"/>
              <a:cs typeface="Arial" charset="0"/>
            </a:endParaRPr>
          </a:p>
        </p:txBody>
      </p:sp>
      <p:sp>
        <p:nvSpPr>
          <p:cNvPr id="4" name="Rectangle 2"/>
          <p:cNvSpPr>
            <a:spLocks noGrp="1" noChangeArrowheads="1"/>
          </p:cNvSpPr>
          <p:nvPr>
            <p:ph type="title"/>
          </p:nvPr>
        </p:nvSpPr>
        <p:spPr>
          <a:xfrm>
            <a:off x="457200" y="274638"/>
            <a:ext cx="8229600" cy="1143000"/>
          </a:xfrm>
        </p:spPr>
        <p:txBody>
          <a:bodyPr>
            <a:normAutofit/>
          </a:bodyPr>
          <a:lstStyle/>
          <a:p>
            <a:r>
              <a:rPr lang="en-US" sz="4000" b="1" dirty="0">
                <a:latin typeface="Arial" charset="0"/>
                <a:cs typeface="Arial" charset="0"/>
              </a:rPr>
              <a:t>Money &amp; Advocacy Groups</a:t>
            </a:r>
          </a:p>
        </p:txBody>
      </p:sp>
    </p:spTree>
    <p:extLst>
      <p:ext uri="{BB962C8B-B14F-4D97-AF65-F5344CB8AC3E}">
        <p14:creationId xmlns:p14="http://schemas.microsoft.com/office/powerpoint/2010/main" val="307206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457200" y="6096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solidFill>
                  <a:srgbClr val="C00000"/>
                </a:solidFill>
              </a:rPr>
              <a:t>Karl Rove’s </a:t>
            </a:r>
            <a:r>
              <a:rPr lang="en-US" sz="2400" i="1" dirty="0">
                <a:solidFill>
                  <a:srgbClr val="C00000"/>
                </a:solidFill>
              </a:rPr>
              <a:t>American Crossroads </a:t>
            </a:r>
            <a:r>
              <a:rPr lang="en-US" sz="2400" dirty="0"/>
              <a:t>is a</a:t>
            </a:r>
            <a:r>
              <a:rPr lang="en-US" sz="2400" dirty="0">
                <a:solidFill>
                  <a:srgbClr val="C00000"/>
                </a:solidFill>
              </a:rPr>
              <a:t> </a:t>
            </a:r>
            <a:r>
              <a:rPr lang="en-US" sz="2400" b="1" i="1" dirty="0">
                <a:solidFill>
                  <a:srgbClr val="002060"/>
                </a:solidFill>
              </a:rPr>
              <a:t>Super PAC</a:t>
            </a:r>
            <a:r>
              <a:rPr lang="en-US" sz="2400" dirty="0"/>
              <a:t>, but </a:t>
            </a:r>
            <a:r>
              <a:rPr lang="en-US" sz="2400" i="1" dirty="0">
                <a:solidFill>
                  <a:srgbClr val="C00000"/>
                </a:solidFill>
              </a:rPr>
              <a:t>Crossroads GPS </a:t>
            </a:r>
            <a:r>
              <a:rPr lang="en-US" sz="2400" dirty="0"/>
              <a:t>(Grassroots Policy Strategies) is a </a:t>
            </a:r>
            <a:r>
              <a:rPr lang="en-US" sz="2400" i="1" dirty="0">
                <a:solidFill>
                  <a:srgbClr val="C00000"/>
                </a:solidFill>
              </a:rPr>
              <a:t>non-profit 501(c)4 organization </a:t>
            </a:r>
            <a:r>
              <a:rPr lang="en-US" sz="2400" dirty="0"/>
              <a:t>that is not required to report contributions or contributors to the FEC.</a:t>
            </a:r>
          </a:p>
        </p:txBody>
      </p:sp>
      <p:pic>
        <p:nvPicPr>
          <p:cNvPr id="34819" name="Picture 2" descr="http://gestetnerupdates.com/wp-content/uploads/2012/01/American_Crossroa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1911">
            <a:off x="990600" y="2432050"/>
            <a:ext cx="24288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nmtelegram.com/wp-content/uploads/2012/06/Crossroads-GP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0553">
            <a:off x="6172200" y="238442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PHOTO: Sens. Charles Schumer and Al Fran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2551113"/>
            <a:ext cx="320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msnbcmedia.msn.com/j/MSNBC/Components/Photo/_new/121107-rove-hmed-825p.photoblog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3962400"/>
            <a:ext cx="32337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17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Formal (Constitutional) Requirements for the Presidency: </a:t>
            </a:r>
          </a:p>
        </p:txBody>
      </p:sp>
      <p:sp>
        <p:nvSpPr>
          <p:cNvPr id="3" name="Content Placeholder 2"/>
          <p:cNvSpPr>
            <a:spLocks noGrp="1"/>
          </p:cNvSpPr>
          <p:nvPr>
            <p:ph idx="1"/>
          </p:nvPr>
        </p:nvSpPr>
        <p:spPr/>
        <p:txBody>
          <a:bodyPr/>
          <a:lstStyle/>
          <a:p>
            <a:r>
              <a:rPr lang="en-GB" dirty="0"/>
              <a:t>Candidates must be a ‘natural born’ American citizen.</a:t>
            </a:r>
          </a:p>
          <a:p>
            <a:r>
              <a:rPr lang="en-GB" dirty="0"/>
              <a:t>Be at least 35 years old (</a:t>
            </a:r>
            <a:r>
              <a:rPr lang="en-GB" dirty="0">
                <a:solidFill>
                  <a:srgbClr val="C00000"/>
                </a:solidFill>
              </a:rPr>
              <a:t>43 years old JFK was the youngest thus far in 1960</a:t>
            </a:r>
            <a:r>
              <a:rPr lang="en-GB" dirty="0"/>
              <a:t>).</a:t>
            </a:r>
          </a:p>
          <a:p>
            <a:r>
              <a:rPr lang="en-GB" dirty="0"/>
              <a:t>To have lived in the USA for 14 years.</a:t>
            </a:r>
          </a:p>
          <a:p>
            <a:r>
              <a:rPr lang="en-GB" dirty="0"/>
              <a:t>Not to have previously served two terms as President (post-Amendment XXII, Section I, 1951).</a:t>
            </a:r>
          </a:p>
        </p:txBody>
      </p:sp>
    </p:spTree>
    <p:extLst>
      <p:ext uri="{BB962C8B-B14F-4D97-AF65-F5344CB8AC3E}">
        <p14:creationId xmlns:p14="http://schemas.microsoft.com/office/powerpoint/2010/main" val="191608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7" descr="040906_edit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16832"/>
            <a:ext cx="46482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9" descr="service03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238125"/>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1" descr="book cover"/>
          <p:cNvPicPr>
            <a:picLocks noChangeAspect="1" noChangeArrowheads="1"/>
          </p:cNvPicPr>
          <p:nvPr/>
        </p:nvPicPr>
        <p:blipFill>
          <a:blip r:embed="rId5">
            <a:extLst>
              <a:ext uri="{28A0092B-C50C-407E-A947-70E740481C1C}">
                <a14:useLocalDpi xmlns:a14="http://schemas.microsoft.com/office/drawing/2010/main" val="0"/>
              </a:ext>
            </a:extLst>
          </a:blip>
          <a:srcRect r="3600" b="2466"/>
          <a:stretch>
            <a:fillRect/>
          </a:stretch>
        </p:blipFill>
        <p:spPr bwMode="auto">
          <a:xfrm>
            <a:off x="381000" y="1600200"/>
            <a:ext cx="2362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2"/>
          <p:cNvSpPr>
            <a:spLocks noGrp="1" noChangeArrowheads="1"/>
          </p:cNvSpPr>
          <p:nvPr>
            <p:ph type="title"/>
          </p:nvPr>
        </p:nvSpPr>
        <p:spPr>
          <a:xfrm>
            <a:off x="4495800" y="228600"/>
            <a:ext cx="3505200" cy="1112838"/>
          </a:xfrm>
        </p:spPr>
        <p:txBody>
          <a:bodyPr rtlCol="0">
            <a:normAutofit fontScale="90000"/>
          </a:bodyPr>
          <a:lstStyle/>
          <a:p>
            <a:pPr fontAlgn="auto">
              <a:spcAft>
                <a:spcPts val="0"/>
              </a:spcAft>
              <a:defRPr/>
            </a:pPr>
            <a:r>
              <a:rPr lang="en-US" sz="9600" b="1" i="1" dirty="0">
                <a:solidFill>
                  <a:srgbClr val="002060"/>
                </a:solidFill>
                <a:latin typeface="Trebuchet MS" pitchFamily="34" charset="0"/>
              </a:rPr>
              <a:t>527s</a:t>
            </a:r>
          </a:p>
        </p:txBody>
      </p:sp>
      <p:sp>
        <p:nvSpPr>
          <p:cNvPr id="36870" name="Text Box 14"/>
          <p:cNvSpPr txBox="1">
            <a:spLocks noChangeArrowheads="1"/>
          </p:cNvSpPr>
          <p:nvPr/>
        </p:nvSpPr>
        <p:spPr bwMode="auto">
          <a:xfrm>
            <a:off x="3886200" y="139382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i="1"/>
              <a:t>Is there a difference between issue advocacy and candidate advocacy?</a:t>
            </a:r>
          </a:p>
        </p:txBody>
      </p:sp>
      <p:sp>
        <p:nvSpPr>
          <p:cNvPr id="36871" name="TextBox 1"/>
          <p:cNvSpPr txBox="1">
            <a:spLocks noChangeArrowheads="1"/>
          </p:cNvSpPr>
          <p:nvPr/>
        </p:nvSpPr>
        <p:spPr bwMode="auto">
          <a:xfrm>
            <a:off x="333375" y="5373216"/>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dirty="0">
                <a:hlinkClick r:id="rId6"/>
              </a:rPr>
              <a:t>https://www.youtube.com/watch?v=phqOuEhg9yE</a:t>
            </a:r>
            <a:r>
              <a:rPr lang="en-GB" dirty="0"/>
              <a:t> </a:t>
            </a:r>
          </a:p>
          <a:p>
            <a:endParaRPr lang="en-GB" dirty="0"/>
          </a:p>
          <a:p>
            <a:r>
              <a:rPr lang="en-GB" dirty="0"/>
              <a:t>Under federal election law, coordination between an election campaign and a 527 group is not allowed… </a:t>
            </a:r>
            <a:r>
              <a:rPr lang="en-GB" b="1" dirty="0">
                <a:solidFill>
                  <a:srgbClr val="7030A0"/>
                </a:solidFill>
              </a:rPr>
              <a:t>(however, …see handout!)</a:t>
            </a:r>
          </a:p>
        </p:txBody>
      </p:sp>
    </p:spTree>
    <p:extLst>
      <p:ext uri="{BB962C8B-B14F-4D97-AF65-F5344CB8AC3E}">
        <p14:creationId xmlns:p14="http://schemas.microsoft.com/office/powerpoint/2010/main" val="232637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descr="http://thinkprogress.org/wp-content/uploads/2012/03/citizens-united-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2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533400" y="381000"/>
            <a:ext cx="7842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cs typeface="Arial" charset="0"/>
              </a:rPr>
              <a:t>Citizens United Has Already Doubled The Amount Of Outside Spending In Presidential Election Years</a:t>
            </a:r>
            <a:endParaRPr lang="en-US" sz="2800" dirty="0">
              <a:cs typeface="Arial" charset="0"/>
            </a:endParaRPr>
          </a:p>
        </p:txBody>
      </p:sp>
    </p:spTree>
    <p:extLst>
      <p:ext uri="{BB962C8B-B14F-4D97-AF65-F5344CB8AC3E}">
        <p14:creationId xmlns:p14="http://schemas.microsoft.com/office/powerpoint/2010/main" val="352251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151"/>
            <a:ext cx="5605402" cy="656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Box 3"/>
          <p:cNvSpPr txBox="1">
            <a:spLocks noChangeArrowheads="1"/>
          </p:cNvSpPr>
          <p:nvPr/>
        </p:nvSpPr>
        <p:spPr bwMode="auto">
          <a:xfrm rot="-624456">
            <a:off x="441325" y="879475"/>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4800" b="1" dirty="0">
                <a:solidFill>
                  <a:srgbClr val="FF0000"/>
                </a:solidFill>
              </a:rPr>
              <a:t>2012</a:t>
            </a:r>
          </a:p>
        </p:txBody>
      </p:sp>
    </p:spTree>
    <p:extLst>
      <p:ext uri="{BB962C8B-B14F-4D97-AF65-F5344CB8AC3E}">
        <p14:creationId xmlns:p14="http://schemas.microsoft.com/office/powerpoint/2010/main" val="95491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67019-6D46-45E0-BF95-21599698D2AB}"/>
              </a:ext>
            </a:extLst>
          </p:cNvPr>
          <p:cNvSpPr txBox="1"/>
          <p:nvPr/>
        </p:nvSpPr>
        <p:spPr>
          <a:xfrm>
            <a:off x="755576" y="4771345"/>
            <a:ext cx="7848872" cy="923330"/>
          </a:xfrm>
          <a:prstGeom prst="rect">
            <a:avLst/>
          </a:prstGeom>
          <a:noFill/>
        </p:spPr>
        <p:txBody>
          <a:bodyPr wrap="square">
            <a:spAutoFit/>
          </a:bodyPr>
          <a:lstStyle/>
          <a:p>
            <a:endParaRPr lang="en-GB" dirty="0">
              <a:hlinkClick r:id="rId2">
                <a:extLst>
                  <a:ext uri="{A12FA001-AC4F-418D-AE19-62706E023703}">
                    <ahyp:hlinkClr xmlns:ahyp="http://schemas.microsoft.com/office/drawing/2018/hyperlinkcolor" val="tx"/>
                  </a:ext>
                </a:extLst>
              </a:hlinkClick>
            </a:endParaRPr>
          </a:p>
          <a:p>
            <a:r>
              <a:rPr lang="en-GB" dirty="0">
                <a:hlinkClick r:id="rId2">
                  <a:extLst>
                    <a:ext uri="{A12FA001-AC4F-418D-AE19-62706E023703}">
                      <ahyp:hlinkClr xmlns:ahyp="http://schemas.microsoft.com/office/drawing/2018/hyperlinkcolor" val="tx"/>
                    </a:ext>
                  </a:extLst>
                </a:hlinkClick>
              </a:rPr>
              <a:t> </a:t>
            </a:r>
          </a:p>
          <a:p>
            <a:endParaRPr lang="en-GB" dirty="0"/>
          </a:p>
        </p:txBody>
      </p:sp>
      <p:sp>
        <p:nvSpPr>
          <p:cNvPr id="7" name="TextBox 3">
            <a:extLst>
              <a:ext uri="{FF2B5EF4-FFF2-40B4-BE49-F238E27FC236}">
                <a16:creationId xmlns:a16="http://schemas.microsoft.com/office/drawing/2014/main" id="{9D6F37D5-7EEA-4D77-B256-CF7B0717C06A}"/>
              </a:ext>
            </a:extLst>
          </p:cNvPr>
          <p:cNvSpPr txBox="1">
            <a:spLocks noChangeArrowheads="1"/>
          </p:cNvSpPr>
          <p:nvPr/>
        </p:nvSpPr>
        <p:spPr bwMode="auto">
          <a:xfrm rot="20975544">
            <a:off x="843486" y="618049"/>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4800" b="1" dirty="0">
                <a:solidFill>
                  <a:srgbClr val="FF0000"/>
                </a:solidFill>
              </a:rPr>
              <a:t>2020</a:t>
            </a:r>
          </a:p>
        </p:txBody>
      </p:sp>
      <p:sp>
        <p:nvSpPr>
          <p:cNvPr id="9" name="TextBox 8">
            <a:extLst>
              <a:ext uri="{FF2B5EF4-FFF2-40B4-BE49-F238E27FC236}">
                <a16:creationId xmlns:a16="http://schemas.microsoft.com/office/drawing/2014/main" id="{BE6A7668-ED93-4489-B341-0DA97E7EA43C}"/>
              </a:ext>
            </a:extLst>
          </p:cNvPr>
          <p:cNvSpPr txBox="1"/>
          <p:nvPr/>
        </p:nvSpPr>
        <p:spPr>
          <a:xfrm>
            <a:off x="611559" y="1624990"/>
            <a:ext cx="8150673" cy="2277547"/>
          </a:xfrm>
          <a:prstGeom prst="rect">
            <a:avLst/>
          </a:prstGeom>
          <a:noFill/>
        </p:spPr>
        <p:txBody>
          <a:bodyPr wrap="square">
            <a:spAutoFit/>
          </a:bodyPr>
          <a:lstStyle/>
          <a:p>
            <a:r>
              <a:rPr lang="en-GB" sz="3200" dirty="0"/>
              <a:t>For the latest on </a:t>
            </a:r>
            <a:r>
              <a:rPr lang="en-GB" sz="3200" b="1" dirty="0"/>
              <a:t>Super </a:t>
            </a:r>
            <a:r>
              <a:rPr lang="en-GB" sz="3200" b="1" dirty="0" err="1"/>
              <a:t>Pacs</a:t>
            </a:r>
            <a:r>
              <a:rPr lang="en-GB" sz="3200" b="1" dirty="0"/>
              <a:t> – </a:t>
            </a:r>
            <a:r>
              <a:rPr lang="en-GB" sz="3200" dirty="0"/>
              <a:t>and ALL things money for US elections:</a:t>
            </a:r>
          </a:p>
          <a:p>
            <a:r>
              <a:rPr lang="en-GB" sz="2000" dirty="0">
                <a:hlinkClick r:id="rId3"/>
              </a:rPr>
              <a:t>https://www.opensecrets.org/pacs/superpacs.php#:~:text=As%20of%20August%2019%2C%202020%2C%201%2C972%20groups%20organized,a%20cycle%3A%202020%202018%202016%202014%202012%202010</a:t>
            </a:r>
            <a:endParaRPr lang="en-GB" sz="2000" dirty="0"/>
          </a:p>
          <a:p>
            <a:endParaRPr lang="en-GB" dirty="0"/>
          </a:p>
        </p:txBody>
      </p:sp>
      <p:sp>
        <p:nvSpPr>
          <p:cNvPr id="10" name="TextBox 9">
            <a:extLst>
              <a:ext uri="{FF2B5EF4-FFF2-40B4-BE49-F238E27FC236}">
                <a16:creationId xmlns:a16="http://schemas.microsoft.com/office/drawing/2014/main" id="{939B5941-D11E-4B3A-834A-68D172745D5A}"/>
              </a:ext>
            </a:extLst>
          </p:cNvPr>
          <p:cNvSpPr txBox="1"/>
          <p:nvPr/>
        </p:nvSpPr>
        <p:spPr>
          <a:xfrm>
            <a:off x="755576" y="4402013"/>
            <a:ext cx="7848872" cy="1692771"/>
          </a:xfrm>
          <a:prstGeom prst="rect">
            <a:avLst/>
          </a:prstGeom>
          <a:noFill/>
        </p:spPr>
        <p:txBody>
          <a:bodyPr wrap="square" rtlCol="0">
            <a:spAutoFit/>
          </a:bodyPr>
          <a:lstStyle/>
          <a:p>
            <a:r>
              <a:rPr lang="en-GB" sz="3200" b="1" dirty="0">
                <a:solidFill>
                  <a:srgbClr val="7030A0"/>
                </a:solidFill>
              </a:rPr>
              <a:t>Read &amp; note/summaries this: </a:t>
            </a:r>
            <a:r>
              <a:rPr lang="en-GB" sz="2000" dirty="0">
                <a:solidFill>
                  <a:srgbClr val="3EBBF0"/>
                </a:solidFill>
                <a:hlinkClick r:id="rId2">
                  <a:extLst>
                    <a:ext uri="{A12FA001-AC4F-418D-AE19-62706E023703}">
                      <ahyp:hlinkClr xmlns:ahyp="http://schemas.microsoft.com/office/drawing/2018/hyperlinkcolor" val="tx"/>
                    </a:ext>
                  </a:extLst>
                </a:hlinkClick>
              </a:rPr>
              <a:t>https://www.mcclatchydc.com/news/politics-government/election/article244945662.html</a:t>
            </a:r>
            <a:endParaRPr lang="en-GB" sz="2000" dirty="0"/>
          </a:p>
          <a:p>
            <a:r>
              <a:rPr lang="en-GB" sz="3200" b="1" dirty="0">
                <a:solidFill>
                  <a:srgbClr val="7030A0"/>
                </a:solidFill>
              </a:rPr>
              <a:t> </a:t>
            </a:r>
          </a:p>
        </p:txBody>
      </p:sp>
    </p:spTree>
    <p:extLst>
      <p:ext uri="{BB962C8B-B14F-4D97-AF65-F5344CB8AC3E}">
        <p14:creationId xmlns:p14="http://schemas.microsoft.com/office/powerpoint/2010/main" val="4138824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B5C327C2-65E6-46EE-8EDD-81134D6F23CF}"/>
              </a:ext>
            </a:extLst>
          </p:cNvPr>
          <p:cNvSpPr txBox="1">
            <a:spLocks noChangeArrowheads="1"/>
          </p:cNvSpPr>
          <p:nvPr/>
        </p:nvSpPr>
        <p:spPr bwMode="auto">
          <a:xfrm rot="20975544">
            <a:off x="574216" y="769362"/>
            <a:ext cx="49105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4800" b="1" dirty="0">
                <a:solidFill>
                  <a:srgbClr val="FF0000"/>
                </a:solidFill>
              </a:rPr>
              <a:t>2022 - midterms</a:t>
            </a:r>
          </a:p>
        </p:txBody>
      </p:sp>
      <p:sp>
        <p:nvSpPr>
          <p:cNvPr id="4" name="TextBox 3">
            <a:extLst>
              <a:ext uri="{FF2B5EF4-FFF2-40B4-BE49-F238E27FC236}">
                <a16:creationId xmlns:a16="http://schemas.microsoft.com/office/drawing/2014/main" id="{41BB1060-0FEE-4A0B-AEE8-3EDF1B938CBF}"/>
              </a:ext>
            </a:extLst>
          </p:cNvPr>
          <p:cNvSpPr txBox="1"/>
          <p:nvPr/>
        </p:nvSpPr>
        <p:spPr>
          <a:xfrm>
            <a:off x="323528" y="2473758"/>
            <a:ext cx="8496944" cy="409342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The fundraising NEVER stops! … </a:t>
            </a:r>
            <a:r>
              <a:rPr lang="en-GB" sz="2000" b="1" dirty="0">
                <a:solidFill>
                  <a:srgbClr val="7030A0"/>
                </a:solidFill>
                <a:latin typeface="Arial" panose="020B0604020202020204" pitchFamily="34" charset="0"/>
                <a:cs typeface="Arial" panose="020B0604020202020204" pitchFamily="34" charset="0"/>
              </a:rPr>
              <a:t>WHY?</a:t>
            </a:r>
          </a:p>
          <a:p>
            <a:endParaRPr lang="en-GB" sz="2000" b="1" dirty="0">
              <a:solidFill>
                <a:srgbClr val="7030A0"/>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GOP:  </a:t>
            </a:r>
            <a:r>
              <a:rPr lang="en-GB" sz="2000" dirty="0">
                <a:hlinkClick r:id="rId2"/>
              </a:rPr>
              <a:t>https://www.independent.co.uk/news/world/americas/us-politics/republicans-2022-midterm-elections-fundraise-b1884241.html</a:t>
            </a:r>
            <a:endParaRPr lang="en-GB" sz="2000" dirty="0"/>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Demo: </a:t>
            </a:r>
            <a:r>
              <a:rPr lang="en-GB" sz="2000" dirty="0">
                <a:hlinkClick r:id="rId3"/>
              </a:rPr>
              <a:t>https://fortune.com/2021/08/10/trump-donations-2022-midterm-fundraising-democrats-vs-republicans/</a:t>
            </a:r>
            <a:endParaRPr lang="en-GB" sz="2000" dirty="0"/>
          </a:p>
          <a:p>
            <a:endParaRPr lang="en-GB" sz="2000" dirty="0">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2022 Midterm insights: </a:t>
            </a:r>
            <a:r>
              <a:rPr lang="en-GB" sz="2000" dirty="0">
                <a:hlinkClick r:id="rId4"/>
              </a:rPr>
              <a:t>https://edition.cnn.com/2021/07/05/politics/2022-senate-race-rankings-july/index.html</a:t>
            </a:r>
            <a:endParaRPr lang="en-GB" sz="2000" dirty="0"/>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(2022 – Senate: </a:t>
            </a:r>
            <a:r>
              <a:rPr lang="en-GB" sz="2000" dirty="0">
                <a:hlinkClick r:id="rId5"/>
              </a:rPr>
              <a:t>https://en.wikipedia.org/wiki/2022_United_States_Senate_elections</a:t>
            </a:r>
            <a:endParaRPr lang="en-GB" sz="2000" dirty="0">
              <a:latin typeface="Arial" panose="020B0604020202020204" pitchFamily="34" charset="0"/>
              <a:cs typeface="Arial" panose="020B0604020202020204" pitchFamily="34" charset="0"/>
            </a:endParaRPr>
          </a:p>
        </p:txBody>
      </p:sp>
      <p:pic>
        <p:nvPicPr>
          <p:cNvPr id="1026" name="Picture 2" descr="2022 US Senate map.svg">
            <a:extLst>
              <a:ext uri="{FF2B5EF4-FFF2-40B4-BE49-F238E27FC236}">
                <a16:creationId xmlns:a16="http://schemas.microsoft.com/office/drawing/2014/main" id="{6CE665A3-B9DF-407C-8655-11478E8BD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7207">
            <a:off x="5488094" y="556544"/>
            <a:ext cx="333375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Curved Up 4">
            <a:extLst>
              <a:ext uri="{FF2B5EF4-FFF2-40B4-BE49-F238E27FC236}">
                <a16:creationId xmlns:a16="http://schemas.microsoft.com/office/drawing/2014/main" id="{7001E3AA-7A17-4206-85F4-5C097B68906B}"/>
              </a:ext>
            </a:extLst>
          </p:cNvPr>
          <p:cNvSpPr/>
          <p:nvPr/>
        </p:nvSpPr>
        <p:spPr>
          <a:xfrm rot="16795524">
            <a:off x="6411140" y="4139772"/>
            <a:ext cx="4022392" cy="761401"/>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20902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381001"/>
            <a:ext cx="8077200" cy="2590800"/>
          </a:xfrm>
        </p:spPr>
        <p:txBody>
          <a:bodyPr rtlCol="0">
            <a:normAutofit fontScale="90000"/>
          </a:bodyPr>
          <a:lstStyle/>
          <a:p>
            <a:pPr fontAlgn="auto">
              <a:spcAft>
                <a:spcPts val="0"/>
              </a:spcAft>
              <a:defRPr/>
            </a:pPr>
            <a:r>
              <a:rPr lang="en-GB" sz="4000" b="1" dirty="0">
                <a:latin typeface="Arial" pitchFamily="34" charset="0"/>
                <a:cs typeface="Arial" pitchFamily="34" charset="0"/>
              </a:rPr>
              <a:t>What does money have to do with democracy? </a:t>
            </a:r>
            <a:br>
              <a:rPr lang="en-GB" b="1" dirty="0">
                <a:latin typeface="Arial" pitchFamily="34" charset="0"/>
                <a:cs typeface="Arial" pitchFamily="34" charset="0"/>
              </a:rPr>
            </a:br>
            <a:r>
              <a:rPr lang="en-GB" sz="5300" b="1" i="1" u="sng" dirty="0">
                <a:solidFill>
                  <a:srgbClr val="FF0000"/>
                </a:solidFill>
                <a:latin typeface="Arial" pitchFamily="34" charset="0"/>
                <a:cs typeface="Arial" pitchFamily="34" charset="0"/>
              </a:rPr>
              <a:t>A great deal!</a:t>
            </a:r>
            <a:br>
              <a:rPr lang="en-GB" dirty="0">
                <a:latin typeface="Arial" pitchFamily="34" charset="0"/>
                <a:cs typeface="Arial" pitchFamily="34" charset="0"/>
              </a:rPr>
            </a:br>
            <a:endParaRPr lang="en-US" dirty="0">
              <a:latin typeface="Arial" pitchFamily="34" charset="0"/>
              <a:cs typeface="Arial" pitchFamily="34" charset="0"/>
            </a:endParaRPr>
          </a:p>
        </p:txBody>
      </p:sp>
      <p:sp>
        <p:nvSpPr>
          <p:cNvPr id="81923" name="Rectangle 3"/>
          <p:cNvSpPr>
            <a:spLocks noGrp="1" noChangeArrowheads="1"/>
          </p:cNvSpPr>
          <p:nvPr>
            <p:ph type="body" sz="half" idx="1"/>
          </p:nvPr>
        </p:nvSpPr>
        <p:spPr>
          <a:xfrm>
            <a:off x="228600" y="2438400"/>
            <a:ext cx="4114800" cy="4724400"/>
          </a:xfrm>
        </p:spPr>
        <p:txBody>
          <a:bodyPr/>
          <a:lstStyle/>
          <a:p>
            <a:pPr>
              <a:lnSpc>
                <a:spcPct val="80000"/>
              </a:lnSpc>
              <a:buFont typeface="Wingdings" pitchFamily="2" charset="2"/>
              <a:buChar char="Ø"/>
            </a:pPr>
            <a:r>
              <a:rPr lang="en-US" sz="1800" dirty="0">
                <a:latin typeface="Arial" charset="0"/>
                <a:cs typeface="Arial" charset="0"/>
              </a:rPr>
              <a:t>It gives wealthy people and groups and unfair advantage in influencing the election outcome;</a:t>
            </a:r>
          </a:p>
          <a:p>
            <a:pPr>
              <a:lnSpc>
                <a:spcPct val="80000"/>
              </a:lnSpc>
              <a:buFont typeface="Wingdings" pitchFamily="2" charset="2"/>
              <a:buChar char="Ø"/>
            </a:pPr>
            <a:r>
              <a:rPr lang="en-US" sz="1800" dirty="0">
                <a:latin typeface="Arial" charset="0"/>
                <a:cs typeface="Arial" charset="0"/>
              </a:rPr>
              <a:t>It affects who votes and how they vote;</a:t>
            </a:r>
          </a:p>
          <a:p>
            <a:pPr>
              <a:lnSpc>
                <a:spcPct val="80000"/>
              </a:lnSpc>
              <a:buFont typeface="Wingdings" pitchFamily="2" charset="2"/>
              <a:buChar char="Ø"/>
            </a:pPr>
            <a:r>
              <a:rPr lang="en-US" sz="1800" dirty="0">
                <a:latin typeface="Arial" charset="0"/>
                <a:cs typeface="Arial" charset="0"/>
              </a:rPr>
              <a:t>It becomes a condition for who runs for office and who does not;</a:t>
            </a:r>
          </a:p>
          <a:p>
            <a:pPr>
              <a:lnSpc>
                <a:spcPct val="80000"/>
              </a:lnSpc>
              <a:buFont typeface="Wingdings" pitchFamily="2" charset="2"/>
              <a:buChar char="Ø"/>
            </a:pPr>
            <a:r>
              <a:rPr lang="en-US" sz="1800" dirty="0">
                <a:latin typeface="Arial" charset="0"/>
                <a:cs typeface="Arial" charset="0"/>
              </a:rPr>
              <a:t>It affects information that the electorate receives about the candidates and their issue positions;</a:t>
            </a:r>
          </a:p>
          <a:p>
            <a:pPr>
              <a:lnSpc>
                <a:spcPct val="80000"/>
              </a:lnSpc>
              <a:buFont typeface="Wingdings" pitchFamily="2" charset="2"/>
              <a:buChar char="Ø"/>
            </a:pPr>
            <a:r>
              <a:rPr lang="en-US" sz="1800" dirty="0">
                <a:latin typeface="Arial" charset="0"/>
                <a:cs typeface="Arial" charset="0"/>
              </a:rPr>
              <a:t>It affects public perceptions of how the system is working and whether it is fair;</a:t>
            </a:r>
          </a:p>
        </p:txBody>
      </p:sp>
      <p:sp>
        <p:nvSpPr>
          <p:cNvPr id="44036" name="Text Box 5"/>
          <p:cNvSpPr txBox="1">
            <a:spLocks noChangeArrowheads="1"/>
          </p:cNvSpPr>
          <p:nvPr/>
        </p:nvSpPr>
        <p:spPr bwMode="auto">
          <a:xfrm>
            <a:off x="152400" y="6477000"/>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Source:</a:t>
            </a:r>
            <a:r>
              <a:rPr lang="en-US" sz="1200" dirty="0"/>
              <a:t>  Stephen J. Wayne, </a:t>
            </a:r>
            <a:r>
              <a:rPr lang="en-US" sz="1200" i="1" u="sng" dirty="0"/>
              <a:t>Is This Any Way to Run a Democratic Election?</a:t>
            </a:r>
            <a:r>
              <a:rPr lang="en-US" sz="1200" i="1" dirty="0"/>
              <a:t> </a:t>
            </a:r>
            <a:r>
              <a:rPr lang="en-US" sz="1200" dirty="0"/>
              <a:t>(2001): 85.</a:t>
            </a:r>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396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282" y="2438400"/>
            <a:ext cx="478971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091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784976" cy="706090"/>
          </a:xfrm>
        </p:spPr>
        <p:txBody>
          <a:bodyPr>
            <a:noAutofit/>
          </a:bodyPr>
          <a:lstStyle/>
          <a:p>
            <a:r>
              <a:rPr lang="en-GB" sz="3200" b="1" dirty="0"/>
              <a:t>Informal Requirements for the Presidency (1): </a:t>
            </a:r>
          </a:p>
        </p:txBody>
      </p:sp>
      <p:sp>
        <p:nvSpPr>
          <p:cNvPr id="3" name="Content Placeholder 2"/>
          <p:cNvSpPr>
            <a:spLocks noGrp="1"/>
          </p:cNvSpPr>
          <p:nvPr>
            <p:ph idx="1"/>
          </p:nvPr>
        </p:nvSpPr>
        <p:spPr>
          <a:xfrm>
            <a:off x="107504" y="1412776"/>
            <a:ext cx="8856984" cy="5616624"/>
          </a:xfrm>
        </p:spPr>
        <p:txBody>
          <a:bodyPr>
            <a:noAutofit/>
          </a:bodyPr>
          <a:lstStyle/>
          <a:p>
            <a:r>
              <a:rPr lang="en-GB" sz="2000" b="1" dirty="0"/>
              <a:t>Political Experience: </a:t>
            </a:r>
            <a:r>
              <a:rPr lang="en-GB" sz="2000" dirty="0">
                <a:solidFill>
                  <a:srgbClr val="C00000"/>
                </a:solidFill>
              </a:rPr>
              <a:t>Of the 19 politicians who were nominated as presidential candidates in the last 13 elections to 2012, seven were or had been vice-president, six were senators and six were governors.</a:t>
            </a:r>
          </a:p>
          <a:p>
            <a:r>
              <a:rPr lang="en-GB" sz="2000" b="1" dirty="0"/>
              <a:t>Major Party Endorsement: </a:t>
            </a:r>
            <a:r>
              <a:rPr lang="en-GB" sz="2000" dirty="0"/>
              <a:t>It is highly unlikely to become President if not a member of the main two parties (FPTP, The Electoral College, ‘war chest’, grassroots etc. </a:t>
            </a:r>
            <a:r>
              <a:rPr lang="en-GB" sz="2000" dirty="0">
                <a:solidFill>
                  <a:srgbClr val="C00000"/>
                </a:solidFill>
              </a:rPr>
              <a:t>Ross Perot was the best ever third party candidate in 1992, securing 19% of the popular vote</a:t>
            </a:r>
            <a:r>
              <a:rPr lang="en-GB" sz="2000" dirty="0"/>
              <a:t>).</a:t>
            </a:r>
          </a:p>
          <a:p>
            <a:r>
              <a:rPr lang="en-GB" sz="2000" b="1" dirty="0"/>
              <a:t>Personal Characteristics: </a:t>
            </a:r>
            <a:r>
              <a:rPr lang="en-GB" sz="2000" dirty="0"/>
              <a:t>Up until 2008 all presidential candidates were white &amp; male. No bachelors have won the White House since the C19th. Marital infidelity can also rule out candidates (</a:t>
            </a:r>
            <a:r>
              <a:rPr lang="en-GB" sz="2000" dirty="0">
                <a:solidFill>
                  <a:srgbClr val="C00000"/>
                </a:solidFill>
              </a:rPr>
              <a:t>e.g. Dem. Gary Hart, 1988. Or Dem. John Edwards, 2008, however Bill Clinton survived the </a:t>
            </a:r>
            <a:r>
              <a:rPr lang="en-GB" sz="2000" dirty="0" err="1">
                <a:solidFill>
                  <a:srgbClr val="C00000"/>
                </a:solidFill>
              </a:rPr>
              <a:t>Gennifer</a:t>
            </a:r>
            <a:r>
              <a:rPr lang="en-GB" sz="2000" dirty="0">
                <a:solidFill>
                  <a:srgbClr val="C00000"/>
                </a:solidFill>
              </a:rPr>
              <a:t> Flowers allegations, 1992, Rep. Ronald Reagan was divorced and still won, and Trump!!?... Stormy Daniels, Karen McDougal and Summer </a:t>
            </a:r>
            <a:r>
              <a:rPr lang="en-GB" sz="2000" dirty="0" err="1">
                <a:solidFill>
                  <a:srgbClr val="C00000"/>
                </a:solidFill>
              </a:rPr>
              <a:t>Zervos</a:t>
            </a:r>
            <a:r>
              <a:rPr lang="en-GB" sz="2000" dirty="0">
                <a:solidFill>
                  <a:srgbClr val="C00000"/>
                </a:solidFill>
              </a:rPr>
              <a:t> + ‘Pussy Gate!</a:t>
            </a:r>
            <a:r>
              <a:rPr lang="en-GB" sz="2000" dirty="0"/>
              <a:t>).</a:t>
            </a:r>
          </a:p>
          <a:p>
            <a:r>
              <a:rPr lang="en-GB" sz="2000" b="1" dirty="0"/>
              <a:t>Fund Raising: </a:t>
            </a:r>
            <a:r>
              <a:rPr lang="en-GB" sz="2000" dirty="0"/>
              <a:t>The ability to raise huge sums of money is now central to the process (</a:t>
            </a:r>
            <a:r>
              <a:rPr lang="en-GB" sz="2000" b="1" i="1" dirty="0">
                <a:solidFill>
                  <a:srgbClr val="002060"/>
                </a:solidFill>
              </a:rPr>
              <a:t>‘war chest’</a:t>
            </a:r>
            <a:r>
              <a:rPr lang="en-GB" sz="2000" dirty="0"/>
              <a:t>).</a:t>
            </a:r>
            <a:r>
              <a:rPr lang="en-GB" sz="2000" b="1" i="1" dirty="0">
                <a:solidFill>
                  <a:srgbClr val="002060"/>
                </a:solidFill>
              </a:rPr>
              <a:t> </a:t>
            </a:r>
            <a:r>
              <a:rPr lang="en-GB" sz="2000" dirty="0"/>
              <a:t>Consequently most candidates are very wealthy, and only billionaires (</a:t>
            </a:r>
            <a:r>
              <a:rPr lang="en-GB" sz="2000" dirty="0">
                <a:solidFill>
                  <a:srgbClr val="C00000"/>
                </a:solidFill>
              </a:rPr>
              <a:t>like Ross Perot</a:t>
            </a:r>
            <a:r>
              <a:rPr lang="en-GB" sz="2000" dirty="0"/>
              <a:t>) can afford to run.</a:t>
            </a:r>
          </a:p>
        </p:txBody>
      </p:sp>
    </p:spTree>
    <p:extLst>
      <p:ext uri="{BB962C8B-B14F-4D97-AF65-F5344CB8AC3E}">
        <p14:creationId xmlns:p14="http://schemas.microsoft.com/office/powerpoint/2010/main" val="421414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FE1A-CB6B-4375-86B5-BA6D1E474563}"/>
              </a:ext>
            </a:extLst>
          </p:cNvPr>
          <p:cNvSpPr>
            <a:spLocks noGrp="1"/>
          </p:cNvSpPr>
          <p:nvPr>
            <p:ph type="title"/>
          </p:nvPr>
        </p:nvSpPr>
        <p:spPr/>
        <p:txBody>
          <a:bodyPr>
            <a:normAutofit fontScale="90000"/>
          </a:bodyPr>
          <a:lstStyle/>
          <a:p>
            <a:r>
              <a:rPr kumimoji="0" lang="en-GB" sz="3600" b="1" i="0" u="none" strike="noStrike" kern="1200" cap="none" spc="0" normalizeH="0" baseline="0" noProof="0" dirty="0">
                <a:ln>
                  <a:noFill/>
                </a:ln>
                <a:solidFill>
                  <a:prstClr val="black"/>
                </a:solidFill>
                <a:effectLst/>
                <a:uLnTx/>
                <a:uFillTx/>
                <a:latin typeface="Calibri"/>
                <a:ea typeface="+mj-ea"/>
                <a:cs typeface="+mj-cs"/>
              </a:rPr>
              <a:t>Informal Requirements for the Presidency (2): </a:t>
            </a:r>
            <a:endParaRPr lang="en-GB" dirty="0"/>
          </a:p>
        </p:txBody>
      </p:sp>
      <p:sp>
        <p:nvSpPr>
          <p:cNvPr id="3" name="Content Placeholder 2">
            <a:extLst>
              <a:ext uri="{FF2B5EF4-FFF2-40B4-BE49-F238E27FC236}">
                <a16:creationId xmlns:a16="http://schemas.microsoft.com/office/drawing/2014/main" id="{1A8C6A45-F734-446A-870D-FE44948A60AA}"/>
              </a:ext>
            </a:extLst>
          </p:cNvPr>
          <p:cNvSpPr>
            <a:spLocks noGrp="1"/>
          </p:cNvSpPr>
          <p:nvPr>
            <p:ph idx="1"/>
          </p:nvPr>
        </p:nvSpPr>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Effective Organisational Skills: </a:t>
            </a:r>
            <a:r>
              <a:rPr kumimoji="0" lang="en-GB" sz="2000" b="0" i="0" u="none" strike="noStrike" kern="1200" cap="none" spc="0" normalizeH="0" baseline="0" noProof="0" dirty="0">
                <a:ln>
                  <a:noFill/>
                </a:ln>
                <a:solidFill>
                  <a:prstClr val="black"/>
                </a:solidFill>
                <a:effectLst/>
                <a:uLnTx/>
                <a:uFillTx/>
                <a:latin typeface="Calibri"/>
                <a:ea typeface="+mn-ea"/>
                <a:cs typeface="+mn-cs"/>
              </a:rPr>
              <a:t>This is a long, strategic and nationwide process, which requires huge campaign management (</a:t>
            </a:r>
            <a:r>
              <a:rPr kumimoji="0" lang="en-GB" sz="2000" b="0" i="0" u="none" strike="noStrike" kern="1200" cap="none" spc="0" normalizeH="0" baseline="0" noProof="0" dirty="0">
                <a:ln>
                  <a:noFill/>
                </a:ln>
                <a:solidFill>
                  <a:srgbClr val="C00000"/>
                </a:solidFill>
                <a:effectLst/>
                <a:uLnTx/>
                <a:uFillTx/>
                <a:latin typeface="Calibri"/>
                <a:ea typeface="+mn-ea"/>
                <a:cs typeface="+mn-cs"/>
              </a:rPr>
              <a:t>e.g. in February 2008 Hillary - </a:t>
            </a:r>
            <a:r>
              <a:rPr kumimoji="0" lang="en-GB" sz="2000" b="0" i="1" u="none" strike="noStrike" kern="1200" cap="none" spc="0" normalizeH="0" baseline="0" noProof="0" dirty="0">
                <a:ln>
                  <a:noFill/>
                </a:ln>
                <a:solidFill>
                  <a:srgbClr val="C00000"/>
                </a:solidFill>
                <a:effectLst/>
                <a:uLnTx/>
                <a:uFillTx/>
                <a:latin typeface="Calibri"/>
                <a:ea typeface="+mn-ea"/>
                <a:cs typeface="+mn-cs"/>
              </a:rPr>
              <a:t>‘I’m in and I’m in to win’ </a:t>
            </a:r>
            <a:r>
              <a:rPr kumimoji="0" lang="en-GB" sz="2000" b="0" i="0" u="none" strike="noStrike" kern="1200" cap="none" spc="0" normalizeH="0" baseline="0" noProof="0" dirty="0">
                <a:ln>
                  <a:noFill/>
                </a:ln>
                <a:solidFill>
                  <a:srgbClr val="C00000"/>
                </a:solidFill>
                <a:effectLst/>
                <a:uLnTx/>
                <a:uFillTx/>
                <a:latin typeface="Calibri"/>
                <a:ea typeface="+mn-ea"/>
                <a:cs typeface="+mn-cs"/>
              </a:rPr>
              <a:t>- Clinton’s was forced to sack Solis Doyle her campaign leader as the ‘wheels began to fall off her bandwagon’ in the face of Obama’s successes in the primary races that year, raising questions about her organisational skills</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Telegenic &amp; Oratorical Skills: </a:t>
            </a:r>
            <a:r>
              <a:rPr kumimoji="0" lang="en-GB" sz="2000" b="0" i="0" u="none" strike="noStrike" kern="1200" cap="none" spc="0" normalizeH="0" baseline="0" noProof="0" dirty="0">
                <a:ln>
                  <a:noFill/>
                </a:ln>
                <a:solidFill>
                  <a:prstClr val="black"/>
                </a:solidFill>
                <a:effectLst/>
                <a:uLnTx/>
                <a:uFillTx/>
                <a:latin typeface="Calibri"/>
                <a:ea typeface="+mn-ea"/>
                <a:cs typeface="+mn-cs"/>
              </a:rPr>
              <a:t>Would Lincoln or FDR win in our age? </a:t>
            </a:r>
            <a:r>
              <a:rPr kumimoji="0" lang="en-GB" sz="2000" b="0" i="0" u="none" strike="noStrike" kern="1200" cap="none" spc="0" normalizeH="0" baseline="0" noProof="0" dirty="0">
                <a:ln>
                  <a:noFill/>
                </a:ln>
                <a:solidFill>
                  <a:srgbClr val="C00000"/>
                </a:solidFill>
                <a:effectLst/>
                <a:uLnTx/>
                <a:uFillTx/>
                <a:latin typeface="Calibri"/>
                <a:ea typeface="+mn-ea"/>
                <a:cs typeface="+mn-cs"/>
              </a:rPr>
              <a:t>Rep. Reagan (1980 &amp; 84), Dem. Clinton (1992 &amp; 96) &amp; Dem. Obama (2008- 12) are all men who can carry this off; whilst Dem. Gore (2000 race) and Rep. Romney (2012) were both deemed to be ‘wooden’ and not naturals in front of the camera.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Sound, Relevant &amp; Popular Policies:</a:t>
            </a: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a:ln>
                  <a:noFill/>
                </a:ln>
                <a:solidFill>
                  <a:srgbClr val="C00000"/>
                </a:solidFill>
                <a:effectLst/>
                <a:uLnTx/>
                <a:uFillTx/>
                <a:latin typeface="Calibri"/>
                <a:ea typeface="+mn-ea"/>
                <a:cs typeface="+mn-cs"/>
              </a:rPr>
              <a:t>Clinton  (‘</a:t>
            </a:r>
            <a:r>
              <a:rPr kumimoji="0" lang="en-GB" sz="2000" b="0" i="1" u="none" strike="noStrike" kern="1200" cap="none" spc="0" normalizeH="0" baseline="0" noProof="0" dirty="0">
                <a:ln>
                  <a:noFill/>
                </a:ln>
                <a:solidFill>
                  <a:srgbClr val="C00000"/>
                </a:solidFill>
                <a:effectLst/>
                <a:uLnTx/>
                <a:uFillTx/>
                <a:latin typeface="Calibri"/>
                <a:ea typeface="+mn-ea"/>
                <a:cs typeface="+mn-cs"/>
              </a:rPr>
              <a:t>it’s the economy stupid’). </a:t>
            </a:r>
            <a:r>
              <a:rPr kumimoji="0" lang="en-GB" sz="2000" b="0" i="0" u="none" strike="noStrike" kern="1200" cap="none" spc="0" normalizeH="0" baseline="0" noProof="0" dirty="0">
                <a:ln>
                  <a:noFill/>
                </a:ln>
                <a:solidFill>
                  <a:srgbClr val="C00000"/>
                </a:solidFill>
                <a:effectLst/>
                <a:uLnTx/>
                <a:uFillTx/>
                <a:latin typeface="Calibri"/>
                <a:ea typeface="+mn-ea"/>
                <a:cs typeface="+mn-cs"/>
              </a:rPr>
              <a:t>McCain (campaign finance reform). Bush (“war on terror”). Obama (</a:t>
            </a:r>
            <a:r>
              <a:rPr kumimoji="0" lang="en-GB" sz="2000" b="0" i="1" u="none" strike="noStrike" kern="1200" cap="none" spc="0" normalizeH="0" baseline="0" noProof="0" dirty="0">
                <a:ln>
                  <a:noFill/>
                </a:ln>
                <a:solidFill>
                  <a:srgbClr val="C00000"/>
                </a:solidFill>
                <a:effectLst/>
                <a:uLnTx/>
                <a:uFillTx/>
                <a:latin typeface="Calibri"/>
                <a:ea typeface="+mn-ea"/>
                <a:cs typeface="+mn-cs"/>
              </a:rPr>
              <a:t>‘Yes we can/change you can believe in’</a:t>
            </a:r>
            <a:r>
              <a:rPr kumimoji="0" lang="en-GB" sz="2000" b="0" i="0" u="none" strike="noStrike" kern="1200" cap="none" spc="0" normalizeH="0" baseline="0" noProof="0" dirty="0">
                <a:ln>
                  <a:noFill/>
                </a:ln>
                <a:solidFill>
                  <a:srgbClr val="C00000"/>
                </a:solidFill>
                <a:effectLst/>
                <a:uLnTx/>
                <a:uFillTx/>
                <a:latin typeface="Calibri"/>
                <a:ea typeface="+mn-ea"/>
                <a:cs typeface="+mn-cs"/>
              </a:rPr>
              <a:t>…!?). Trump (‘M</a:t>
            </a:r>
            <a:r>
              <a:rPr kumimoji="0" lang="en-GB" sz="2000" b="0" i="1" u="none" strike="noStrike" kern="1200" cap="none" spc="0" normalizeH="0" baseline="0" noProof="0" dirty="0">
                <a:ln>
                  <a:noFill/>
                </a:ln>
                <a:solidFill>
                  <a:srgbClr val="C00000"/>
                </a:solidFill>
                <a:effectLst/>
                <a:uLnTx/>
                <a:uFillTx/>
                <a:latin typeface="Calibri"/>
                <a:ea typeface="+mn-ea"/>
                <a:cs typeface="+mn-cs"/>
              </a:rPr>
              <a:t>ake America Great </a:t>
            </a:r>
            <a:r>
              <a:rPr lang="en-GB" sz="2000" i="1" dirty="0">
                <a:solidFill>
                  <a:srgbClr val="C00000"/>
                </a:solidFill>
                <a:latin typeface="Calibri"/>
              </a:rPr>
              <a:t>A</a:t>
            </a:r>
            <a:r>
              <a:rPr kumimoji="0" lang="en-GB" sz="2000" b="0" i="1" u="none" strike="noStrike" kern="1200" cap="none" spc="0" normalizeH="0" baseline="0" noProof="0" dirty="0">
                <a:ln>
                  <a:noFill/>
                </a:ln>
                <a:solidFill>
                  <a:srgbClr val="C00000"/>
                </a:solidFill>
                <a:effectLst/>
                <a:uLnTx/>
                <a:uFillTx/>
                <a:latin typeface="Calibri"/>
                <a:ea typeface="+mn-ea"/>
                <a:cs typeface="+mn-cs"/>
              </a:rPr>
              <a:t>gain’</a:t>
            </a:r>
            <a:r>
              <a:rPr kumimoji="0" lang="en-GB" sz="2000" b="0" i="0" u="none" strike="noStrike" kern="1200" cap="none" spc="0" normalizeH="0" baseline="0" noProof="0" dirty="0">
                <a:ln>
                  <a:noFill/>
                </a:ln>
                <a:solidFill>
                  <a:srgbClr val="C00000"/>
                </a:solidFill>
                <a:effectLst/>
                <a:uLnTx/>
                <a:uFillTx/>
                <a:latin typeface="Calibri"/>
                <a:ea typeface="+mn-ea"/>
                <a:cs typeface="+mn-cs"/>
              </a:rPr>
              <a:t>). </a:t>
            </a:r>
            <a:endParaRPr kumimoji="0" lang="en-GB" sz="2000" b="1" i="0" u="none" strike="noStrike" kern="1200" cap="none" spc="0" normalizeH="0" baseline="0" noProof="0" dirty="0">
              <a:ln>
                <a:noFill/>
              </a:ln>
              <a:solidFill>
                <a:srgbClr val="C00000"/>
              </a:solidFill>
              <a:effectLst/>
              <a:uLnTx/>
              <a:uFillTx/>
              <a:latin typeface="Calibri"/>
              <a:ea typeface="+mn-ea"/>
              <a:cs typeface="+mn-cs"/>
            </a:endParaRPr>
          </a:p>
          <a:p>
            <a:endParaRPr lang="en-GB" dirty="0"/>
          </a:p>
        </p:txBody>
      </p:sp>
    </p:spTree>
    <p:extLst>
      <p:ext uri="{BB962C8B-B14F-4D97-AF65-F5344CB8AC3E}">
        <p14:creationId xmlns:p14="http://schemas.microsoft.com/office/powerpoint/2010/main" val="424521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0B9-34A6-4611-8AAA-4A182D4201D3}"/>
              </a:ext>
            </a:extLst>
          </p:cNvPr>
          <p:cNvSpPr>
            <a:spLocks noGrp="1"/>
          </p:cNvSpPr>
          <p:nvPr>
            <p:ph type="title"/>
          </p:nvPr>
        </p:nvSpPr>
        <p:spPr>
          <a:xfrm>
            <a:off x="457200" y="0"/>
            <a:ext cx="8229600" cy="1143000"/>
          </a:xfrm>
        </p:spPr>
        <p:txBody>
          <a:bodyPr>
            <a:normAutofit/>
          </a:bodyPr>
          <a:lstStyle/>
          <a:p>
            <a:r>
              <a:rPr lang="en-GB" sz="3600" b="1" dirty="0"/>
              <a:t>Presidential Elections – a 6 stage process</a:t>
            </a:r>
          </a:p>
        </p:txBody>
      </p:sp>
      <p:sp>
        <p:nvSpPr>
          <p:cNvPr id="9" name="Content Placeholder 8">
            <a:extLst>
              <a:ext uri="{FF2B5EF4-FFF2-40B4-BE49-F238E27FC236}">
                <a16:creationId xmlns:a16="http://schemas.microsoft.com/office/drawing/2014/main" id="{C41FF311-88B3-4025-95AE-38054B34720E}"/>
              </a:ext>
            </a:extLst>
          </p:cNvPr>
          <p:cNvSpPr>
            <a:spLocks noGrp="1"/>
          </p:cNvSpPr>
          <p:nvPr>
            <p:ph idx="1"/>
          </p:nvPr>
        </p:nvSpPr>
        <p:spPr>
          <a:xfrm>
            <a:off x="291130" y="4653136"/>
            <a:ext cx="2624686" cy="648072"/>
          </a:xfrm>
          <a:ln>
            <a:solidFill>
              <a:schemeClr val="tx1"/>
            </a:solidFill>
          </a:ln>
        </p:spPr>
        <p:txBody>
          <a:bodyPr>
            <a:normAutofit fontScale="70000" lnSpcReduction="20000"/>
          </a:bodyPr>
          <a:lstStyle/>
          <a:p>
            <a:pPr marL="0" indent="0">
              <a:buNone/>
            </a:pPr>
            <a:r>
              <a:rPr lang="en-GB" dirty="0">
                <a:hlinkClick r:id="rId2"/>
              </a:rPr>
              <a:t>https://youtu.be/2eXCG-hlaqI?t=3</a:t>
            </a:r>
            <a:endParaRPr lang="en-GB" dirty="0"/>
          </a:p>
          <a:p>
            <a:endParaRPr lang="en-GB" dirty="0"/>
          </a:p>
        </p:txBody>
      </p:sp>
      <p:pic>
        <p:nvPicPr>
          <p:cNvPr id="10" name="Picture 9">
            <a:extLst>
              <a:ext uri="{FF2B5EF4-FFF2-40B4-BE49-F238E27FC236}">
                <a16:creationId xmlns:a16="http://schemas.microsoft.com/office/drawing/2014/main" id="{2421F046-BF2A-43B8-AC00-31C593D358B7}"/>
              </a:ext>
            </a:extLst>
          </p:cNvPr>
          <p:cNvPicPr>
            <a:picLocks noChangeAspect="1"/>
          </p:cNvPicPr>
          <p:nvPr/>
        </p:nvPicPr>
        <p:blipFill rotWithShape="1">
          <a:blip r:embed="rId3"/>
          <a:srcRect l="8943" r="9105"/>
          <a:stretch/>
        </p:blipFill>
        <p:spPr>
          <a:xfrm>
            <a:off x="3131840" y="854289"/>
            <a:ext cx="4824536" cy="5887079"/>
          </a:xfrm>
          <a:prstGeom prst="rect">
            <a:avLst/>
          </a:prstGeom>
        </p:spPr>
      </p:pic>
    </p:spTree>
    <p:extLst>
      <p:ext uri="{BB962C8B-B14F-4D97-AF65-F5344CB8AC3E}">
        <p14:creationId xmlns:p14="http://schemas.microsoft.com/office/powerpoint/2010/main" val="301686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a:t>Stage I: The ‘Invisible Primary’</a:t>
            </a:r>
          </a:p>
        </p:txBody>
      </p:sp>
      <p:sp>
        <p:nvSpPr>
          <p:cNvPr id="3" name="Content Placeholder 2"/>
          <p:cNvSpPr>
            <a:spLocks noGrp="1"/>
          </p:cNvSpPr>
          <p:nvPr>
            <p:ph idx="1"/>
          </p:nvPr>
        </p:nvSpPr>
        <p:spPr>
          <a:xfrm>
            <a:off x="179512" y="1052736"/>
            <a:ext cx="8784976" cy="5073427"/>
          </a:xfrm>
        </p:spPr>
        <p:txBody>
          <a:bodyPr>
            <a:normAutofit/>
          </a:bodyPr>
          <a:lstStyle/>
          <a:p>
            <a:r>
              <a:rPr lang="en-GB" sz="2000" b="1" dirty="0"/>
              <a:t>Function: </a:t>
            </a:r>
            <a:r>
              <a:rPr lang="en-GB" sz="2000" dirty="0"/>
              <a:t>Potential nominees attempt top gain the credibility to stand as a candidate for their party (via the media, within the state and national parties). Publicity, network &amp; alliance building and essentially building a ‘war chest’ ($) are vital to this process.</a:t>
            </a:r>
          </a:p>
          <a:p>
            <a:r>
              <a:rPr lang="en-GB" sz="2000" b="1" dirty="0"/>
              <a:t>When? </a:t>
            </a:r>
            <a:r>
              <a:rPr lang="en-GB" sz="2000" dirty="0"/>
              <a:t>No set period, indeed the whole process has been getting earlier and earlier in recent decades. It used to be in the year preceding the Primaries, </a:t>
            </a:r>
            <a:r>
              <a:rPr lang="en-GB" sz="2000" dirty="0">
                <a:solidFill>
                  <a:srgbClr val="C00000"/>
                </a:solidFill>
              </a:rPr>
              <a:t>but we’ve known that Hilary is standing since 12</a:t>
            </a:r>
            <a:r>
              <a:rPr lang="en-GB" sz="2000" baseline="30000" dirty="0">
                <a:solidFill>
                  <a:srgbClr val="C00000"/>
                </a:solidFill>
              </a:rPr>
              <a:t>th</a:t>
            </a:r>
            <a:r>
              <a:rPr lang="en-GB" sz="2000" dirty="0">
                <a:solidFill>
                  <a:srgbClr val="C00000"/>
                </a:solidFill>
              </a:rPr>
              <a:t> April 2015 ~ 19 months before the election!” </a:t>
            </a:r>
            <a:r>
              <a:rPr lang="en-GB" sz="2000" dirty="0">
                <a:hlinkClick r:id="rId2"/>
              </a:rPr>
              <a:t>https://www.youtube.com/watch?v=N708P-A45D0</a:t>
            </a:r>
            <a:endParaRPr lang="en-GB" sz="2000" dirty="0"/>
          </a:p>
          <a:p>
            <a:pPr marL="0" indent="0">
              <a:buNone/>
            </a:pPr>
            <a:r>
              <a:rPr lang="en-GB" sz="800" dirty="0"/>
              <a:t> </a:t>
            </a:r>
            <a:endParaRPr lang="en-GB" sz="700" dirty="0"/>
          </a:p>
        </p:txBody>
      </p:sp>
      <p:sp>
        <p:nvSpPr>
          <p:cNvPr id="6" name="TextBox 5"/>
          <p:cNvSpPr txBox="1"/>
          <p:nvPr/>
        </p:nvSpPr>
        <p:spPr>
          <a:xfrm>
            <a:off x="423193" y="5764237"/>
            <a:ext cx="8569105" cy="400110"/>
          </a:xfrm>
          <a:prstGeom prst="rect">
            <a:avLst/>
          </a:prstGeom>
          <a:solidFill>
            <a:srgbClr val="FFC000"/>
          </a:solidFill>
        </p:spPr>
        <p:txBody>
          <a:bodyPr wrap="square" rtlCol="0">
            <a:spAutoFit/>
          </a:bodyPr>
          <a:lstStyle/>
          <a:p>
            <a:r>
              <a:rPr lang="en-GB" sz="2000" dirty="0"/>
              <a:t>For the full list running candidates see: http://www.politics1.com/p2016.htm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45023"/>
            <a:ext cx="3672408" cy="206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80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Stage II: The </a:t>
            </a:r>
            <a:r>
              <a:rPr lang="en-GB" b="1" i="1" dirty="0">
                <a:solidFill>
                  <a:srgbClr val="002060"/>
                </a:solidFill>
              </a:rPr>
              <a:t>Primaries</a:t>
            </a:r>
            <a:r>
              <a:rPr lang="en-GB" b="1" dirty="0"/>
              <a:t> &amp; </a:t>
            </a:r>
            <a:r>
              <a:rPr lang="en-GB" b="1" i="1" dirty="0">
                <a:solidFill>
                  <a:srgbClr val="002060"/>
                </a:solidFill>
              </a:rPr>
              <a:t>Caucuses</a:t>
            </a:r>
          </a:p>
        </p:txBody>
      </p:sp>
      <p:sp>
        <p:nvSpPr>
          <p:cNvPr id="3" name="Content Placeholder 2"/>
          <p:cNvSpPr>
            <a:spLocks noGrp="1"/>
          </p:cNvSpPr>
          <p:nvPr>
            <p:ph idx="1"/>
          </p:nvPr>
        </p:nvSpPr>
        <p:spPr/>
        <p:txBody>
          <a:bodyPr>
            <a:normAutofit fontScale="77500" lnSpcReduction="20000"/>
          </a:bodyPr>
          <a:lstStyle/>
          <a:p>
            <a:r>
              <a:rPr lang="en-GB" dirty="0"/>
              <a:t>All 50 states have either primaries or caucuses (mostly primaries now). These now start in January of the election year, traditionally with the Iowa Caucus and the New Hampshire Primary (which have got earlier and earlier, in what is now referred to as ‘</a:t>
            </a:r>
            <a:r>
              <a:rPr lang="en-GB" dirty="0">
                <a:solidFill>
                  <a:srgbClr val="002060"/>
                </a:solidFill>
              </a:rPr>
              <a:t>front loading</a:t>
            </a:r>
            <a:r>
              <a:rPr lang="en-GB" dirty="0"/>
              <a:t>’)</a:t>
            </a:r>
          </a:p>
          <a:p>
            <a:endParaRPr lang="en-GB" dirty="0"/>
          </a:p>
          <a:p>
            <a:r>
              <a:rPr lang="en-GB" b="1" dirty="0"/>
              <a:t>Function: </a:t>
            </a:r>
            <a:r>
              <a:rPr lang="en-GB" dirty="0"/>
              <a:t>These are state level methods for:</a:t>
            </a:r>
          </a:p>
          <a:p>
            <a:pPr marL="971550" lvl="1" indent="-514350">
              <a:buFont typeface="+mj-lt"/>
              <a:buAutoNum type="alphaLcPeriod"/>
            </a:pPr>
            <a:r>
              <a:rPr lang="en-GB" dirty="0"/>
              <a:t>Showing popular support for candidates. </a:t>
            </a:r>
          </a:p>
          <a:p>
            <a:pPr marL="971550" lvl="1" indent="-514350">
              <a:buFont typeface="+mj-lt"/>
              <a:buAutoNum type="alphaLcPeriod"/>
            </a:pPr>
            <a:r>
              <a:rPr lang="en-GB" dirty="0"/>
              <a:t>State parties (Rep/Dem) choosing delegates who will go on the </a:t>
            </a:r>
            <a:r>
              <a:rPr lang="en-GB" dirty="0">
                <a:solidFill>
                  <a:srgbClr val="002060"/>
                </a:solidFill>
              </a:rPr>
              <a:t>National Party Convention </a:t>
            </a:r>
            <a:r>
              <a:rPr lang="en-GB" dirty="0"/>
              <a:t>(July/August) to cast their state’s votes in support of a particular candidate.</a:t>
            </a:r>
          </a:p>
          <a:p>
            <a:endParaRPr lang="en-GB" dirty="0"/>
          </a:p>
          <a:p>
            <a:r>
              <a:rPr lang="en-GB" b="1" dirty="0"/>
              <a:t>When? </a:t>
            </a:r>
            <a:r>
              <a:rPr lang="en-GB" dirty="0"/>
              <a:t>The ‘Primary season’ lasts from January until June</a:t>
            </a:r>
            <a:endParaRPr lang="en-GB" b="1" dirty="0"/>
          </a:p>
        </p:txBody>
      </p:sp>
    </p:spTree>
    <p:extLst>
      <p:ext uri="{BB962C8B-B14F-4D97-AF65-F5344CB8AC3E}">
        <p14:creationId xmlns:p14="http://schemas.microsoft.com/office/powerpoint/2010/main" val="238645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Stage III: </a:t>
            </a:r>
            <a:r>
              <a:rPr lang="en-GB" b="1" i="1" dirty="0">
                <a:solidFill>
                  <a:srgbClr val="002060"/>
                </a:solidFill>
              </a:rPr>
              <a:t>National Party Conventions</a:t>
            </a:r>
          </a:p>
        </p:txBody>
      </p:sp>
      <p:sp>
        <p:nvSpPr>
          <p:cNvPr id="3" name="Content Placeholder 2"/>
          <p:cNvSpPr>
            <a:spLocks noGrp="1"/>
          </p:cNvSpPr>
          <p:nvPr>
            <p:ph idx="1"/>
          </p:nvPr>
        </p:nvSpPr>
        <p:spPr>
          <a:xfrm>
            <a:off x="395536" y="1268760"/>
            <a:ext cx="8352928" cy="4857403"/>
          </a:xfrm>
        </p:spPr>
        <p:txBody>
          <a:bodyPr>
            <a:normAutofit lnSpcReduction="10000"/>
          </a:bodyPr>
          <a:lstStyle/>
          <a:p>
            <a:r>
              <a:rPr lang="en-GB" sz="2800" b="1" dirty="0"/>
              <a:t>Function: </a:t>
            </a:r>
            <a:r>
              <a:rPr lang="en-GB" sz="2800" dirty="0"/>
              <a:t>Traditionally to choose which candidate will gain the endorsement of their party to be the Presidential Candidate, and who his/her running mate (VP) will be. Also to decide upon the </a:t>
            </a:r>
            <a:r>
              <a:rPr lang="en-GB" sz="2800" b="1" i="1" dirty="0">
                <a:solidFill>
                  <a:srgbClr val="002060"/>
                </a:solidFill>
              </a:rPr>
              <a:t>Party’s ‘Platform’ </a:t>
            </a:r>
            <a:r>
              <a:rPr lang="en-GB" sz="2800" dirty="0"/>
              <a:t>(manifesto), and to unite the party in what can have been an acrimonious intra-party race (</a:t>
            </a:r>
            <a:r>
              <a:rPr lang="en-GB" sz="2800" dirty="0">
                <a:solidFill>
                  <a:srgbClr val="C00000"/>
                </a:solidFill>
              </a:rPr>
              <a:t>e.g. Obama &amp; Clinton’s race in 2008, or Clinton &amp; Sanders’ July 2016 in Philadelphia</a:t>
            </a:r>
            <a:r>
              <a:rPr lang="en-GB" sz="2800" dirty="0"/>
              <a:t>)</a:t>
            </a:r>
          </a:p>
          <a:p>
            <a:r>
              <a:rPr lang="en-GB" sz="2800" b="1" dirty="0"/>
              <a:t>When?</a:t>
            </a:r>
            <a:r>
              <a:rPr lang="en-GB" sz="2800" dirty="0"/>
              <a:t> 4 days in July/August</a:t>
            </a:r>
          </a:p>
          <a:p>
            <a:r>
              <a:rPr lang="en-GB" sz="2800" b="1" dirty="0"/>
              <a:t>Even in a pandemic – if virtual!</a:t>
            </a:r>
          </a:p>
          <a:p>
            <a:pPr marL="0" indent="0">
              <a:buNone/>
            </a:pPr>
            <a:r>
              <a:rPr lang="en-GB" sz="1800" b="1" dirty="0">
                <a:hlinkClick r:id="rId2"/>
              </a:rPr>
              <a:t>https://www.youtube.com/watch?v=DNZFUDIor70</a:t>
            </a:r>
            <a:endParaRPr lang="en-GB" sz="1800" b="1" dirty="0"/>
          </a:p>
          <a:p>
            <a:pPr marL="0" indent="0">
              <a:buNone/>
            </a:pPr>
            <a:endParaRPr lang="en-GB" sz="1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7434">
            <a:off x="5416357" y="4367851"/>
            <a:ext cx="3647100" cy="205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13122">
            <a:off x="4815194" y="4115135"/>
            <a:ext cx="489204" cy="340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921881"/>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3599</TotalTime>
  <Words>3960</Words>
  <Application>Microsoft Office PowerPoint</Application>
  <PresentationFormat>On-screen Show (4:3)</PresentationFormat>
  <Paragraphs>216</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vt:lpstr>
      <vt:lpstr>Office Theme</vt:lpstr>
      <vt:lpstr>Democracy &amp; Participation:  5.1 Electoral System in the USA</vt:lpstr>
      <vt:lpstr>Overview…</vt:lpstr>
      <vt:lpstr>Formal (Constitutional) Requirements for the Presidency: </vt:lpstr>
      <vt:lpstr>Informal Requirements for the Presidency (1): </vt:lpstr>
      <vt:lpstr>Informal Requirements for the Presidency (2): </vt:lpstr>
      <vt:lpstr>Presidential Elections – a 6 stage process</vt:lpstr>
      <vt:lpstr>Stage I: The ‘Invisible Primary’</vt:lpstr>
      <vt:lpstr>Stage II: The Primaries &amp; Caucuses</vt:lpstr>
      <vt:lpstr>Stage III: National Party Conventions</vt:lpstr>
      <vt:lpstr>Stage IV: The General Election Campaign</vt:lpstr>
      <vt:lpstr>Stage V: Election Day &amp; Electoral College</vt:lpstr>
      <vt:lpstr>Stage V: Inauguration  </vt:lpstr>
      <vt:lpstr>1: The Primary Season </vt:lpstr>
      <vt:lpstr>2: Primary Elections &amp; Caucuses</vt:lpstr>
      <vt:lpstr>3: National Party Conventions (i)</vt:lpstr>
      <vt:lpstr>3: NPC: Formal Functions (ii)</vt:lpstr>
      <vt:lpstr>3: NPC: Formal Functions (iii)</vt:lpstr>
      <vt:lpstr>Incumbency advantages</vt:lpstr>
      <vt:lpstr>4: Electoral College</vt:lpstr>
      <vt:lpstr>4: EC - How does it work?</vt:lpstr>
      <vt:lpstr>4: EC - Why Controversial?</vt:lpstr>
      <vt:lpstr>4: Electoral College: Why Controversial? </vt:lpstr>
      <vt:lpstr>4: Electoral College - Why Controversial? </vt:lpstr>
      <vt:lpstr>Campaign Finance (1) </vt:lpstr>
      <vt:lpstr>Campaign Finance (2) </vt:lpstr>
      <vt:lpstr>Is Money the Equivalent of “Speech”?</vt:lpstr>
      <vt:lpstr>Campaign Finance &amp; the Supreme Court</vt:lpstr>
      <vt:lpstr>Money &amp; Advocacy Groups</vt:lpstr>
      <vt:lpstr>PowerPoint Presentation</vt:lpstr>
      <vt:lpstr>527s</vt:lpstr>
      <vt:lpstr>PowerPoint Presentation</vt:lpstr>
      <vt:lpstr>PowerPoint Presentation</vt:lpstr>
      <vt:lpstr>PowerPoint Presentation</vt:lpstr>
      <vt:lpstr>PowerPoint Presentation</vt:lpstr>
      <vt:lpstr>What does money have to do with democracy?  A great deal! </vt:lpstr>
    </vt:vector>
  </TitlesOfParts>
  <Company>Loughborough Endowed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Elections</dc:title>
  <dc:creator>Administrator</dc:creator>
  <cp:lastModifiedBy>M. Dawkins</cp:lastModifiedBy>
  <cp:revision>94</cp:revision>
  <cp:lastPrinted>2014-05-15T14:38:37Z</cp:lastPrinted>
  <dcterms:created xsi:type="dcterms:W3CDTF">2014-05-13T14:05:16Z</dcterms:created>
  <dcterms:modified xsi:type="dcterms:W3CDTF">2022-08-25T14:39:37Z</dcterms:modified>
</cp:coreProperties>
</file>