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7"/>
  </p:handoutMasterIdLst>
  <p:sldIdLst>
    <p:sldId id="273" r:id="rId2"/>
    <p:sldId id="257" r:id="rId3"/>
    <p:sldId id="258" r:id="rId4"/>
    <p:sldId id="256" r:id="rId5"/>
    <p:sldId id="259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72" r:id="rId16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73F8-4D0C-4AA8-8027-8C329DB03589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2E839-95C4-4F33-9EEE-07FF0D3EF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55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9683-13CC-4811-8248-79B1DBEE8826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A451-6A6F-4E52-831E-C0EC9C29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2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9683-13CC-4811-8248-79B1DBEE8826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A451-6A6F-4E52-831E-C0EC9C29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53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9683-13CC-4811-8248-79B1DBEE8826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A451-6A6F-4E52-831E-C0EC9C29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51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9683-13CC-4811-8248-79B1DBEE8826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A451-6A6F-4E52-831E-C0EC9C29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5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9683-13CC-4811-8248-79B1DBEE8826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A451-6A6F-4E52-831E-C0EC9C29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9683-13CC-4811-8248-79B1DBEE8826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A451-6A6F-4E52-831E-C0EC9C29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5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9683-13CC-4811-8248-79B1DBEE8826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A451-6A6F-4E52-831E-C0EC9C29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97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9683-13CC-4811-8248-79B1DBEE8826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A451-6A6F-4E52-831E-C0EC9C29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0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9683-13CC-4811-8248-79B1DBEE8826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A451-6A6F-4E52-831E-C0EC9C29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4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9683-13CC-4811-8248-79B1DBEE8826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A451-6A6F-4E52-831E-C0EC9C29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11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9683-13CC-4811-8248-79B1DBEE8826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A451-6A6F-4E52-831E-C0EC9C29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58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69683-13CC-4811-8248-79B1DBEE8826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A451-6A6F-4E52-831E-C0EC9C29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7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gspolitics.wordpress.com/" TargetMode="External"/><Relationship Id="rId2" Type="http://schemas.openxmlformats.org/officeDocument/2006/relationships/hyperlink" Target="http://latinovotematter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Unit 3: Racial &amp; Ethnic Politics</a:t>
            </a:r>
            <a:br>
              <a:rPr lang="en-GB" sz="3600" b="1" dirty="0" smtClean="0"/>
            </a:br>
            <a:r>
              <a:rPr lang="en-GB" sz="5300" b="1" dirty="0" smtClean="0"/>
              <a:t>Hispanic/Latino Americans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endParaRPr lang="en-GB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44" y="2780928"/>
            <a:ext cx="3928201" cy="316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759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5"/>
            <a:ext cx="7920880" cy="936104"/>
          </a:xfrm>
        </p:spPr>
        <p:txBody>
          <a:bodyPr>
            <a:noAutofit/>
          </a:bodyPr>
          <a:lstStyle/>
          <a:p>
            <a:r>
              <a:rPr lang="en-US" sz="3600" b="1" dirty="0"/>
              <a:t>12 States with Largest Growth in Latino Population, 2000-2010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en-US" dirty="0"/>
              <a:t>California		3,047,163</a:t>
            </a:r>
          </a:p>
          <a:p>
            <a:pPr>
              <a:buFontTx/>
              <a:buNone/>
            </a:pPr>
            <a:r>
              <a:rPr lang="en-US" dirty="0"/>
              <a:t>Texas			2,791,255</a:t>
            </a:r>
          </a:p>
          <a:p>
            <a:pPr>
              <a:buFontTx/>
              <a:buNone/>
            </a:pPr>
            <a:r>
              <a:rPr lang="en-US" dirty="0"/>
              <a:t>Florida			1,541,091</a:t>
            </a:r>
          </a:p>
          <a:p>
            <a:pPr>
              <a:buFontTx/>
              <a:buNone/>
            </a:pPr>
            <a:r>
              <a:rPr lang="en-US" dirty="0"/>
              <a:t>Arizona		  </a:t>
            </a:r>
            <a:r>
              <a:rPr lang="en-US" dirty="0" smtClean="0"/>
              <a:t>	   599,532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New York		   549,339</a:t>
            </a:r>
          </a:p>
          <a:p>
            <a:pPr>
              <a:buFontTx/>
              <a:buNone/>
            </a:pPr>
            <a:r>
              <a:rPr lang="en-US" dirty="0"/>
              <a:t>Illinois		 	   497,316</a:t>
            </a:r>
          </a:p>
          <a:p>
            <a:pPr>
              <a:buFontTx/>
              <a:buNone/>
            </a:pPr>
            <a:r>
              <a:rPr lang="en-US" dirty="0"/>
              <a:t>New Jersey		   437,953</a:t>
            </a:r>
          </a:p>
          <a:p>
            <a:pPr>
              <a:buFontTx/>
              <a:buNone/>
            </a:pPr>
            <a:r>
              <a:rPr lang="en-US" dirty="0"/>
              <a:t>North Carolina	   </a:t>
            </a:r>
            <a:r>
              <a:rPr lang="en-US" dirty="0" smtClean="0"/>
              <a:t>	   421,157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Georgia		   </a:t>
            </a:r>
            <a:r>
              <a:rPr lang="en-US" dirty="0" smtClean="0"/>
              <a:t>	   418,462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Pennsylvania		   325,572</a:t>
            </a:r>
          </a:p>
          <a:p>
            <a:pPr>
              <a:buFontTx/>
              <a:buNone/>
            </a:pPr>
            <a:r>
              <a:rPr lang="en-US" dirty="0"/>
              <a:t>Nevada		   </a:t>
            </a:r>
            <a:r>
              <a:rPr lang="en-US" dirty="0" smtClean="0"/>
              <a:t>	   322,531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Washington		   314,281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408935" cy="340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97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76864" cy="1371600"/>
          </a:xfrm>
        </p:spPr>
        <p:txBody>
          <a:bodyPr>
            <a:noAutofit/>
          </a:bodyPr>
          <a:lstStyle/>
          <a:p>
            <a:r>
              <a:rPr lang="en-US" sz="3000" b="1" dirty="0"/>
              <a:t>12 States with Highest Percentages of Latino Growth, </a:t>
            </a:r>
            <a:r>
              <a:rPr lang="en-US" sz="3000" b="1" dirty="0" smtClean="0"/>
              <a:t>2000-2010 (% Growth: 92% to 148%) </a:t>
            </a:r>
            <a:endParaRPr lang="en-GB" sz="3000" b="1" dirty="0"/>
          </a:p>
        </p:txBody>
      </p:sp>
      <p:pic>
        <p:nvPicPr>
          <p:cNvPr id="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1809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Political Partisanship &amp; Gender: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r>
              <a:rPr lang="en-US" b="1" dirty="0" smtClean="0"/>
              <a:t>				Male</a:t>
            </a:r>
            <a:r>
              <a:rPr lang="en-US" b="1" dirty="0"/>
              <a:t>		Female</a:t>
            </a:r>
          </a:p>
          <a:p>
            <a:pPr>
              <a:buNone/>
              <a:defRPr/>
            </a:pPr>
            <a:r>
              <a:rPr lang="en-US" b="1" dirty="0"/>
              <a:t>Democrat                      </a:t>
            </a:r>
            <a:r>
              <a:rPr lang="en-US" sz="2000" dirty="0"/>
              <a:t>41.2		     40.7</a:t>
            </a:r>
            <a:endParaRPr lang="en-US" sz="2000" b="1" dirty="0"/>
          </a:p>
          <a:p>
            <a:pPr>
              <a:buNone/>
              <a:defRPr/>
            </a:pPr>
            <a:endParaRPr lang="en-US" b="1" dirty="0"/>
          </a:p>
          <a:p>
            <a:pPr>
              <a:buNone/>
              <a:defRPr/>
            </a:pPr>
            <a:r>
              <a:rPr lang="en-US" b="1" dirty="0"/>
              <a:t>Republican                   </a:t>
            </a:r>
            <a:r>
              <a:rPr lang="en-US" sz="2000" dirty="0"/>
              <a:t>23.7                  </a:t>
            </a:r>
            <a:r>
              <a:rPr lang="en-US" sz="2000" dirty="0" smtClean="0"/>
              <a:t>	     18.7</a:t>
            </a:r>
            <a:endParaRPr lang="en-US" b="1" dirty="0"/>
          </a:p>
          <a:p>
            <a:pPr>
              <a:buNone/>
              <a:defRPr/>
            </a:pPr>
            <a:endParaRPr lang="en-US" b="1" dirty="0"/>
          </a:p>
          <a:p>
            <a:pPr>
              <a:buNone/>
              <a:defRPr/>
            </a:pPr>
            <a:r>
              <a:rPr lang="en-US" b="1" dirty="0"/>
              <a:t>Independent                 </a:t>
            </a:r>
            <a:r>
              <a:rPr lang="en-US" sz="2000" dirty="0"/>
              <a:t> 9.3                    </a:t>
            </a:r>
            <a:r>
              <a:rPr lang="en-US" sz="2000" dirty="0" smtClean="0"/>
              <a:t>          7.6</a:t>
            </a:r>
            <a:endParaRPr lang="en-US" b="1" dirty="0"/>
          </a:p>
          <a:p>
            <a:pPr>
              <a:buNone/>
              <a:defRPr/>
            </a:pPr>
            <a:endParaRPr lang="en-US" b="1" dirty="0"/>
          </a:p>
          <a:p>
            <a:pPr>
              <a:buNone/>
              <a:defRPr/>
            </a:pPr>
            <a:r>
              <a:rPr lang="en-US" b="1" dirty="0"/>
              <a:t>Don’t Care                    </a:t>
            </a:r>
            <a:r>
              <a:rPr lang="en-US" sz="2000" dirty="0"/>
              <a:t>11.7                 </a:t>
            </a:r>
            <a:r>
              <a:rPr lang="en-US" sz="2000" dirty="0" smtClean="0"/>
              <a:t>            14.6</a:t>
            </a:r>
            <a:endParaRPr lang="en-US" b="1" dirty="0"/>
          </a:p>
          <a:p>
            <a:pPr>
              <a:buNone/>
              <a:defRPr/>
            </a:pPr>
            <a:endParaRPr lang="en-US" b="1" dirty="0"/>
          </a:p>
          <a:p>
            <a:pPr>
              <a:buNone/>
              <a:defRPr/>
            </a:pPr>
            <a:r>
              <a:rPr lang="en-US" b="1" dirty="0"/>
              <a:t>Don’t Know                  </a:t>
            </a:r>
            <a:r>
              <a:rPr lang="en-US" sz="2000" dirty="0"/>
              <a:t>14.1                 </a:t>
            </a:r>
            <a:r>
              <a:rPr lang="en-US" sz="2000" dirty="0" smtClean="0"/>
              <a:t>            18.4</a:t>
            </a:r>
            <a:endParaRPr lang="en-US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32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Latino Votes Since the 1960s…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3040" y="2060848"/>
            <a:ext cx="6349320" cy="366222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964488" cy="48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54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171400"/>
            <a:ext cx="6965245" cy="1082915"/>
          </a:xfrm>
        </p:spPr>
        <p:txBody>
          <a:bodyPr/>
          <a:lstStyle/>
          <a:p>
            <a:r>
              <a:rPr lang="en-GB" dirty="0" smtClean="0"/>
              <a:t>Latino Votes in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9660"/>
            <a:ext cx="8522709" cy="542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457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883226"/>
          </a:xfrm>
        </p:spPr>
        <p:txBody>
          <a:bodyPr>
            <a:normAutofit/>
          </a:bodyPr>
          <a:lstStyle/>
          <a:p>
            <a:r>
              <a:rPr lang="en-GB" dirty="0" smtClean="0"/>
              <a:t>Concluding thoughts…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600" dirty="0"/>
              <a:t>In 2012, Latino Voters </a:t>
            </a:r>
            <a:r>
              <a:rPr lang="en-GB" sz="2600" dirty="0" smtClean="0"/>
              <a:t>demonstrated they a swiftly becoming a major </a:t>
            </a:r>
            <a:r>
              <a:rPr lang="en-GB" sz="2600" dirty="0"/>
              <a:t>force in deciding who will be the next President of the United States. </a:t>
            </a:r>
          </a:p>
          <a:p>
            <a:r>
              <a:rPr lang="en-GB" sz="2600" dirty="0" smtClean="0"/>
              <a:t>At state level their presence is often impossible to ignore. In Florida, for example, 46% of those eligible to vote are now Latinos.</a:t>
            </a:r>
          </a:p>
          <a:p>
            <a:r>
              <a:rPr lang="en-GB" sz="2600" dirty="0"/>
              <a:t>Y</a:t>
            </a:r>
            <a:r>
              <a:rPr lang="en-GB" sz="2600" dirty="0" smtClean="0"/>
              <a:t>ou </a:t>
            </a:r>
            <a:r>
              <a:rPr lang="en-GB" sz="2600" dirty="0"/>
              <a:t>can predict how this key demographic will vote, by interacting with the most recently available independent polling results through </a:t>
            </a:r>
            <a:r>
              <a:rPr lang="en-GB" sz="2600" dirty="0" smtClean="0"/>
              <a:t>a </a:t>
            </a:r>
            <a:r>
              <a:rPr lang="en-GB" sz="2600" dirty="0"/>
              <a:t>brand new, interactive map from </a:t>
            </a:r>
            <a:r>
              <a:rPr lang="en-GB" sz="2600" i="1" dirty="0"/>
              <a:t>Latino Decisions and America’s Voice Education </a:t>
            </a:r>
            <a:r>
              <a:rPr lang="en-GB" sz="2600" i="1" dirty="0" smtClean="0"/>
              <a:t>Fund.  </a:t>
            </a:r>
          </a:p>
          <a:p>
            <a:pPr marL="0" indent="0">
              <a:buNone/>
            </a:pPr>
            <a:r>
              <a:rPr lang="en-GB" sz="2600" dirty="0"/>
              <a:t> </a:t>
            </a:r>
            <a:r>
              <a:rPr lang="en-GB" sz="2600" dirty="0" smtClean="0"/>
              <a:t>    See: </a:t>
            </a:r>
            <a:r>
              <a:rPr lang="en-GB" sz="2600" dirty="0" smtClean="0">
                <a:solidFill>
                  <a:srgbClr val="00B0F0"/>
                </a:solidFill>
                <a:hlinkClick r:id="rId2"/>
              </a:rPr>
              <a:t>http</a:t>
            </a:r>
            <a:r>
              <a:rPr lang="en-GB" sz="2600" dirty="0">
                <a:solidFill>
                  <a:srgbClr val="00B0F0"/>
                </a:solidFill>
                <a:hlinkClick r:id="rId2"/>
              </a:rPr>
              <a:t>://latinovotematters.org</a:t>
            </a:r>
            <a:r>
              <a:rPr lang="en-GB" sz="2600" dirty="0" smtClean="0">
                <a:solidFill>
                  <a:srgbClr val="00B0F0"/>
                </a:solidFill>
                <a:hlinkClick r:id="rId2"/>
              </a:rPr>
              <a:t>/</a:t>
            </a:r>
            <a:endParaRPr lang="en-GB" sz="2600" dirty="0" smtClean="0">
              <a:solidFill>
                <a:srgbClr val="00B0F0"/>
              </a:solidFill>
            </a:endParaRPr>
          </a:p>
          <a:p>
            <a:endParaRPr lang="en-GB" sz="2600" dirty="0" smtClean="0"/>
          </a:p>
          <a:p>
            <a:endParaRPr lang="en-GB" dirty="0"/>
          </a:p>
          <a:p>
            <a:r>
              <a:rPr lang="en-GB" sz="2000" dirty="0" smtClean="0"/>
              <a:t>N.B. I’ve also posted this link on </a:t>
            </a:r>
            <a:r>
              <a:rPr lang="en-GB" sz="2000" dirty="0"/>
              <a:t>our </a:t>
            </a:r>
            <a:r>
              <a:rPr lang="en-GB" sz="2000" dirty="0" smtClean="0"/>
              <a:t>blog</a:t>
            </a:r>
            <a:r>
              <a:rPr lang="en-GB" sz="2000" dirty="0"/>
              <a:t>: </a:t>
            </a:r>
            <a:r>
              <a:rPr lang="en-GB" sz="2000" dirty="0">
                <a:hlinkClick r:id="rId3"/>
              </a:rPr>
              <a:t>http://lgspolitics.wordpress.com</a:t>
            </a:r>
            <a:r>
              <a:rPr lang="en-GB" sz="2000" dirty="0" smtClean="0">
                <a:hlinkClick r:id="rId3"/>
              </a:rPr>
              <a:t>/</a:t>
            </a:r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75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Who are Latinos or Hispanics?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60848"/>
            <a:ext cx="7200800" cy="4194800"/>
          </a:xfrm>
        </p:spPr>
        <p:txBody>
          <a:bodyPr>
            <a:normAutofit fontScale="85000" lnSpcReduction="20000"/>
          </a:bodyPr>
          <a:lstStyle/>
          <a:p>
            <a:r>
              <a:rPr lang="en-GB" sz="2800" b="1" dirty="0"/>
              <a:t>’Hispanic or Latino’ refers to a person of Cuban, Mexican, Puerto Rican, South or Central American, or other Spanish culture or origin regardless of race</a:t>
            </a:r>
            <a:r>
              <a:rPr lang="en-GB" sz="2800" b="1" dirty="0" smtClean="0"/>
              <a:t>.”</a:t>
            </a:r>
            <a:endParaRPr lang="en-GB" sz="2800" b="1" dirty="0"/>
          </a:p>
          <a:p>
            <a:r>
              <a:rPr lang="en-GB" dirty="0"/>
              <a:t> </a:t>
            </a:r>
            <a:r>
              <a:rPr lang="en-GB" dirty="0" smtClean="0"/>
              <a:t>	</a:t>
            </a:r>
            <a:r>
              <a:rPr lang="en-GB" sz="2000" dirty="0" smtClean="0"/>
              <a:t>Source: U.S. Census Bureau.</a:t>
            </a:r>
          </a:p>
          <a:p>
            <a:endParaRPr lang="en-GB" sz="2000" dirty="0" smtClean="0"/>
          </a:p>
          <a:p>
            <a:r>
              <a:rPr lang="en-GB" dirty="0" smtClean="0"/>
              <a:t>Latino more commonly used in the West, Hispanic in the East. Hispanic also term used by Federal Govt.</a:t>
            </a:r>
          </a:p>
          <a:p>
            <a:r>
              <a:rPr lang="en-GB" dirty="0" smtClean="0"/>
              <a:t>(N.B. Either term can be used in your papers or by the exam board… My advice is stick to one once you’ve used it!)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7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Latinos: </a:t>
            </a:r>
            <a:r>
              <a:rPr lang="en-US" b="1" dirty="0"/>
              <a:t>Newcomers in the United States?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Common view of Latinos as immigrants who have come only recently to this country</a:t>
            </a:r>
          </a:p>
          <a:p>
            <a:r>
              <a:rPr lang="en-US" sz="2800" dirty="0"/>
              <a:t>Initial emergence of Latino incorporation into the United States</a:t>
            </a:r>
          </a:p>
          <a:p>
            <a:pPr lvl="1">
              <a:buFontTx/>
              <a:buChar char="•"/>
            </a:pPr>
            <a:r>
              <a:rPr lang="en-US" sz="2400" dirty="0"/>
              <a:t>Mexicans in 1848</a:t>
            </a:r>
          </a:p>
          <a:p>
            <a:pPr lvl="1">
              <a:buFontTx/>
              <a:buChar char="•"/>
            </a:pPr>
            <a:r>
              <a:rPr lang="en-US" sz="2400" dirty="0"/>
              <a:t>Puerto Ricans in 1920s</a:t>
            </a:r>
          </a:p>
          <a:p>
            <a:pPr lvl="1">
              <a:buFontTx/>
              <a:buChar char="•"/>
            </a:pPr>
            <a:r>
              <a:rPr lang="en-US" sz="2400" dirty="0"/>
              <a:t>Cubans and Dominicans in late 1950s-1960s</a:t>
            </a:r>
          </a:p>
          <a:p>
            <a:pPr lvl="1">
              <a:buFontTx/>
              <a:buChar char="•"/>
            </a:pPr>
            <a:r>
              <a:rPr lang="en-US" sz="2400" dirty="0"/>
              <a:t>Central Americans in 1970s-1980s</a:t>
            </a:r>
          </a:p>
          <a:p>
            <a:pPr lvl="1">
              <a:buFontTx/>
              <a:buChar char="•"/>
            </a:pPr>
            <a:r>
              <a:rPr lang="en-US" sz="2400" dirty="0"/>
              <a:t>South Americans in 1980s-1990s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43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txBody>
          <a:bodyPr>
            <a:noAutofit/>
          </a:bodyPr>
          <a:lstStyle/>
          <a:p>
            <a:r>
              <a:rPr lang="en-US" sz="4000" b="1" dirty="0"/>
              <a:t>Major </a:t>
            </a:r>
            <a:r>
              <a:rPr lang="en-US" sz="4000" b="1" dirty="0" smtClean="0"/>
              <a:t>Messages: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4536504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U.S. population and that of most states is undergoing major demographic transformations.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Latinos represent the engine of U.S. population change.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increasing presence of Latinos in the future population </a:t>
            </a:r>
            <a:r>
              <a:rPr lang="en-GB" dirty="0" smtClean="0">
                <a:solidFill>
                  <a:schemeClr val="tx1"/>
                </a:solidFill>
              </a:rPr>
              <a:t>of </a:t>
            </a:r>
            <a:r>
              <a:rPr lang="en-GB" dirty="0">
                <a:solidFill>
                  <a:schemeClr val="tx1"/>
                </a:solidFill>
              </a:rPr>
              <a:t>the U.S. </a:t>
            </a:r>
            <a:r>
              <a:rPr lang="en-GB" u="sng" dirty="0">
                <a:solidFill>
                  <a:schemeClr val="tx1"/>
                </a:solidFill>
              </a:rPr>
              <a:t>will</a:t>
            </a:r>
            <a:r>
              <a:rPr lang="en-GB" dirty="0">
                <a:solidFill>
                  <a:schemeClr val="tx1"/>
                </a:solidFill>
              </a:rPr>
              <a:t> impact all institutions, </a:t>
            </a:r>
            <a:r>
              <a:rPr lang="en-GB" dirty="0" smtClean="0">
                <a:solidFill>
                  <a:schemeClr val="tx1"/>
                </a:solidFill>
              </a:rPr>
              <a:t>e.g. education, the military &amp; politics.</a:t>
            </a:r>
            <a:endParaRPr lang="en-GB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Challenge to the traditional black-white framework that has dominated U.S.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Latino growth in U.S. and demographic implications for Mexico and Latin America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New era?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01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r>
              <a:rPr lang="en-US" sz="3200" dirty="0"/>
              <a:t>Percentage of U.S. Population that is Latino, 1980 to </a:t>
            </a:r>
            <a:r>
              <a:rPr lang="en-US" sz="3200" dirty="0" smtClean="0"/>
              <a:t>2010 (last census)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647466"/>
              </p:ext>
            </p:extLst>
          </p:nvPr>
        </p:nvGraphicFramePr>
        <p:xfrm>
          <a:off x="611188" y="1557338"/>
          <a:ext cx="7847012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4" imgW="9242337" imgH="5511262" progId="Excel.Chart.8">
                  <p:embed/>
                </p:oleObj>
              </mc:Choice>
              <mc:Fallback>
                <p:oleObj r:id="rId4" imgW="9242337" imgH="5511262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57338"/>
                        <a:ext cx="7847012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04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1202485"/>
          </a:xfrm>
        </p:spPr>
        <p:txBody>
          <a:bodyPr>
            <a:noAutofit/>
          </a:bodyPr>
          <a:lstStyle/>
          <a:p>
            <a:r>
              <a:rPr lang="en-US" sz="3200" dirty="0" smtClean="0"/>
              <a:t>Percentage </a:t>
            </a:r>
            <a:r>
              <a:rPr lang="en-US" sz="3200" dirty="0"/>
              <a:t>Hispanic of U.S. Population, </a:t>
            </a:r>
            <a:r>
              <a:rPr lang="en-US" sz="3200" dirty="0" smtClean="0"/>
              <a:t>1960-2030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80875"/>
              </p:ext>
            </p:extLst>
          </p:nvPr>
        </p:nvGraphicFramePr>
        <p:xfrm>
          <a:off x="457200" y="1600994"/>
          <a:ext cx="822960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hart" r:id="rId3" imgW="8229600" imgH="4524482" progId="MSGraph.Chart.8">
                  <p:embed followColorScheme="full"/>
                </p:oleObj>
              </mc:Choice>
              <mc:Fallback>
                <p:oleObj name="Chart" r:id="rId3" imgW="8229600" imgH="452448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994"/>
                        <a:ext cx="8229600" cy="452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97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15200" cy="13716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Regional Latino Percentages  (2010)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Northeast		12.6%</a:t>
            </a:r>
          </a:p>
          <a:p>
            <a:r>
              <a:rPr lang="en-US" dirty="0"/>
              <a:t>Midwest		  </a:t>
            </a:r>
            <a:r>
              <a:rPr lang="en-US" dirty="0" smtClean="0"/>
              <a:t>	7.0</a:t>
            </a:r>
            <a:r>
              <a:rPr lang="en-US" dirty="0"/>
              <a:t>%</a:t>
            </a:r>
          </a:p>
          <a:p>
            <a:r>
              <a:rPr lang="en-US" dirty="0"/>
              <a:t>South		</a:t>
            </a:r>
            <a:r>
              <a:rPr lang="en-US" dirty="0" smtClean="0"/>
              <a:t>	15.9</a:t>
            </a:r>
            <a:r>
              <a:rPr lang="en-US" dirty="0"/>
              <a:t>%</a:t>
            </a:r>
          </a:p>
          <a:p>
            <a:r>
              <a:rPr lang="en-US" dirty="0"/>
              <a:t>West			</a:t>
            </a:r>
            <a:r>
              <a:rPr lang="en-US" u="sng" dirty="0"/>
              <a:t>28.6%</a:t>
            </a:r>
          </a:p>
          <a:p>
            <a:endParaRPr lang="en-US" dirty="0"/>
          </a:p>
          <a:p>
            <a:r>
              <a:rPr lang="en-US" dirty="0" smtClean="0"/>
              <a:t>U.S.A</a:t>
            </a:r>
            <a:r>
              <a:rPr lang="en-US" dirty="0"/>
              <a:t>			16.3%</a:t>
            </a:r>
          </a:p>
          <a:p>
            <a:pPr>
              <a:buFontTx/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7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75240" cy="936104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Highlights of Latino Population: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The 1980-2010 </a:t>
            </a:r>
            <a:r>
              <a:rPr lang="en-GB" b="1" dirty="0" smtClean="0"/>
              <a:t>Period</a:t>
            </a:r>
          </a:p>
          <a:p>
            <a:pPr marL="0" indent="0">
              <a:buNone/>
            </a:pPr>
            <a:endParaRPr lang="en-GB" sz="1800" b="1" dirty="0" smtClean="0"/>
          </a:p>
          <a:p>
            <a:r>
              <a:rPr lang="en-GB" dirty="0" smtClean="0"/>
              <a:t>Expanded </a:t>
            </a:r>
            <a:r>
              <a:rPr lang="en-GB" dirty="0"/>
              <a:t>3.5 times between 1980 and </a:t>
            </a:r>
            <a:r>
              <a:rPr lang="en-GB" dirty="0" smtClean="0"/>
              <a:t>2010.</a:t>
            </a:r>
            <a:endParaRPr lang="en-GB" dirty="0"/>
          </a:p>
          <a:p>
            <a:r>
              <a:rPr lang="en-GB" dirty="0"/>
              <a:t>More than 2 of 5 (44%) of persons added to the U.S. population between 1980 and 2010 have been </a:t>
            </a:r>
            <a:r>
              <a:rPr lang="en-GB" dirty="0" smtClean="0"/>
              <a:t>Latino.</a:t>
            </a:r>
            <a:endParaRPr lang="en-GB" dirty="0"/>
          </a:p>
          <a:p>
            <a:r>
              <a:rPr lang="en-GB" dirty="0"/>
              <a:t>Designated the largest minority group in the United States in </a:t>
            </a:r>
            <a:r>
              <a:rPr lang="en-GB" dirty="0" smtClean="0"/>
              <a:t>2003.</a:t>
            </a:r>
          </a:p>
          <a:p>
            <a:endParaRPr lang="en-GB" sz="600" dirty="0"/>
          </a:p>
          <a:p>
            <a:pPr marL="0" indent="0">
              <a:buNone/>
            </a:pPr>
            <a:r>
              <a:rPr lang="en-GB" b="1" dirty="0" smtClean="0"/>
              <a:t>Since 2010-2014</a:t>
            </a:r>
          </a:p>
          <a:p>
            <a:r>
              <a:rPr lang="en-GB" dirty="0" smtClean="0"/>
              <a:t>37% Population Growth due to immigration</a:t>
            </a:r>
          </a:p>
          <a:p>
            <a:r>
              <a:rPr lang="en-GB" dirty="0" smtClean="0"/>
              <a:t>63% </a:t>
            </a:r>
            <a:r>
              <a:rPr lang="en-GB" dirty="0"/>
              <a:t>Population Growth </a:t>
            </a:r>
            <a:r>
              <a:rPr lang="en-GB" dirty="0" smtClean="0"/>
              <a:t>due to natural increase (births/deaths)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Whites = 1.1 births for every death </a:t>
            </a:r>
            <a:endParaRPr lang="en-GB" dirty="0"/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Latinos = 8.9% births for every death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32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872208"/>
          </a:xfrm>
        </p:spPr>
        <p:txBody>
          <a:bodyPr>
            <a:noAutofit/>
          </a:bodyPr>
          <a:lstStyle/>
          <a:p>
            <a:r>
              <a:rPr lang="en-US" sz="3200" b="1" dirty="0"/>
              <a:t>12 States with Largest Latino Populations, 2010 </a:t>
            </a:r>
            <a:r>
              <a:rPr lang="en-US" sz="3200" b="1" dirty="0" smtClean="0"/>
              <a:t>(41 </a:t>
            </a:r>
            <a:r>
              <a:rPr lang="en-US" sz="3200" b="1" dirty="0"/>
              <a:t>million Latinos or 81% of all Latinos in U.S</a:t>
            </a:r>
            <a:r>
              <a:rPr lang="en-US" sz="3200" b="1" dirty="0" smtClean="0"/>
              <a:t>.)</a:t>
            </a:r>
            <a:endParaRPr lang="en-GB" sz="3200" b="1" dirty="0"/>
          </a:p>
        </p:txBody>
      </p:sp>
      <p:pic>
        <p:nvPicPr>
          <p:cNvPr id="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336703" cy="4752527"/>
          </a:xfrm>
        </p:spPr>
      </p:pic>
    </p:spTree>
    <p:extLst>
      <p:ext uri="{BB962C8B-B14F-4D97-AF65-F5344CB8AC3E}">
        <p14:creationId xmlns:p14="http://schemas.microsoft.com/office/powerpoint/2010/main" val="281435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477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Microsoft Excel Chart</vt:lpstr>
      <vt:lpstr>Chart</vt:lpstr>
      <vt:lpstr>Unit 3: Racial &amp; Ethnic Politics Hispanic/Latino Americans </vt:lpstr>
      <vt:lpstr>Who are Latinos or Hispanics?</vt:lpstr>
      <vt:lpstr>Latinos: Newcomers in the United States?</vt:lpstr>
      <vt:lpstr>Major Messages:</vt:lpstr>
      <vt:lpstr>Percentage of U.S. Population that is Latino, 1980 to 2010 (last census)</vt:lpstr>
      <vt:lpstr>Percentage Hispanic of U.S. Population, 1960-2030</vt:lpstr>
      <vt:lpstr>Regional Latino Percentages  (2010)</vt:lpstr>
      <vt:lpstr>Highlights of Latino Population:  </vt:lpstr>
      <vt:lpstr>12 States with Largest Latino Populations, 2010 (41 million Latinos or 81% of all Latinos in U.S.)</vt:lpstr>
      <vt:lpstr>12 States with Largest Growth in Latino Population, 2000-2010</vt:lpstr>
      <vt:lpstr>12 States with Highest Percentages of Latino Growth, 2000-2010 (% Growth: 92% to 148%) </vt:lpstr>
      <vt:lpstr>Political Partisanship &amp; Gender:</vt:lpstr>
      <vt:lpstr>Latino Votes Since the 1960s…</vt:lpstr>
      <vt:lpstr>Latino Votes in 2012</vt:lpstr>
      <vt:lpstr>Concluding thoughts…</vt:lpstr>
    </vt:vector>
  </TitlesOfParts>
  <Company>Loughborough Endowed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are Latinos or Hispanics?</dc:title>
  <dc:creator>Administrator</dc:creator>
  <cp:lastModifiedBy>Administrator</cp:lastModifiedBy>
  <cp:revision>27</cp:revision>
  <cp:lastPrinted>2014-01-30T16:41:33Z</cp:lastPrinted>
  <dcterms:created xsi:type="dcterms:W3CDTF">2014-01-30T14:28:26Z</dcterms:created>
  <dcterms:modified xsi:type="dcterms:W3CDTF">2015-06-05T11:12:26Z</dcterms:modified>
</cp:coreProperties>
</file>