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8" r:id="rId16"/>
    <p:sldId id="299" r:id="rId17"/>
    <p:sldId id="288" r:id="rId18"/>
    <p:sldId id="289" r:id="rId19"/>
    <p:sldId id="304" r:id="rId20"/>
    <p:sldId id="300" r:id="rId21"/>
    <p:sldId id="301" r:id="rId22"/>
    <p:sldId id="302" r:id="rId23"/>
    <p:sldId id="30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9C3C8-F5B1-429A-B359-5CBCD394CAD5}" v="27" dt="2021-11-12T12:36:50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Dawkins" userId="941fe478-2ffb-43c7-8900-89a1fcf1abb8" providerId="ADAL" clId="{B362ED9C-9452-4571-941D-F8863BC8DF02}"/>
    <pc:docChg chg="modSld">
      <pc:chgData name="Mike Dawkins" userId="941fe478-2ffb-43c7-8900-89a1fcf1abb8" providerId="ADAL" clId="{B362ED9C-9452-4571-941D-F8863BC8DF02}" dt="2021-11-12T15:55:00.818" v="5" actId="20577"/>
      <pc:docMkLst>
        <pc:docMk/>
      </pc:docMkLst>
      <pc:sldChg chg="modSp mod">
        <pc:chgData name="Mike Dawkins" userId="941fe478-2ffb-43c7-8900-89a1fcf1abb8" providerId="ADAL" clId="{B362ED9C-9452-4571-941D-F8863BC8DF02}" dt="2021-11-12T15:55:00.818" v="5" actId="20577"/>
        <pc:sldMkLst>
          <pc:docMk/>
          <pc:sldMk cId="3681797646" sldId="303"/>
        </pc:sldMkLst>
        <pc:spChg chg="mod">
          <ac:chgData name="Mike Dawkins" userId="941fe478-2ffb-43c7-8900-89a1fcf1abb8" providerId="ADAL" clId="{B362ED9C-9452-4571-941D-F8863BC8DF02}" dt="2021-11-12T15:55:00.818" v="5" actId="20577"/>
          <ac:spMkLst>
            <pc:docMk/>
            <pc:sldMk cId="3681797646" sldId="303"/>
            <ac:spMk id="4" creationId="{5D69EF7F-D8FA-476D-8226-6E4C7078436F}"/>
          </ac:spMkLst>
        </pc:spChg>
      </pc:sldChg>
    </pc:docChg>
  </pc:docChgLst>
  <pc:docChgLst>
    <pc:chgData name="M. Dawkins" userId="941fe478-2ffb-43c7-8900-89a1fcf1abb8" providerId="ADAL" clId="{45D9C3C8-F5B1-429A-B359-5CBCD394CAD5}"/>
    <pc:docChg chg="custSel modSld">
      <pc:chgData name="M. Dawkins" userId="941fe478-2ffb-43c7-8900-89a1fcf1abb8" providerId="ADAL" clId="{45D9C3C8-F5B1-429A-B359-5CBCD394CAD5}" dt="2021-11-12T12:40:52.578" v="260" actId="114"/>
      <pc:docMkLst>
        <pc:docMk/>
      </pc:docMkLst>
      <pc:sldChg chg="addSp delSp modSp mod setClrOvrMap">
        <pc:chgData name="M. Dawkins" userId="941fe478-2ffb-43c7-8900-89a1fcf1abb8" providerId="ADAL" clId="{45D9C3C8-F5B1-429A-B359-5CBCD394CAD5}" dt="2021-11-12T12:32:59.220" v="16" actId="1038"/>
        <pc:sldMkLst>
          <pc:docMk/>
          <pc:sldMk cId="669168197" sldId="256"/>
        </pc:sldMkLst>
        <pc:spChg chg="del">
          <ac:chgData name="M. Dawkins" userId="941fe478-2ffb-43c7-8900-89a1fcf1abb8" providerId="ADAL" clId="{45D9C3C8-F5B1-429A-B359-5CBCD394CAD5}" dt="2021-11-12T12:31:22.477" v="3" actId="21"/>
          <ac:spMkLst>
            <pc:docMk/>
            <pc:sldMk cId="669168197" sldId="256"/>
            <ac:spMk id="2" creationId="{00000000-0000-0000-0000-000000000000}"/>
          </ac:spMkLst>
        </pc:spChg>
        <pc:spChg chg="mod">
          <ac:chgData name="M. Dawkins" userId="941fe478-2ffb-43c7-8900-89a1fcf1abb8" providerId="ADAL" clId="{45D9C3C8-F5B1-429A-B359-5CBCD394CAD5}" dt="2021-11-12T12:32:06.799" v="8" actId="255"/>
          <ac:spMkLst>
            <pc:docMk/>
            <pc:sldMk cId="669168197" sldId="256"/>
            <ac:spMk id="3" creationId="{00000000-0000-0000-0000-000000000000}"/>
          </ac:spMkLst>
        </pc:spChg>
        <pc:spChg chg="add del mod">
          <ac:chgData name="M. Dawkins" userId="941fe478-2ffb-43c7-8900-89a1fcf1abb8" providerId="ADAL" clId="{45D9C3C8-F5B1-429A-B359-5CBCD394CAD5}" dt="2021-11-12T12:31:25.206" v="4" actId="478"/>
          <ac:spMkLst>
            <pc:docMk/>
            <pc:sldMk cId="669168197" sldId="256"/>
            <ac:spMk id="9" creationId="{E2EEC953-50A4-4567-9866-2059110010DF}"/>
          </ac:spMkLst>
        </pc:spChg>
        <pc:spChg chg="add mod">
          <ac:chgData name="M. Dawkins" userId="941fe478-2ffb-43c7-8900-89a1fcf1abb8" providerId="ADAL" clId="{45D9C3C8-F5B1-429A-B359-5CBCD394CAD5}" dt="2021-11-12T12:32:59.220" v="16" actId="1038"/>
          <ac:spMkLst>
            <pc:docMk/>
            <pc:sldMk cId="669168197" sldId="256"/>
            <ac:spMk id="14" creationId="{FAFFEE02-509B-42FB-BEE4-619F92E263DB}"/>
          </ac:spMkLst>
        </pc:spChg>
        <pc:spChg chg="del">
          <ac:chgData name="M. Dawkins" userId="941fe478-2ffb-43c7-8900-89a1fcf1abb8" providerId="ADAL" clId="{45D9C3C8-F5B1-429A-B359-5CBCD394CAD5}" dt="2021-11-12T12:31:45.262" v="5" actId="26606"/>
          <ac:spMkLst>
            <pc:docMk/>
            <pc:sldMk cId="669168197" sldId="256"/>
            <ac:spMk id="16" creationId="{B497CCB5-5FC2-473C-AFCC-2430CEF1DF71}"/>
          </ac:spMkLst>
        </pc:spChg>
        <pc:spChg chg="del">
          <ac:chgData name="M. Dawkins" userId="941fe478-2ffb-43c7-8900-89a1fcf1abb8" providerId="ADAL" clId="{45D9C3C8-F5B1-429A-B359-5CBCD394CAD5}" dt="2021-11-12T12:31:45.262" v="5" actId="26606"/>
          <ac:spMkLst>
            <pc:docMk/>
            <pc:sldMk cId="669168197" sldId="256"/>
            <ac:spMk id="18" creationId="{599C8C75-BFDF-44E7-A028-EEB5EDD58817}"/>
          </ac:spMkLst>
        </pc:spChg>
        <pc:spChg chg="add">
          <ac:chgData name="M. Dawkins" userId="941fe478-2ffb-43c7-8900-89a1fcf1abb8" providerId="ADAL" clId="{45D9C3C8-F5B1-429A-B359-5CBCD394CAD5}" dt="2021-11-12T12:31:45.262" v="5" actId="26606"/>
          <ac:spMkLst>
            <pc:docMk/>
            <pc:sldMk cId="669168197" sldId="256"/>
            <ac:spMk id="23" creationId="{E26B9EF5-5D92-4AC7-BC55-FC5C4C98ED4C}"/>
          </ac:spMkLst>
        </pc:spChg>
        <pc:spChg chg="add">
          <ac:chgData name="M. Dawkins" userId="941fe478-2ffb-43c7-8900-89a1fcf1abb8" providerId="ADAL" clId="{45D9C3C8-F5B1-429A-B359-5CBCD394CAD5}" dt="2021-11-12T12:31:45.262" v="5" actId="26606"/>
          <ac:spMkLst>
            <pc:docMk/>
            <pc:sldMk cId="669168197" sldId="256"/>
            <ac:spMk id="25" creationId="{F05C5575-0F07-43D0-AE78-81EAA8E67152}"/>
          </ac:spMkLst>
        </pc:spChg>
        <pc:picChg chg="del">
          <ac:chgData name="M. Dawkins" userId="941fe478-2ffb-43c7-8900-89a1fcf1abb8" providerId="ADAL" clId="{45D9C3C8-F5B1-429A-B359-5CBCD394CAD5}" dt="2021-11-12T12:31:02.918" v="0" actId="21"/>
          <ac:picMkLst>
            <pc:docMk/>
            <pc:sldMk cId="669168197" sldId="256"/>
            <ac:picMk id="4" creationId="{E1B59D10-55A9-467D-BB90-DA7BDC15400E}"/>
          </ac:picMkLst>
        </pc:picChg>
        <pc:picChg chg="mod ord">
          <ac:chgData name="M. Dawkins" userId="941fe478-2ffb-43c7-8900-89a1fcf1abb8" providerId="ADAL" clId="{45D9C3C8-F5B1-429A-B359-5CBCD394CAD5}" dt="2021-11-12T12:31:45.262" v="5" actId="26606"/>
          <ac:picMkLst>
            <pc:docMk/>
            <pc:sldMk cId="669168197" sldId="256"/>
            <ac:picMk id="5" creationId="{067BFD60-483A-4575-B849-42D0A1FC7929}"/>
          </ac:picMkLst>
        </pc:picChg>
        <pc:picChg chg="mod ord">
          <ac:chgData name="M. Dawkins" userId="941fe478-2ffb-43c7-8900-89a1fcf1abb8" providerId="ADAL" clId="{45D9C3C8-F5B1-429A-B359-5CBCD394CAD5}" dt="2021-11-12T12:31:45.262" v="5" actId="26606"/>
          <ac:picMkLst>
            <pc:docMk/>
            <pc:sldMk cId="669168197" sldId="256"/>
            <ac:picMk id="6" creationId="{E93D278E-7C25-482C-AB70-FE16DB2DC756}"/>
          </ac:picMkLst>
        </pc:picChg>
        <pc:picChg chg="mod">
          <ac:chgData name="M. Dawkins" userId="941fe478-2ffb-43c7-8900-89a1fcf1abb8" providerId="ADAL" clId="{45D9C3C8-F5B1-429A-B359-5CBCD394CAD5}" dt="2021-11-12T12:31:45.262" v="5" actId="26606"/>
          <ac:picMkLst>
            <pc:docMk/>
            <pc:sldMk cId="669168197" sldId="256"/>
            <ac:picMk id="7" creationId="{C330ABC1-0953-4576-AE65-803BF1E2CAE7}"/>
          </ac:picMkLst>
        </pc:picChg>
      </pc:sldChg>
      <pc:sldChg chg="modSp mod">
        <pc:chgData name="M. Dawkins" userId="941fe478-2ffb-43c7-8900-89a1fcf1abb8" providerId="ADAL" clId="{45D9C3C8-F5B1-429A-B359-5CBCD394CAD5}" dt="2021-11-12T12:36:50.608" v="25" actId="20577"/>
        <pc:sldMkLst>
          <pc:docMk/>
          <pc:sldMk cId="897858746" sldId="287"/>
        </pc:sldMkLst>
        <pc:spChg chg="mod">
          <ac:chgData name="M. Dawkins" userId="941fe478-2ffb-43c7-8900-89a1fcf1abb8" providerId="ADAL" clId="{45D9C3C8-F5B1-429A-B359-5CBCD394CAD5}" dt="2021-11-12T12:36:50.608" v="25" actId="20577"/>
          <ac:spMkLst>
            <pc:docMk/>
            <pc:sldMk cId="897858746" sldId="287"/>
            <ac:spMk id="5" creationId="{00000000-0000-0000-0000-000000000000}"/>
          </ac:spMkLst>
        </pc:spChg>
      </pc:sldChg>
      <pc:sldChg chg="modSp mod">
        <pc:chgData name="M. Dawkins" userId="941fe478-2ffb-43c7-8900-89a1fcf1abb8" providerId="ADAL" clId="{45D9C3C8-F5B1-429A-B359-5CBCD394CAD5}" dt="2021-11-12T12:40:52.578" v="260" actId="114"/>
        <pc:sldMkLst>
          <pc:docMk/>
          <pc:sldMk cId="3625372208" sldId="288"/>
        </pc:sldMkLst>
        <pc:spChg chg="mod">
          <ac:chgData name="M. Dawkins" userId="941fe478-2ffb-43c7-8900-89a1fcf1abb8" providerId="ADAL" clId="{45D9C3C8-F5B1-429A-B359-5CBCD394CAD5}" dt="2021-11-12T12:40:52.578" v="260" actId="114"/>
          <ac:spMkLst>
            <pc:docMk/>
            <pc:sldMk cId="3625372208" sldId="288"/>
            <ac:spMk id="4" creationId="{00000000-0000-0000-0000-000000000000}"/>
          </ac:spMkLst>
        </pc:spChg>
        <pc:picChg chg="mod">
          <ac:chgData name="M. Dawkins" userId="941fe478-2ffb-43c7-8900-89a1fcf1abb8" providerId="ADAL" clId="{45D9C3C8-F5B1-429A-B359-5CBCD394CAD5}" dt="2021-11-12T12:39:07.555" v="201" actId="1076"/>
          <ac:picMkLst>
            <pc:docMk/>
            <pc:sldMk cId="3625372208" sldId="288"/>
            <ac:picMk id="2050" creationId="{00000000-0000-0000-0000-000000000000}"/>
          </ac:picMkLst>
        </pc:picChg>
      </pc:sldChg>
    </pc:docChg>
  </pc:docChgLst>
  <pc:docChgLst>
    <pc:chgData name="M. Dawkins" userId="941fe478-2ffb-43c7-8900-89a1fcf1abb8" providerId="ADAL" clId="{1D93A36C-72F1-48A6-9E5E-DAAFD6A43CF3}"/>
    <pc:docChg chg="custSel addSld delSld modSld">
      <pc:chgData name="M. Dawkins" userId="941fe478-2ffb-43c7-8900-89a1fcf1abb8" providerId="ADAL" clId="{1D93A36C-72F1-48A6-9E5E-DAAFD6A43CF3}" dt="2021-11-12T14:47:35.467" v="292" actId="20577"/>
      <pc:docMkLst>
        <pc:docMk/>
      </pc:docMkLst>
      <pc:sldChg chg="modSp mod">
        <pc:chgData name="M. Dawkins" userId="941fe478-2ffb-43c7-8900-89a1fcf1abb8" providerId="ADAL" clId="{1D93A36C-72F1-48A6-9E5E-DAAFD6A43CF3}" dt="2021-11-12T12:58:58.236" v="13" actId="255"/>
        <pc:sldMkLst>
          <pc:docMk/>
          <pc:sldMk cId="3625372208" sldId="288"/>
        </pc:sldMkLst>
        <pc:spChg chg="mod">
          <ac:chgData name="M. Dawkins" userId="941fe478-2ffb-43c7-8900-89a1fcf1abb8" providerId="ADAL" clId="{1D93A36C-72F1-48A6-9E5E-DAAFD6A43CF3}" dt="2021-11-12T12:58:58.236" v="13" actId="255"/>
          <ac:spMkLst>
            <pc:docMk/>
            <pc:sldMk cId="3625372208" sldId="288"/>
            <ac:spMk id="4" creationId="{00000000-0000-0000-0000-000000000000}"/>
          </ac:spMkLst>
        </pc:spChg>
        <pc:picChg chg="mod">
          <ac:chgData name="M. Dawkins" userId="941fe478-2ffb-43c7-8900-89a1fcf1abb8" providerId="ADAL" clId="{1D93A36C-72F1-48A6-9E5E-DAAFD6A43CF3}" dt="2021-11-12T12:58:07.819" v="0" actId="14100"/>
          <ac:picMkLst>
            <pc:docMk/>
            <pc:sldMk cId="3625372208" sldId="288"/>
            <ac:picMk id="2050" creationId="{00000000-0000-0000-0000-000000000000}"/>
          </ac:picMkLst>
        </pc:picChg>
      </pc:sldChg>
      <pc:sldChg chg="addSp delSp modSp mod">
        <pc:chgData name="M. Dawkins" userId="941fe478-2ffb-43c7-8900-89a1fcf1abb8" providerId="ADAL" clId="{1D93A36C-72F1-48A6-9E5E-DAAFD6A43CF3}" dt="2021-11-12T13:13:40.928" v="121" actId="1076"/>
        <pc:sldMkLst>
          <pc:docMk/>
          <pc:sldMk cId="337088250" sldId="289"/>
        </pc:sldMkLst>
        <pc:spChg chg="mod">
          <ac:chgData name="M. Dawkins" userId="941fe478-2ffb-43c7-8900-89a1fcf1abb8" providerId="ADAL" clId="{1D93A36C-72F1-48A6-9E5E-DAAFD6A43CF3}" dt="2021-11-12T13:01:21.297" v="26" actId="27636"/>
          <ac:spMkLst>
            <pc:docMk/>
            <pc:sldMk cId="337088250" sldId="289"/>
            <ac:spMk id="4" creationId="{00000000-0000-0000-0000-000000000000}"/>
          </ac:spMkLst>
        </pc:spChg>
        <pc:picChg chg="add del mod modCrop">
          <ac:chgData name="M. Dawkins" userId="941fe478-2ffb-43c7-8900-89a1fcf1abb8" providerId="ADAL" clId="{1D93A36C-72F1-48A6-9E5E-DAAFD6A43CF3}" dt="2021-11-12T13:13:34.315" v="120" actId="478"/>
          <ac:picMkLst>
            <pc:docMk/>
            <pc:sldMk cId="337088250" sldId="289"/>
            <ac:picMk id="2" creationId="{0E3CD3D6-8711-4328-A59F-A2117B131B7C}"/>
          </ac:picMkLst>
        </pc:picChg>
        <pc:picChg chg="add mod modCrop">
          <ac:chgData name="M. Dawkins" userId="941fe478-2ffb-43c7-8900-89a1fcf1abb8" providerId="ADAL" clId="{1D93A36C-72F1-48A6-9E5E-DAAFD6A43CF3}" dt="2021-11-12T13:13:40.928" v="121" actId="1076"/>
          <ac:picMkLst>
            <pc:docMk/>
            <pc:sldMk cId="337088250" sldId="289"/>
            <ac:picMk id="3" creationId="{B83E2127-8619-48CE-85D9-9FADFD80345B}"/>
          </ac:picMkLst>
        </pc:picChg>
      </pc:sldChg>
      <pc:sldChg chg="addSp delSp modSp del mod">
        <pc:chgData name="M. Dawkins" userId="941fe478-2ffb-43c7-8900-89a1fcf1abb8" providerId="ADAL" clId="{1D93A36C-72F1-48A6-9E5E-DAAFD6A43CF3}" dt="2021-11-12T13:14:26.853" v="123" actId="2696"/>
        <pc:sldMkLst>
          <pc:docMk/>
          <pc:sldMk cId="4212537046" sldId="296"/>
        </pc:sldMkLst>
        <pc:spChg chg="add del mod">
          <ac:chgData name="M. Dawkins" userId="941fe478-2ffb-43c7-8900-89a1fcf1abb8" providerId="ADAL" clId="{1D93A36C-72F1-48A6-9E5E-DAAFD6A43CF3}" dt="2021-11-12T13:10:27.368" v="113"/>
          <ac:spMkLst>
            <pc:docMk/>
            <pc:sldMk cId="4212537046" sldId="296"/>
            <ac:spMk id="5" creationId="{FB1210D7-0C18-47E9-9BFB-594260E44765}"/>
          </ac:spMkLst>
        </pc:spChg>
        <pc:picChg chg="del">
          <ac:chgData name="M. Dawkins" userId="941fe478-2ffb-43c7-8900-89a1fcf1abb8" providerId="ADAL" clId="{1D93A36C-72F1-48A6-9E5E-DAAFD6A43CF3}" dt="2021-11-12T13:10:24.996" v="112" actId="478"/>
          <ac:picMkLst>
            <pc:docMk/>
            <pc:sldMk cId="4212537046" sldId="296"/>
            <ac:picMk id="4" creationId="{E6F16E1A-4BAC-4E43-84F6-D4F1382A2A4E}"/>
          </ac:picMkLst>
        </pc:picChg>
        <pc:picChg chg="add mod">
          <ac:chgData name="M. Dawkins" userId="941fe478-2ffb-43c7-8900-89a1fcf1abb8" providerId="ADAL" clId="{1D93A36C-72F1-48A6-9E5E-DAAFD6A43CF3}" dt="2021-11-12T13:10:33.611" v="115" actId="14100"/>
          <ac:picMkLst>
            <pc:docMk/>
            <pc:sldMk cId="4212537046" sldId="296"/>
            <ac:picMk id="6" creationId="{B58F3B29-94FF-41F5-913F-50CF5EC78068}"/>
          </ac:picMkLst>
        </pc:picChg>
      </pc:sldChg>
      <pc:sldChg chg="del">
        <pc:chgData name="M. Dawkins" userId="941fe478-2ffb-43c7-8900-89a1fcf1abb8" providerId="ADAL" clId="{1D93A36C-72F1-48A6-9E5E-DAAFD6A43CF3}" dt="2021-11-12T13:13:52.956" v="122" actId="2696"/>
        <pc:sldMkLst>
          <pc:docMk/>
          <pc:sldMk cId="2138082158" sldId="297"/>
        </pc:sldMkLst>
      </pc:sldChg>
      <pc:sldChg chg="modSp mod">
        <pc:chgData name="M. Dawkins" userId="941fe478-2ffb-43c7-8900-89a1fcf1abb8" providerId="ADAL" clId="{1D93A36C-72F1-48A6-9E5E-DAAFD6A43CF3}" dt="2021-11-12T13:16:02.079" v="125" actId="255"/>
        <pc:sldMkLst>
          <pc:docMk/>
          <pc:sldMk cId="3827141942" sldId="301"/>
        </pc:sldMkLst>
        <pc:spChg chg="mod">
          <ac:chgData name="M. Dawkins" userId="941fe478-2ffb-43c7-8900-89a1fcf1abb8" providerId="ADAL" clId="{1D93A36C-72F1-48A6-9E5E-DAAFD6A43CF3}" dt="2021-11-12T13:16:02.079" v="125" actId="255"/>
          <ac:spMkLst>
            <pc:docMk/>
            <pc:sldMk cId="3827141942" sldId="301"/>
            <ac:spMk id="3" creationId="{35A6CD10-6F73-44E0-BA0F-94A0E60333FD}"/>
          </ac:spMkLst>
        </pc:spChg>
      </pc:sldChg>
      <pc:sldChg chg="delSp modSp mod">
        <pc:chgData name="M. Dawkins" userId="941fe478-2ffb-43c7-8900-89a1fcf1abb8" providerId="ADAL" clId="{1D93A36C-72F1-48A6-9E5E-DAAFD6A43CF3}" dt="2021-11-12T14:47:35.467" v="292" actId="20577"/>
        <pc:sldMkLst>
          <pc:docMk/>
          <pc:sldMk cId="3681797646" sldId="303"/>
        </pc:sldMkLst>
        <pc:spChg chg="mod">
          <ac:chgData name="M. Dawkins" userId="941fe478-2ffb-43c7-8900-89a1fcf1abb8" providerId="ADAL" clId="{1D93A36C-72F1-48A6-9E5E-DAAFD6A43CF3}" dt="2021-11-12T14:47:35.467" v="292" actId="20577"/>
          <ac:spMkLst>
            <pc:docMk/>
            <pc:sldMk cId="3681797646" sldId="303"/>
            <ac:spMk id="4" creationId="{5D69EF7F-D8FA-476D-8226-6E4C7078436F}"/>
          </ac:spMkLst>
        </pc:spChg>
        <pc:picChg chg="del mod">
          <ac:chgData name="M. Dawkins" userId="941fe478-2ffb-43c7-8900-89a1fcf1abb8" providerId="ADAL" clId="{1D93A36C-72F1-48A6-9E5E-DAAFD6A43CF3}" dt="2021-11-12T14:47:22.849" v="288" actId="478"/>
          <ac:picMkLst>
            <pc:docMk/>
            <pc:sldMk cId="3681797646" sldId="303"/>
            <ac:picMk id="5" creationId="{DF234CF2-28B7-4BFC-968E-6C3F75FDF3D8}"/>
          </ac:picMkLst>
        </pc:picChg>
      </pc:sldChg>
      <pc:sldChg chg="addSp delSp modSp new mod">
        <pc:chgData name="M. Dawkins" userId="941fe478-2ffb-43c7-8900-89a1fcf1abb8" providerId="ADAL" clId="{1D93A36C-72F1-48A6-9E5E-DAAFD6A43CF3}" dt="2021-11-12T13:06:48.697" v="111" actId="1076"/>
        <pc:sldMkLst>
          <pc:docMk/>
          <pc:sldMk cId="3010307706" sldId="304"/>
        </pc:sldMkLst>
        <pc:spChg chg="del">
          <ac:chgData name="M. Dawkins" userId="941fe478-2ffb-43c7-8900-89a1fcf1abb8" providerId="ADAL" clId="{1D93A36C-72F1-48A6-9E5E-DAAFD6A43CF3}" dt="2021-11-12T13:02:01.364" v="40" actId="478"/>
          <ac:spMkLst>
            <pc:docMk/>
            <pc:sldMk cId="3010307706" sldId="304"/>
            <ac:spMk id="2" creationId="{289B6CB1-0DFD-4496-B31A-CA64F7C5C33C}"/>
          </ac:spMkLst>
        </pc:spChg>
        <pc:spChg chg="mod">
          <ac:chgData name="M. Dawkins" userId="941fe478-2ffb-43c7-8900-89a1fcf1abb8" providerId="ADAL" clId="{1D93A36C-72F1-48A6-9E5E-DAAFD6A43CF3}" dt="2021-11-12T13:06:39.893" v="108" actId="20577"/>
          <ac:spMkLst>
            <pc:docMk/>
            <pc:sldMk cId="3010307706" sldId="304"/>
            <ac:spMk id="3" creationId="{EB53EB04-B892-4FF8-8DB1-72CB54D9411D}"/>
          </ac:spMkLst>
        </pc:spChg>
        <pc:picChg chg="add mod">
          <ac:chgData name="M. Dawkins" userId="941fe478-2ffb-43c7-8900-89a1fcf1abb8" providerId="ADAL" clId="{1D93A36C-72F1-48A6-9E5E-DAAFD6A43CF3}" dt="2021-11-12T13:06:48.697" v="111" actId="1076"/>
          <ac:picMkLst>
            <pc:docMk/>
            <pc:sldMk cId="3010307706" sldId="304"/>
            <ac:picMk id="4" creationId="{B059B2EC-4DAA-4894-B5D6-6021BBB57B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9967-6BA8-4D63-8A6F-533C71ED59E4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175C8-3D1E-4B72-9EF1-D2A746744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9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Q. Reverse discrimination!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75C8-3D1E-4B72-9EF1-D2A7467449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Q. Can turning a ‘blind eye’ to the constitution/ignoring</a:t>
            </a:r>
            <a:r>
              <a:rPr lang="en-GB" baseline="0"/>
              <a:t> its defects be justified?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75C8-3D1E-4B72-9EF1-D2A7467449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9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Fairness is the key hurdle.</a:t>
            </a:r>
          </a:p>
          <a:p>
            <a:r>
              <a:rPr lang="en-GB" dirty="0"/>
              <a:t>Q.</a:t>
            </a:r>
            <a:r>
              <a:rPr lang="en-GB" baseline="0" dirty="0"/>
              <a:t> ‘Has AA helped’? 2% Whites = yes, 13% hurt, 84% no change. …Blacks 4% helped, 8% hurt, 87% no change!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75C8-3D1E-4B72-9EF1-D2A7467449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2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Within days of </a:t>
            </a:r>
            <a:r>
              <a:rPr lang="en-GB" sz="1200" i="1"/>
              <a:t>Shelby</a:t>
            </a:r>
            <a:r>
              <a:rPr lang="en-GB" sz="1200"/>
              <a:t>, Texas introduced voter ID laws that had been blocked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75C8-3D1E-4B72-9EF1-D2A7467449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8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2009 – Obama’s cabinet – 1 black = no difference to Reagan!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75C8-3D1E-4B72-9EF1-D2A7467449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3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5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6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2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9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0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9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5DF3-75DC-4EFD-823E-777DAA801C9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4912-4DD9-483B-ABD6-6D23C38A3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eNFeMuoAM" TargetMode="External"/><Relationship Id="rId2" Type="http://schemas.openxmlformats.org/officeDocument/2006/relationships/hyperlink" Target="https://www.brennancenter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tencingproject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denverchannel.com/news/national/the-volume-of-voting-restrictions-is-really-unprecedented-new-voting-laws-explain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trust.org/item/20201231112641-qfyn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g1otpZndQ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us-canada-47940659" TargetMode="External"/><Relationship Id="rId2" Type="http://schemas.openxmlformats.org/officeDocument/2006/relationships/hyperlink" Target="https://news.trust.org/item/20201231112641-qfy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BFChAbj3zI" TargetMode="External"/><Relationship Id="rId4" Type="http://schemas.openxmlformats.org/officeDocument/2006/relationships/hyperlink" Target="https://www.bbc.co.uk/news/world-us-canada-5901747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gQR6xiZ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Pcm00E-DE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C330ABC1-0953-4576-AE65-803BF1E2C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2661" r="12317"/>
          <a:stretch/>
        </p:blipFill>
        <p:spPr>
          <a:xfrm>
            <a:off x="-6" y="-7"/>
            <a:ext cx="9144000" cy="68559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288965"/>
            <a:ext cx="4841874" cy="665853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/>
              <a:t>Case Studies</a:t>
            </a:r>
          </a:p>
          <a:p>
            <a:pPr algn="l"/>
            <a:endParaRPr lang="en-GB" sz="1700" b="1"/>
          </a:p>
          <a:p>
            <a:pPr algn="l"/>
            <a:endParaRPr lang="en-GB" sz="1700" b="1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7149" y="548"/>
            <a:ext cx="3262314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0319" y="1421356"/>
            <a:ext cx="340368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67BFD60-483A-4575-B849-42D0A1FC7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0" r="24215" b="3"/>
          <a:stretch/>
        </p:blipFill>
        <p:spPr>
          <a:xfrm>
            <a:off x="2729546" y="10"/>
            <a:ext cx="301752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6" name="Picture 5" descr="A stop sign&#10;&#10;Description automatically generated">
            <a:extLst>
              <a:ext uri="{FF2B5EF4-FFF2-40B4-BE49-F238E27FC236}">
                <a16:creationId xmlns:a16="http://schemas.microsoft.com/office/drawing/2014/main" id="{E93D278E-7C25-482C-AB70-FE16DB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44" r="25189"/>
          <a:stretch/>
        </p:blipFill>
        <p:spPr>
          <a:xfrm>
            <a:off x="5862678" y="1584501"/>
            <a:ext cx="3281328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AFFEE02-509B-42FB-BEE4-619F92E26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687" y="3143437"/>
            <a:ext cx="4755409" cy="1345720"/>
          </a:xfrm>
          <a:noFill/>
        </p:spPr>
        <p:txBody>
          <a:bodyPr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2000" b="1"/>
              <a:t>Democracy &amp; Participation: 4.4</a:t>
            </a:r>
            <a:br>
              <a:rPr lang="en-GB" sz="2000" b="1"/>
            </a:br>
            <a:r>
              <a:rPr lang="en-GB" sz="2000" b="1"/>
              <a:t>The Protection of Civil Liberties &amp; Rights in the USA</a:t>
            </a:r>
          </a:p>
        </p:txBody>
      </p:sp>
    </p:spTree>
    <p:extLst>
      <p:ext uri="{BB962C8B-B14F-4D97-AF65-F5344CB8AC3E}">
        <p14:creationId xmlns:p14="http://schemas.microsoft.com/office/powerpoint/2010/main" val="66916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r>
              <a:rPr lang="en-GB" sz="2800" b="1"/>
              <a:t>Liberals</a:t>
            </a:r>
            <a:r>
              <a:rPr lang="en-GB" sz="2800"/>
              <a:t> (</a:t>
            </a:r>
            <a:r>
              <a:rPr lang="en-GB" sz="2800" err="1"/>
              <a:t>inc.</a:t>
            </a:r>
            <a:r>
              <a:rPr lang="en-GB" sz="2800"/>
              <a:t> many in the Democratic Party) favour maintained.</a:t>
            </a:r>
          </a:p>
          <a:p>
            <a:pPr lvl="1"/>
            <a:r>
              <a:rPr lang="en-GB" sz="2400"/>
              <a:t>Yes, Obama’s win in 2008 was a land mark, but for most African Americans and minorities little has changed (BLM). AA is needed</a:t>
            </a:r>
          </a:p>
          <a:p>
            <a:pPr lvl="1"/>
            <a:r>
              <a:rPr lang="en-GB" sz="2400"/>
              <a:t>African Americans, Hispanics + other minorities are under-represented in education, employment, professions etc.</a:t>
            </a:r>
          </a:p>
          <a:p>
            <a:pPr lvl="1"/>
            <a:r>
              <a:rPr lang="en-GB" sz="2400"/>
              <a:t>The vision of an equal society (as a liberal interpretation of the constitution, </a:t>
            </a:r>
            <a:r>
              <a:rPr lang="en-GB" sz="2400" err="1"/>
              <a:t>XIVth</a:t>
            </a:r>
            <a:r>
              <a:rPr lang="en-GB" sz="2400"/>
              <a:t> Amendment + the ‘American Dream’ perceives it) is still a vision of the future.</a:t>
            </a:r>
          </a:p>
          <a:p>
            <a:pPr marL="457200" lvl="1" indent="0">
              <a:buNone/>
            </a:pPr>
            <a:endParaRPr lang="en-GB" sz="2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>
                <a:solidFill>
                  <a:srgbClr val="00B050"/>
                </a:solidFill>
              </a:rPr>
              <a:t>Affirmative Action </a:t>
            </a:r>
            <a:r>
              <a:rPr lang="en-GB" sz="2800" b="1"/>
              <a:t>programmes &amp; it’s the future…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" y="4509120"/>
            <a:ext cx="28758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2" y="450912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15609"/>
          <a:stretch/>
        </p:blipFill>
        <p:spPr bwMode="auto">
          <a:xfrm>
            <a:off x="3339595" y="4509120"/>
            <a:ext cx="252483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b="1">
                <a:solidFill>
                  <a:srgbClr val="00B050"/>
                </a:solidFill>
              </a:rPr>
              <a:t>Affirmative Action</a:t>
            </a:r>
          </a:p>
          <a:p>
            <a:pPr marL="0" indent="0">
              <a:buNone/>
            </a:pPr>
            <a:r>
              <a:rPr lang="en-GB" sz="2800" b="1">
                <a:solidFill>
                  <a:srgbClr val="7030A0"/>
                </a:solidFill>
              </a:rPr>
              <a:t>Q. Has affirmative action been good for the USA?</a:t>
            </a:r>
          </a:p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8636"/>
              </p:ext>
            </p:extLst>
          </p:nvPr>
        </p:nvGraphicFramePr>
        <p:xfrm>
          <a:off x="323528" y="1397000"/>
          <a:ext cx="856895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Helped reverse years of discrimination &amp; righted some wrongs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It’s divided the black community rather than empowered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Given African Americans hope</a:t>
                      </a:r>
                      <a:r>
                        <a:rPr lang="en-GB" sz="2200" baseline="0"/>
                        <a:t> + education, Jobs, housing</a:t>
                      </a:r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It’s inherently racist, which is ironic given it sought to tackle racism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There’s increased numbers of minority students at top 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It’s fed resentment &amp;</a:t>
                      </a:r>
                      <a:r>
                        <a:rPr lang="en-GB" sz="2200" baseline="0"/>
                        <a:t> inequalities for the majority community</a:t>
                      </a:r>
                      <a:endParaRPr lang="en-GB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Hit</a:t>
                      </a:r>
                      <a:r>
                        <a:rPr lang="en-GB" sz="2200" baseline="0"/>
                        <a:t> helps promote community diversity</a:t>
                      </a:r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It lowers aspirations by offering racial preferences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/>
                        <a:t>It’s helped promote equality of opportunity &amp; equality of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/>
                        <a:t>Its placed minority students into academic places they struggle to compete in &amp; succeed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42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C00000"/>
                </a:solidFill>
              </a:rPr>
              <a:t>2. Voting Rights</a:t>
            </a:r>
          </a:p>
          <a:p>
            <a:pPr marL="0" indent="0">
              <a:buNone/>
            </a:pPr>
            <a:r>
              <a:rPr lang="en-GB" sz="2800" i="1"/>
              <a:t>‘Hands that once picked cotton can now pick at president’</a:t>
            </a:r>
          </a:p>
          <a:p>
            <a:pPr marL="0" indent="0">
              <a:buNone/>
            </a:pPr>
            <a:r>
              <a:rPr lang="en-GB" sz="2800" i="1"/>
              <a:t>				</a:t>
            </a:r>
            <a:r>
              <a:rPr lang="en-GB" sz="2000" b="1"/>
              <a:t>Jesse Jackson, black civil rights leaders, 1988</a:t>
            </a:r>
          </a:p>
          <a:p>
            <a:r>
              <a:rPr lang="en-GB" sz="2800"/>
              <a:t>Historically African Americans could not vote:</a:t>
            </a:r>
          </a:p>
          <a:p>
            <a:pPr lvl="1"/>
            <a:r>
              <a:rPr lang="en-GB" sz="2400"/>
              <a:t>Slavery		</a:t>
            </a:r>
          </a:p>
          <a:p>
            <a:pPr lvl="1"/>
            <a:r>
              <a:rPr lang="en-GB" sz="2400"/>
              <a:t>Illiteracy, poverty,</a:t>
            </a:r>
          </a:p>
          <a:p>
            <a:pPr lvl="1"/>
            <a:r>
              <a:rPr lang="en-GB" sz="2400"/>
              <a:t>Jim Crow laws</a:t>
            </a:r>
          </a:p>
          <a:p>
            <a:pPr lvl="1"/>
            <a:r>
              <a:rPr lang="en-GB" sz="2400"/>
              <a:t>Fear</a:t>
            </a:r>
          </a:p>
          <a:p>
            <a:pPr marL="0" lvl="0" indent="0">
              <a:buNone/>
            </a:pPr>
            <a:r>
              <a:rPr lang="en-GB" sz="2800" b="1">
                <a:solidFill>
                  <a:srgbClr val="7030A0"/>
                </a:solidFill>
              </a:rPr>
              <a:t>Q. Who organises elections in USA?</a:t>
            </a:r>
          </a:p>
          <a:p>
            <a:r>
              <a:rPr lang="en-GB" sz="2800"/>
              <a:t>1965 Voting Rights Act (based upon 14</a:t>
            </a:r>
            <a:r>
              <a:rPr lang="en-GB" sz="2800" baseline="30000"/>
              <a:t>th</a:t>
            </a:r>
            <a:r>
              <a:rPr lang="en-GB" sz="2800"/>
              <a:t> Amendment)</a:t>
            </a:r>
          </a:p>
          <a:p>
            <a:pPr lvl="0"/>
            <a:endParaRPr lang="en-GB" sz="24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</p:spTree>
    <p:extLst>
      <p:ext uri="{BB962C8B-B14F-4D97-AF65-F5344CB8AC3E}">
        <p14:creationId xmlns:p14="http://schemas.microsoft.com/office/powerpoint/2010/main" val="281395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597352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C00000"/>
                </a:solidFill>
              </a:rPr>
              <a:t>2. Voting Rights</a:t>
            </a:r>
          </a:p>
          <a:p>
            <a:r>
              <a:rPr lang="en-GB" sz="2700"/>
              <a:t>2006 Congress/President Bush re-authorised the VRA for next 25 years (bi-partisan), including controversial Section 4 which includes a </a:t>
            </a:r>
            <a:r>
              <a:rPr lang="en-GB" sz="2700">
                <a:solidFill>
                  <a:srgbClr val="002060"/>
                </a:solidFill>
              </a:rPr>
              <a:t>preclearance formula</a:t>
            </a:r>
            <a:r>
              <a:rPr lang="en-GB" sz="2700"/>
              <a:t> – used to determine states/localities that must have major changes in their voting laws approved at federal level </a:t>
            </a:r>
          </a:p>
          <a:p>
            <a:pPr marL="0" indent="0">
              <a:buNone/>
            </a:pPr>
            <a:r>
              <a:rPr lang="en-GB" sz="2700" b="1">
                <a:solidFill>
                  <a:srgbClr val="7030A0"/>
                </a:solidFill>
              </a:rPr>
              <a:t>Q. Why controversial?</a:t>
            </a:r>
            <a:endParaRPr lang="en-GB" sz="2700"/>
          </a:p>
          <a:p>
            <a:r>
              <a:rPr lang="en-GB" sz="2700"/>
              <a:t>Preclearance formula was deemed unconstitutional by Supreme Court in 2013 (</a:t>
            </a:r>
            <a:r>
              <a:rPr lang="en-GB" sz="2700">
                <a:solidFill>
                  <a:srgbClr val="FF0000"/>
                </a:solidFill>
              </a:rPr>
              <a:t>Shelby County v Holder</a:t>
            </a:r>
            <a:r>
              <a:rPr lang="en-GB" sz="2700"/>
              <a:t>)</a:t>
            </a:r>
          </a:p>
          <a:p>
            <a:pPr lvl="1"/>
            <a:r>
              <a:rPr lang="en-GB" sz="2400"/>
              <a:t>Chief Justice Roberts argued civil rights context of 1960s has changed.</a:t>
            </a:r>
          </a:p>
          <a:p>
            <a:pPr marL="0" lvl="0" indent="0">
              <a:buNone/>
            </a:pPr>
            <a:r>
              <a:rPr lang="en-GB" sz="2700" i="1"/>
              <a:t>‘whilst any racial  discrimination in voting is too much, Congress must ensure the legislation it passes to remedy that problem speaks to the current conditions.’</a:t>
            </a:r>
          </a:p>
          <a:p>
            <a:pPr marL="0" lvl="0" indent="0">
              <a:buNone/>
            </a:pPr>
            <a:r>
              <a:rPr lang="en-GB" sz="2000" b="1"/>
              <a:t>							Chief Justice Roberts</a:t>
            </a:r>
          </a:p>
          <a:p>
            <a:pPr marL="457200" lvl="1" indent="0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8371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en-GB" sz="2700" b="1">
                <a:solidFill>
                  <a:srgbClr val="C00000"/>
                </a:solidFill>
              </a:rPr>
              <a:t>2. Voting Rights</a:t>
            </a:r>
          </a:p>
          <a:p>
            <a:r>
              <a:rPr lang="en-GB" sz="2700"/>
              <a:t>Black turnout has increased in 40 years:</a:t>
            </a:r>
          </a:p>
          <a:p>
            <a:pPr lvl="1"/>
            <a:r>
              <a:rPr lang="en-GB" sz="2300"/>
              <a:t>1980s only 50% of eligible black voters went to the polls (61% white)</a:t>
            </a:r>
          </a:p>
          <a:p>
            <a:pPr lvl="1"/>
            <a:r>
              <a:rPr lang="en-GB" sz="2300"/>
              <a:t>2012 62% of eligible black voters voted. 58% white. 32% Hispanic</a:t>
            </a:r>
          </a:p>
          <a:p>
            <a:pPr lvl="0"/>
            <a:r>
              <a:rPr lang="en-GB" sz="2700">
                <a:solidFill>
                  <a:prstClr val="black"/>
                </a:solidFill>
              </a:rPr>
              <a:t>However, BIG issue = disenfranchised African Americans with felony convictions. </a:t>
            </a:r>
          </a:p>
          <a:p>
            <a:pPr lvl="1"/>
            <a:r>
              <a:rPr lang="en-GB" sz="2700">
                <a:solidFill>
                  <a:prstClr val="black"/>
                </a:solidFill>
              </a:rPr>
              <a:t>9 states introduced photo ID in run-up to 2016 election. 6 have high proportions of black voters</a:t>
            </a:r>
          </a:p>
          <a:p>
            <a:pPr lvl="1"/>
            <a:r>
              <a:rPr lang="en-GB" sz="2700">
                <a:solidFill>
                  <a:prstClr val="black"/>
                </a:solidFill>
              </a:rPr>
              <a:t>By 2016 estimated 6 million Americans have lost the right to vote due to previous criminal  convictions - </a:t>
            </a:r>
            <a:r>
              <a:rPr lang="en-GB" sz="2700" i="1">
                <a:solidFill>
                  <a:srgbClr val="002060"/>
                </a:solidFill>
              </a:rPr>
              <a:t>‘felony disenfranchisement’ </a:t>
            </a:r>
            <a:r>
              <a:rPr lang="en-GB" sz="2400" i="1">
                <a:solidFill>
                  <a:prstClr val="black"/>
                </a:solidFill>
                <a:hlinkClick r:id="rId2"/>
              </a:rPr>
              <a:t>https://www.brennancenter.org/</a:t>
            </a:r>
            <a:endParaRPr lang="en-GB" sz="2400" i="1">
              <a:solidFill>
                <a:prstClr val="black"/>
              </a:solidFill>
            </a:endParaRPr>
          </a:p>
          <a:p>
            <a:pPr lvl="1"/>
            <a:r>
              <a:rPr lang="en-GB" sz="2700"/>
              <a:t>1 in 13 African Americans have lost their right to vote (4 times higher than for all Americans)</a:t>
            </a:r>
          </a:p>
          <a:p>
            <a:pPr lvl="1"/>
            <a:r>
              <a:rPr lang="en-GB" sz="2700" i="1"/>
              <a:t>Free the Vote </a:t>
            </a:r>
            <a:r>
              <a:rPr lang="en-GB" sz="2400">
                <a:hlinkClick r:id="rId3"/>
              </a:rPr>
              <a:t>https://www.youtube.com/watch?v=qCeNFeMuoAM#</a:t>
            </a:r>
            <a:r>
              <a:rPr lang="en-GB" sz="2400"/>
              <a:t> </a:t>
            </a:r>
            <a:r>
              <a:rPr lang="en-GB" sz="900"/>
              <a:t>(4 mins)</a:t>
            </a:r>
            <a:endParaRPr lang="en-GB" sz="2400"/>
          </a:p>
          <a:p>
            <a:pPr lvl="1"/>
            <a:endParaRPr lang="en-GB" sz="2700" i="1"/>
          </a:p>
          <a:p>
            <a:pPr marL="0" lvl="0" indent="0">
              <a:buNone/>
            </a:pPr>
            <a:endParaRPr lang="en-GB" sz="270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sz="2300"/>
          </a:p>
        </p:txBody>
      </p:sp>
    </p:spTree>
    <p:extLst>
      <p:ext uri="{BB962C8B-B14F-4D97-AF65-F5344CB8AC3E}">
        <p14:creationId xmlns:p14="http://schemas.microsoft.com/office/powerpoint/2010/main" val="89785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1F39D-2D7C-4D71-AC73-236CC308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Voting Rights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(source: </a:t>
            </a:r>
            <a:r>
              <a:rPr lang="en-GB" sz="2400" dirty="0">
                <a:hlinkClick r:id="rId2"/>
              </a:rPr>
              <a:t>The Sentencing Project</a:t>
            </a:r>
            <a:r>
              <a:rPr lang="en-GB" sz="24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Disenfranchisement due to Felony Conviction laws: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2020 - 5.17m (down 15% on 2016 – </a:t>
            </a:r>
            <a:r>
              <a:rPr lang="en-GB" sz="2600" dirty="0">
                <a:solidFill>
                  <a:srgbClr val="FF0000"/>
                </a:solidFill>
                <a:latin typeface="Calibri"/>
              </a:rPr>
              <a:t>Stacy Abrams, GA 2018</a:t>
            </a:r>
            <a:r>
              <a:rPr lang="en-GB" sz="2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1976 - 1.17m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1996 - 3.34m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2010- 5.85m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700" dirty="0">
                <a:solidFill>
                  <a:prstClr val="black"/>
                </a:solidFill>
                <a:latin typeface="Calibri"/>
              </a:rPr>
              <a:t>2016 – 6.11m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2020 - estimated 2.23m people nationwide can’t vote: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/>
              </a:rPr>
              <a:t>People of colour – 3.7 time higher than whites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6.2% African Americans (compared to 1.7% non-African Americans)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/>
              </a:rPr>
              <a:t>2% of Latino (over 560,000)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1.2% </a:t>
            </a:r>
            <a:r>
              <a:rPr lang="en-GB" sz="2300" dirty="0">
                <a:solidFill>
                  <a:prstClr val="black"/>
                </a:solidFill>
                <a:latin typeface="Calibri"/>
              </a:rPr>
              <a:t>women (=one-fifth of total disenfranchised population)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– Florida highest rate, 900,000 (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despite 2018 ballot referendum that promised to restore voting rights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400050" lvl="1" indent="0">
              <a:buNone/>
              <a:defRPr/>
            </a:pPr>
            <a:endParaRPr kumimoji="0" lang="en-GB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24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909A-A7CD-4417-9319-8B0C0914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r>
              <a:rPr kumimoji="0" lang="en-GB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Voting Rights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F9E00-D580-4EB1-98AF-CF64D5618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45396"/>
            <a:ext cx="8655481" cy="51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C00000"/>
                </a:solidFill>
              </a:rPr>
              <a:t>2. Voting Rights</a:t>
            </a:r>
          </a:p>
          <a:p>
            <a:endParaRPr lang="en-GB" sz="2700" b="1" dirty="0"/>
          </a:p>
          <a:p>
            <a:endParaRPr lang="en-GB" sz="2700" b="1" dirty="0"/>
          </a:p>
          <a:p>
            <a:endParaRPr lang="en-GB" sz="2700" b="1" dirty="0"/>
          </a:p>
          <a:p>
            <a:endParaRPr lang="en-GB" sz="2700" b="1" dirty="0"/>
          </a:p>
          <a:p>
            <a:endParaRPr lang="en-GB" sz="2700" b="1" dirty="0"/>
          </a:p>
          <a:p>
            <a:pPr marL="0" indent="0" algn="r">
              <a:buNone/>
            </a:pPr>
            <a:r>
              <a:rPr lang="en-GB" sz="1800" b="1" dirty="0"/>
              <a:t>Sentencing Project, 2016 </a:t>
            </a:r>
            <a:endParaRPr lang="en-GB" sz="1800" dirty="0"/>
          </a:p>
          <a:p>
            <a:r>
              <a:rPr lang="en-GB" sz="2600" dirty="0"/>
              <a:t>Dec 2019 H of Reps passed Voting Rights Bill, but all but 1 Rep refused to support it – Huge partisan issue in run-up to Nov 2020 election.</a:t>
            </a:r>
          </a:p>
          <a:p>
            <a:r>
              <a:rPr lang="en-GB" sz="2600" dirty="0"/>
              <a:t>Post Biden win Voting Rights Act (progressives) + Republican states ‘reforms’ as a consequence of the ‘stolen’ election 2020. … </a:t>
            </a:r>
            <a:r>
              <a:rPr lang="en-GB" sz="2600" i="1" dirty="0"/>
              <a:t>John Lewis Voting Rights Advancement Act 2021</a:t>
            </a:r>
          </a:p>
          <a:p>
            <a:r>
              <a:rPr lang="en-GB" sz="2600" dirty="0">
                <a:hlinkClick r:id="rId2"/>
              </a:rPr>
              <a:t>New voting laws explained (thedenverchannel.com)</a:t>
            </a:r>
            <a:endParaRPr lang="en-GB" sz="2600" i="1" dirty="0"/>
          </a:p>
          <a:p>
            <a:endParaRPr lang="en-GB" sz="2700" dirty="0"/>
          </a:p>
          <a:p>
            <a:endParaRPr lang="en-GB" sz="2800" dirty="0"/>
          </a:p>
          <a:p>
            <a:pPr marL="457200" lvl="1" indent="0"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" y="898467"/>
            <a:ext cx="8212137" cy="253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C00000"/>
                </a:solidFill>
              </a:rPr>
              <a:t>2. Voting Rights</a:t>
            </a:r>
          </a:p>
          <a:p>
            <a:pPr marL="0" indent="0">
              <a:buNone/>
            </a:pPr>
            <a:r>
              <a:rPr lang="en-GB" sz="2700" b="1" dirty="0"/>
              <a:t>Representation in Congress:</a:t>
            </a:r>
          </a:p>
          <a:p>
            <a:r>
              <a:rPr lang="en-GB" sz="2700" dirty="0"/>
              <a:t>1984 – just 21 African Americans in Congress (all </a:t>
            </a:r>
            <a:r>
              <a:rPr lang="en-GB" sz="2700" dirty="0" err="1"/>
              <a:t>HoR</a:t>
            </a:r>
            <a:r>
              <a:rPr lang="en-GB" sz="2700" dirty="0"/>
              <a:t>)</a:t>
            </a:r>
          </a:p>
          <a:p>
            <a:endParaRPr lang="en-GB" sz="2700" dirty="0"/>
          </a:p>
          <a:p>
            <a:endParaRPr lang="en-GB" sz="2700" dirty="0"/>
          </a:p>
          <a:p>
            <a:endParaRPr lang="en-GB" sz="2700" dirty="0"/>
          </a:p>
          <a:p>
            <a:pPr marL="0" indent="0">
              <a:buNone/>
            </a:pPr>
            <a:endParaRPr lang="en-GB" sz="800" dirty="0"/>
          </a:p>
          <a:p>
            <a:endParaRPr lang="en-GB" sz="2700" dirty="0"/>
          </a:p>
          <a:p>
            <a:endParaRPr lang="en-GB" sz="2800" dirty="0"/>
          </a:p>
          <a:p>
            <a:pPr marL="457200" lvl="1" indent="0"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E2127-8619-48CE-85D9-9FADFD803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0" b="25128"/>
          <a:stretch/>
        </p:blipFill>
        <p:spPr>
          <a:xfrm>
            <a:off x="1720158" y="1839924"/>
            <a:ext cx="5703683" cy="50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EB04-B892-4FF8-8DB1-72CB54D9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81354"/>
            <a:ext cx="8792307" cy="641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C00000"/>
                </a:solidFill>
              </a:rPr>
              <a:t>2. Voting Rights         </a:t>
            </a:r>
            <a:r>
              <a:rPr lang="en-GB" sz="2800" b="1" dirty="0"/>
              <a:t>Representation in Cabinet:</a:t>
            </a:r>
            <a:endParaRPr lang="en-GB" sz="2700" b="1" dirty="0"/>
          </a:p>
          <a:p>
            <a:r>
              <a:rPr lang="en-GB" sz="2400" dirty="0"/>
              <a:t>1966 LBJ appointed Robert Weaver Sec of Housing (1</a:t>
            </a:r>
            <a:r>
              <a:rPr lang="en-GB" sz="2400" baseline="30000" dirty="0"/>
              <a:t>st</a:t>
            </a:r>
            <a:r>
              <a:rPr lang="en-GB" sz="2400" dirty="0"/>
              <a:t>)</a:t>
            </a:r>
          </a:p>
          <a:p>
            <a:r>
              <a:rPr lang="en-GB" sz="2400" dirty="0"/>
              <a:t>Since 1966 20 other African Americans have headed a federal executive department (e.g. president’s cabinet)</a:t>
            </a:r>
          </a:p>
          <a:p>
            <a:r>
              <a:rPr lang="en-GB" sz="2400" dirty="0"/>
              <a:t>2009 Obama’s most diverse: 2 Hispanics, 2 Chinese, 1 Japanese, 1 Lebanese, but only 1 African American</a:t>
            </a:r>
          </a:p>
          <a:p>
            <a:r>
              <a:rPr lang="en-GB" sz="2400" dirty="0"/>
              <a:t>2017 Trump’s cabinet initially all white (likened to Nixon’s cabinet, once described as </a:t>
            </a:r>
            <a:r>
              <a:rPr lang="en-GB" sz="2400" i="1" dirty="0"/>
              <a:t>‘a lot of grey haired old men called George!’</a:t>
            </a:r>
            <a:r>
              <a:rPr lang="en-GB" sz="2400" dirty="0"/>
              <a:t>)</a:t>
            </a:r>
          </a:p>
          <a:p>
            <a:endParaRPr lang="en-GB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9B2EC-4DAA-4894-B5D6-6021BBB5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65" y="3573194"/>
            <a:ext cx="7211470" cy="32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672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00B050"/>
                </a:solidFill>
              </a:rPr>
              <a:t>Case Study 1: Affirmative Action</a:t>
            </a:r>
          </a:p>
          <a:p>
            <a:pPr marL="0" indent="0">
              <a:buNone/>
            </a:pPr>
            <a:r>
              <a:rPr lang="en-GB" sz="2800" b="1"/>
              <a:t>	</a:t>
            </a:r>
            <a:r>
              <a:rPr lang="en-GB" sz="2800"/>
              <a:t>A programme giving members of a disadvantaged 	minority group a head start…</a:t>
            </a:r>
            <a:endParaRPr lang="en-GB" sz="2800" b="1"/>
          </a:p>
          <a:p>
            <a:r>
              <a:rPr lang="en-GB" sz="2800"/>
              <a:t>C21st – Debate: </a:t>
            </a:r>
            <a:r>
              <a:rPr lang="en-GB" sz="2800">
                <a:solidFill>
                  <a:srgbClr val="002060"/>
                </a:solidFill>
              </a:rPr>
              <a:t>‘equality of opportunity’</a:t>
            </a:r>
            <a:r>
              <a:rPr lang="en-GB" sz="2800"/>
              <a:t> v </a:t>
            </a:r>
            <a:r>
              <a:rPr lang="en-GB" sz="2800">
                <a:solidFill>
                  <a:srgbClr val="002060"/>
                </a:solidFill>
              </a:rPr>
              <a:t>‘equality of results’</a:t>
            </a:r>
            <a:r>
              <a:rPr lang="en-GB" sz="2800"/>
              <a:t>. By 1960s ‘giving’ rights was not enough, racial disadvantage required racial advantage (</a:t>
            </a:r>
            <a:r>
              <a:rPr lang="en-GB" sz="2800">
                <a:solidFill>
                  <a:srgbClr val="002060"/>
                </a:solidFill>
              </a:rPr>
              <a:t>social engineering</a:t>
            </a:r>
            <a:r>
              <a:rPr lang="en-GB" sz="2800"/>
              <a:t>)</a:t>
            </a:r>
          </a:p>
          <a:p>
            <a:r>
              <a:rPr lang="en-GB" sz="2800"/>
              <a:t>Advocated by civil rights pressure groups &amp; Democratic Party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581128"/>
            <a:ext cx="8928992" cy="17235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/>
              <a:t>B</a:t>
            </a:r>
            <a:r>
              <a:rPr lang="en-GB" sz="2600" b="1"/>
              <a:t>using</a:t>
            </a:r>
            <a:r>
              <a:rPr lang="en-GB" sz="2600"/>
              <a:t> – Mandated movement of children between racially divided neighbourhoods to create mixed schools</a:t>
            </a:r>
          </a:p>
          <a:p>
            <a:r>
              <a:rPr lang="en-GB" sz="2600" b="1"/>
              <a:t>Quotas</a:t>
            </a:r>
            <a:r>
              <a:rPr lang="en-GB" sz="2600"/>
              <a:t> – Programme of percentages, e.g. higher education, employment, whereby disadvantaged minorities gain access</a:t>
            </a:r>
          </a:p>
        </p:txBody>
      </p:sp>
      <p:sp>
        <p:nvSpPr>
          <p:cNvPr id="6" name="Down Arrow 5"/>
          <p:cNvSpPr/>
          <p:nvPr/>
        </p:nvSpPr>
        <p:spPr>
          <a:xfrm rot="20610902">
            <a:off x="1108397" y="4300443"/>
            <a:ext cx="602817" cy="3003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7504" y="630932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End game is meant to lead to diversity &amp; multiculturalism</a:t>
            </a:r>
          </a:p>
        </p:txBody>
      </p:sp>
    </p:spTree>
    <p:extLst>
      <p:ext uri="{BB962C8B-B14F-4D97-AF65-F5344CB8AC3E}">
        <p14:creationId xmlns:p14="http://schemas.microsoft.com/office/powerpoint/2010/main" val="304626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5615-EA72-4425-A0E6-F841B7E5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203" y="1556792"/>
            <a:ext cx="9294723" cy="5184576"/>
          </a:xfrm>
        </p:spPr>
        <p:txBody>
          <a:bodyPr>
            <a:normAutofit lnSpcReduction="10000"/>
          </a:bodyPr>
          <a:lstStyle/>
          <a:p>
            <a:r>
              <a:rPr lang="en-GB" sz="2800" b="1">
                <a:solidFill>
                  <a:srgbClr val="336600"/>
                </a:solidFill>
              </a:rPr>
              <a:t>4. Women’s rights: </a:t>
            </a:r>
            <a:r>
              <a:rPr lang="en-GB" sz="2800" b="1"/>
              <a:t>abortion rights (timeline…)</a:t>
            </a:r>
          </a:p>
          <a:p>
            <a:r>
              <a:rPr lang="en-GB" sz="2400"/>
              <a:t>1857 AMA successful campaign to criminalise abortion</a:t>
            </a:r>
          </a:p>
          <a:p>
            <a:r>
              <a:rPr lang="en-GB" sz="2400"/>
              <a:t>1880 illegal across the USA</a:t>
            </a:r>
          </a:p>
          <a:p>
            <a:r>
              <a:rPr lang="en-GB" sz="2400"/>
              <a:t>1960s changing social attitudes </a:t>
            </a:r>
          </a:p>
          <a:p>
            <a:pPr lvl="1"/>
            <a:r>
              <a:rPr lang="en-GB" sz="2400"/>
              <a:t>Griswold vs Connecticut (1965)</a:t>
            </a:r>
          </a:p>
          <a:p>
            <a:pPr lvl="1"/>
            <a:r>
              <a:rPr lang="en-GB" sz="2400"/>
              <a:t>Feminism</a:t>
            </a:r>
          </a:p>
          <a:p>
            <a:pPr lvl="1"/>
            <a:r>
              <a:rPr lang="en-GB" sz="2400"/>
              <a:t>Norma </a:t>
            </a:r>
            <a:r>
              <a:rPr lang="en-GB" sz="2400" err="1"/>
              <a:t>McCorvey</a:t>
            </a:r>
            <a:r>
              <a:rPr lang="en-GB" sz="2400"/>
              <a:t> (‘Jane Roe’) challenged constitutionality of Texas law</a:t>
            </a:r>
          </a:p>
          <a:p>
            <a:r>
              <a:rPr lang="en-GB" sz="2400"/>
              <a:t>1973 Roe vs Wade</a:t>
            </a:r>
          </a:p>
          <a:p>
            <a:r>
              <a:rPr lang="en-GB" sz="2400"/>
              <a:t>1980s GOP largely anti-abortion, but pro-lifers were divided</a:t>
            </a:r>
          </a:p>
          <a:p>
            <a:r>
              <a:rPr lang="en-GB" sz="2400"/>
              <a:t>1990s Sup Court – abortion is women’s equality issue (</a:t>
            </a:r>
            <a:r>
              <a:rPr lang="en-GB" sz="2400" i="1"/>
              <a:t>Planned Parenthood vs Casey, 1992</a:t>
            </a:r>
            <a:r>
              <a:rPr lang="en-GB" sz="2400"/>
              <a:t>)… + progress of social conservatives in GOP</a:t>
            </a:r>
          </a:p>
          <a:p>
            <a:r>
              <a:rPr lang="en-GB" sz="2400"/>
              <a:t>2010 Partisan backlash against Obama &amp; Obamacare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91783B-BF34-4DE7-B1F2-BA91D8B3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</p:spTree>
    <p:extLst>
      <p:ext uri="{BB962C8B-B14F-4D97-AF65-F5344CB8AC3E}">
        <p14:creationId xmlns:p14="http://schemas.microsoft.com/office/powerpoint/2010/main" val="153987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CD10-6F73-44E0-BA0F-94A0E603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Women’s rights: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abortion rights (timeline,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en-GB" sz="2400" dirty="0"/>
              <a:t>1990-2000 GOP state legislators pass many restrictive access laws</a:t>
            </a:r>
          </a:p>
          <a:p>
            <a:r>
              <a:rPr lang="en-GB" sz="2400" dirty="0"/>
              <a:t>2014 GOP retained the House and gained the Senate majority</a:t>
            </a:r>
          </a:p>
          <a:p>
            <a:r>
              <a:rPr lang="en-GB" sz="2400" dirty="0"/>
              <a:t>2016 Trump elected 45</a:t>
            </a:r>
            <a:r>
              <a:rPr lang="en-GB" sz="2400" baseline="30000" dirty="0"/>
              <a:t>th</a:t>
            </a:r>
            <a:r>
              <a:rPr lang="en-GB" sz="2400" dirty="0"/>
              <a:t> president - anti-abortion platform</a:t>
            </a:r>
          </a:p>
          <a:p>
            <a:r>
              <a:rPr lang="en-GB" sz="2400" dirty="0"/>
              <a:t>2016 Trump replaces S Court swing vote, Kennedy with Gorsuch</a:t>
            </a:r>
          </a:p>
          <a:p>
            <a:pPr lvl="1"/>
            <a:r>
              <a:rPr lang="en-GB" sz="2400" dirty="0"/>
              <a:t>PG </a:t>
            </a:r>
            <a:r>
              <a:rPr lang="en-GB" sz="2400" i="1" dirty="0"/>
              <a:t>Federalist Society </a:t>
            </a:r>
            <a:r>
              <a:rPr lang="en-GB" sz="2400" dirty="0"/>
              <a:t>(conservative lawyers) screened nominations</a:t>
            </a:r>
          </a:p>
          <a:p>
            <a:pPr lvl="1"/>
            <a:r>
              <a:rPr lang="en-GB" sz="2400" dirty="0"/>
              <a:t>GOP state govts pass openly unconstitutional laws under </a:t>
            </a:r>
            <a:r>
              <a:rPr lang="en-GB" sz="2400" i="1" dirty="0"/>
              <a:t>Casey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Trump appoints Brett Kavanaugh (pro-life?)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2020 Trump appoints Amy Coney Barrett (pro-life!)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Supreme Court now 7 – 3 split in favour of conservatives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But C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hief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Justice Roberts (conservative, pro-life), keen on precedence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2021… ??? </a:t>
            </a:r>
            <a:r>
              <a:rPr lang="en-GB" sz="1800" dirty="0">
                <a:hlinkClick r:id="rId2"/>
              </a:rPr>
              <a:t>U.S. states making 2021 moves on abortion rights and access (trust.org)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27141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B2B-6AFC-4C4B-A486-D75ECC2E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/>
          <a:lstStyle/>
          <a:p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Women’s rights: State Government</a:t>
            </a:r>
          </a:p>
          <a:p>
            <a:r>
              <a:rPr lang="en-GB" sz="2800">
                <a:latin typeface="Calibri"/>
              </a:rPr>
              <a:t>States in the forefront of challenging Roe &amp; Casey:</a:t>
            </a:r>
          </a:p>
          <a:p>
            <a:pPr lvl="1"/>
            <a:r>
              <a:rPr lang="en-GB" sz="2400">
                <a:latin typeface="Calibri"/>
              </a:rPr>
              <a:t>Missouri – Only one abortion centre in whole state</a:t>
            </a:r>
          </a:p>
          <a:p>
            <a:pPr lvl="1"/>
            <a:r>
              <a:rPr lang="en-GB" sz="2400">
                <a:latin typeface="Calibri"/>
              </a:rPr>
              <a:t>Alabama – </a:t>
            </a:r>
            <a:r>
              <a:rPr lang="en-GB" sz="2400" i="1">
                <a:latin typeface="Calibri"/>
              </a:rPr>
              <a:t>2019 The Human Life Protection Act. </a:t>
            </a:r>
            <a:r>
              <a:rPr lang="en-GB" sz="2400">
                <a:latin typeface="Calibri"/>
              </a:rPr>
              <a:t>Near total ban. Legal challenges thus far have halted implementation.</a:t>
            </a:r>
          </a:p>
          <a:p>
            <a:pPr lvl="1"/>
            <a:r>
              <a:rPr lang="en-GB" sz="2400">
                <a:latin typeface="Calibri"/>
              </a:rPr>
              <a:t>2019 -  9 states enacted heartbeat/</a:t>
            </a:r>
            <a:r>
              <a:rPr lang="en-GB" sz="2400" err="1">
                <a:latin typeface="Calibri"/>
              </a:rPr>
              <a:t>fetal</a:t>
            </a:r>
            <a:r>
              <a:rPr lang="en-GB" sz="2400">
                <a:latin typeface="Calibri"/>
              </a:rPr>
              <a:t> heartbeat bills </a:t>
            </a:r>
            <a:endParaRPr lang="en-GB" sz="2400" i="1">
              <a:latin typeface="Calibri"/>
            </a:endParaRPr>
          </a:p>
          <a:p>
            <a:endParaRPr lang="en-GB" sz="2800">
              <a:latin typeface="Calibri"/>
            </a:endParaRPr>
          </a:p>
          <a:p>
            <a:endParaRPr lang="en-GB" sz="2800">
              <a:latin typeface="Calibri"/>
            </a:endParaRPr>
          </a:p>
          <a:p>
            <a:endParaRPr lang="en-GB" sz="2800">
              <a:latin typeface="Calibri"/>
            </a:endParaRPr>
          </a:p>
          <a:p>
            <a:endParaRPr lang="en-GB" sz="280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CC0CB-53D5-4B1D-92A5-125312B3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" y="3012828"/>
            <a:ext cx="4346609" cy="2716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DC032-315A-435C-AD84-822639E4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12828"/>
            <a:ext cx="4578439" cy="2576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BC52F81-8484-4968-87E2-489900BF40EF}"/>
              </a:ext>
            </a:extLst>
          </p:cNvPr>
          <p:cNvSpPr/>
          <p:nvPr/>
        </p:nvSpPr>
        <p:spPr>
          <a:xfrm rot="1579905">
            <a:off x="7902607" y="2011362"/>
            <a:ext cx="312950" cy="11294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8C866-ADB5-45A2-AFBA-8D127F522DE0}"/>
              </a:ext>
            </a:extLst>
          </p:cNvPr>
          <p:cNvSpPr txBox="1"/>
          <p:nvPr/>
        </p:nvSpPr>
        <p:spPr>
          <a:xfrm>
            <a:off x="107504" y="5970563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The Alabama Act explained: </a:t>
            </a:r>
            <a:r>
              <a:rPr lang="en-GB">
                <a:hlinkClick r:id="rId4"/>
              </a:rPr>
              <a:t>https://www.youtube.com/watch?v=Kg1otpZndQ8</a:t>
            </a:r>
            <a:r>
              <a:rPr lang="en-GB"/>
              <a:t> (7 mins)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8C8EBAC-5D4E-4DAA-A1F8-9770CC2AC7A8}"/>
              </a:ext>
            </a:extLst>
          </p:cNvPr>
          <p:cNvSpPr/>
          <p:nvPr/>
        </p:nvSpPr>
        <p:spPr>
          <a:xfrm rot="1579905">
            <a:off x="5765107" y="5524110"/>
            <a:ext cx="269694" cy="5725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5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9EF7F-D8FA-476D-8226-6E4C707843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520" y="332656"/>
            <a:ext cx="8640960" cy="648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Women’s rights: </a:t>
            </a:r>
            <a:endParaRPr lang="en-GB" sz="800" b="1" dirty="0">
              <a:solidFill>
                <a:srgbClr val="3366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500" dirty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latin typeface="Calibri"/>
              </a:rPr>
              <a:t>Current states with anti-abortion laws in place/</a:t>
            </a:r>
            <a:r>
              <a:rPr lang="en-GB" sz="2500" dirty="0" err="1">
                <a:latin typeface="Calibri"/>
              </a:rPr>
              <a:t>en</a:t>
            </a:r>
            <a:r>
              <a:rPr lang="en-GB" sz="2500" dirty="0">
                <a:latin typeface="Calibri"/>
              </a:rPr>
              <a:t> route: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states making 2021 moves on abortion rights and access (trust.org)</a:t>
            </a:r>
            <a:endParaRPr lang="en-GB" sz="4000" dirty="0">
              <a:latin typeface="Calibri"/>
            </a:endParaRPr>
          </a:p>
          <a:p>
            <a:pPr>
              <a:defRPr/>
            </a:pPr>
            <a:r>
              <a:rPr lang="en-GB" sz="2500" dirty="0">
                <a:latin typeface="Calibri"/>
              </a:rPr>
              <a:t>For a complete overview of the issue and politics of abortion rights in the USA, this BBC link is really useful: </a:t>
            </a:r>
            <a:r>
              <a:rPr lang="en-US" sz="2500" dirty="0">
                <a:hlinkClick r:id="rId3"/>
              </a:rPr>
              <a:t>What's going on in the fight over US abortion rights? - BBC News</a:t>
            </a:r>
            <a:endParaRPr lang="en-US" sz="2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dirty="0">
                <a:hlinkClick r:id="rId4"/>
              </a:rPr>
              <a:t>Texas abortion law to stay in place until Supreme Court decision - BBC News</a:t>
            </a:r>
            <a:endParaRPr lang="en-GB" sz="2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500" b="1" dirty="0">
              <a:latin typeface="Calibri"/>
            </a:endParaRPr>
          </a:p>
          <a:p>
            <a:r>
              <a:rPr lang="en-GB" sz="2500" dirty="0">
                <a:latin typeface="Calibri"/>
              </a:rPr>
              <a:t>This is a great Australian </a:t>
            </a:r>
            <a:r>
              <a:rPr lang="en-GB" sz="2500" dirty="0" err="1">
                <a:latin typeface="Calibri"/>
              </a:rPr>
              <a:t>doco</a:t>
            </a:r>
            <a:r>
              <a:rPr lang="en-GB" sz="2500" dirty="0">
                <a:latin typeface="Calibri"/>
              </a:rPr>
              <a:t> (2019) that looks at both sides of the issue: </a:t>
            </a:r>
            <a:r>
              <a:rPr lang="en-GB" sz="2500" dirty="0">
                <a:latin typeface="Calibri"/>
                <a:hlinkClick r:id="rId5"/>
              </a:rPr>
              <a:t>https://www.youtube.com/watch?v=1BFChAbj3zI</a:t>
            </a:r>
            <a:r>
              <a:rPr lang="en-GB" sz="2500" dirty="0">
                <a:latin typeface="Calibri"/>
              </a:rPr>
              <a:t> </a:t>
            </a:r>
            <a:r>
              <a:rPr lang="en-GB" sz="1600" dirty="0">
                <a:latin typeface="Calibri"/>
              </a:rPr>
              <a:t>(27 mins)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79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solidFill>
            <a:srgbClr val="FFC000"/>
          </a:solidFill>
          <a:ln>
            <a:solidFill>
              <a:srgbClr val="FF0000">
                <a:alpha val="89000"/>
              </a:srgb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7030A0"/>
                </a:solidFill>
              </a:rPr>
              <a:t>And </a:t>
            </a:r>
            <a:r>
              <a:rPr lang="en-GB" sz="2800" b="1" i="1">
                <a:solidFill>
                  <a:srgbClr val="7030A0"/>
                </a:solidFill>
              </a:rPr>
              <a:t>finally</a:t>
            </a:r>
            <a:r>
              <a:rPr lang="en-GB" sz="2800" b="1">
                <a:solidFill>
                  <a:srgbClr val="7030A0"/>
                </a:solidFill>
              </a:rPr>
              <a:t>, these are the sort of Qs you can expect on the day… Can you answer these 30 markers???</a:t>
            </a:r>
          </a:p>
          <a:p>
            <a:pPr marL="0" indent="0">
              <a:buNone/>
            </a:pPr>
            <a:endParaRPr lang="en-GB" sz="900"/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Evaluate the extent to which the Supreme Court is a political institution.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Evaluate the extent to which the Supreme Court can rightly be described as a ‘third house of the legislature’.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Evaluate the extent to which representation has increased in US government and politics.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Evaluate the extent to which affirmative action has been successful.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</p:spTree>
    <p:extLst>
      <p:ext uri="{BB962C8B-B14F-4D97-AF65-F5344CB8AC3E}">
        <p14:creationId xmlns:p14="http://schemas.microsoft.com/office/powerpoint/2010/main" val="194626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800" b="1">
                <a:solidFill>
                  <a:srgbClr val="00B050"/>
                </a:solidFill>
              </a:rPr>
              <a:t>Affirmative Action</a:t>
            </a:r>
          </a:p>
          <a:p>
            <a:pPr marL="0" indent="0">
              <a:buNone/>
            </a:pPr>
            <a:endParaRPr lang="en-GB" sz="1100" b="1"/>
          </a:p>
          <a:p>
            <a:pPr marL="0" indent="0">
              <a:buNone/>
            </a:pPr>
            <a:r>
              <a:rPr lang="en-GB" sz="2400" b="1"/>
              <a:t>Overview: </a:t>
            </a:r>
            <a:r>
              <a:rPr lang="en-GB" sz="2400" b="1">
                <a:solidFill>
                  <a:srgbClr val="7030A0"/>
                </a:solidFill>
                <a:hlinkClick r:id="rId3"/>
              </a:rPr>
              <a:t>https://www.youtube.com/watch?v=gJgQR6xiZGs</a:t>
            </a:r>
            <a:r>
              <a:rPr lang="en-GB" sz="2400" b="1">
                <a:solidFill>
                  <a:srgbClr val="7030A0"/>
                </a:solidFill>
              </a:rPr>
              <a:t> </a:t>
            </a:r>
            <a:r>
              <a:rPr lang="en-GB" sz="1900"/>
              <a:t>(7 mins)</a:t>
            </a:r>
          </a:p>
          <a:p>
            <a:pPr marL="0" indent="0">
              <a:buNone/>
            </a:pPr>
            <a:r>
              <a:rPr lang="en-GB" sz="2800" b="1">
                <a:solidFill>
                  <a:srgbClr val="7030A0"/>
                </a:solidFill>
              </a:rPr>
              <a:t>Q. Why is AA controversial?</a:t>
            </a: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800" b="1">
              <a:solidFill>
                <a:srgbClr val="7030A0"/>
              </a:solidFill>
            </a:endParaRPr>
          </a:p>
          <a:p>
            <a:r>
              <a:rPr lang="en-GB" sz="2800"/>
              <a:t>Most conservative groups &amp; Republican politicians argue AA is patronising &amp; disadvantages majorities. </a:t>
            </a:r>
          </a:p>
          <a:p>
            <a:r>
              <a:rPr lang="en-GB" sz="2800"/>
              <a:t>Arguing the Constitution, federal &amp; state law is ‘colour blind’ = all individuals can access education/jobs (individual choice… this is ‘equality of opportunity’).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</p:spTree>
    <p:extLst>
      <p:ext uri="{BB962C8B-B14F-4D97-AF65-F5344CB8AC3E}">
        <p14:creationId xmlns:p14="http://schemas.microsoft.com/office/powerpoint/2010/main" val="349103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8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/>
              <a:t>Protection of civil liberties &amp; rights in the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b="1">
                <a:solidFill>
                  <a:srgbClr val="00B050"/>
                </a:solidFill>
              </a:rPr>
              <a:t>Affirmative Action </a:t>
            </a:r>
            <a:r>
              <a:rPr lang="en-GB" sz="3000" b="1"/>
              <a:t>&amp; the Supreme Court</a:t>
            </a:r>
          </a:p>
          <a:p>
            <a:r>
              <a:rPr lang="en-GB" sz="3000">
                <a:solidFill>
                  <a:srgbClr val="FF0000"/>
                </a:solidFill>
              </a:rPr>
              <a:t>Gratz v Bollinger (2003)</a:t>
            </a:r>
            <a:r>
              <a:rPr lang="en-GB" sz="3000"/>
              <a:t>. Ruled (6-3) University of Michigan’s entrance programme unconstitutional – ‘too mechanistic’ (Black/Hispanic/Native American applicants all awarded 20 of the 150 points required for admission).</a:t>
            </a:r>
          </a:p>
          <a:p>
            <a:r>
              <a:rPr lang="en-GB" sz="3000"/>
              <a:t>But in </a:t>
            </a:r>
            <a:r>
              <a:rPr lang="en-GB" sz="3000" err="1">
                <a:solidFill>
                  <a:srgbClr val="FF0000"/>
                </a:solidFill>
              </a:rPr>
              <a:t>Grutter</a:t>
            </a:r>
            <a:r>
              <a:rPr lang="en-GB" sz="3000">
                <a:solidFill>
                  <a:srgbClr val="FF0000"/>
                </a:solidFill>
              </a:rPr>
              <a:t> v Bollinger (2003) </a:t>
            </a:r>
            <a:r>
              <a:rPr lang="en-GB" sz="3000"/>
              <a:t>the university’s Law School’s admissions was ruled constitutional (5-4) as it used ‘individualised’ approach in awarding 20 points to minorities.</a:t>
            </a:r>
          </a:p>
          <a:p>
            <a:r>
              <a:rPr lang="en-GB" sz="3000"/>
              <a:t>AA not a long-term, but a 25 year process to change. </a:t>
            </a:r>
            <a:r>
              <a:rPr lang="en-GB" sz="3000">
                <a:solidFill>
                  <a:srgbClr val="FF0000"/>
                </a:solidFill>
              </a:rPr>
              <a:t>University of California v Bakke (1978)</a:t>
            </a:r>
            <a:r>
              <a:rPr lang="en-GB" sz="3000"/>
              <a:t> quotas ruled out, but racial considerations still valid.</a:t>
            </a:r>
          </a:p>
          <a:p>
            <a:r>
              <a:rPr lang="en-GB" sz="3000"/>
              <a:t>The effect of these cases was to allow universities to use ‘race </a:t>
            </a:r>
            <a:r>
              <a:rPr lang="en-GB" sz="3000" err="1"/>
              <a:t>plus’</a:t>
            </a:r>
            <a:r>
              <a:rPr lang="en-GB" sz="3000"/>
              <a:t> factors as a step to change.</a:t>
            </a:r>
          </a:p>
          <a:p>
            <a:r>
              <a:rPr lang="en-GB" sz="2100" b="1">
                <a:solidFill>
                  <a:srgbClr val="7030A0"/>
                </a:solidFill>
                <a:hlinkClick r:id="rId2"/>
              </a:rPr>
              <a:t>https://www.youtube.com/watch?v=9Pcm00E-DEM</a:t>
            </a:r>
            <a:r>
              <a:rPr lang="en-GB" sz="2100" b="1">
                <a:solidFill>
                  <a:srgbClr val="7030A0"/>
                </a:solidFill>
              </a:rPr>
              <a:t> </a:t>
            </a:r>
            <a:r>
              <a:rPr lang="en-GB" sz="1400">
                <a:solidFill>
                  <a:srgbClr val="7030A0"/>
                </a:solidFill>
              </a:rPr>
              <a:t>(2 mins)</a:t>
            </a:r>
            <a:endParaRPr lang="en-GB" sz="2100" b="1">
              <a:solidFill>
                <a:srgbClr val="7030A0"/>
              </a:solidFill>
            </a:endParaRPr>
          </a:p>
          <a:p>
            <a:endParaRPr lang="en-GB" sz="2800"/>
          </a:p>
          <a:p>
            <a:endParaRPr lang="en-GB"/>
          </a:p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79704" y="6095037"/>
            <a:ext cx="2556792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7030A0"/>
                </a:solidFill>
              </a:rPr>
              <a:t>See handout, pp 215-217, Bennett, 5</a:t>
            </a:r>
            <a:r>
              <a:rPr lang="en-GB" b="1" baseline="30000">
                <a:solidFill>
                  <a:srgbClr val="7030A0"/>
                </a:solidFill>
              </a:rPr>
              <a:t>th</a:t>
            </a:r>
            <a:r>
              <a:rPr lang="en-GB" b="1">
                <a:solidFill>
                  <a:srgbClr val="7030A0"/>
                </a:solidFill>
              </a:rPr>
              <a:t> Ed</a:t>
            </a:r>
          </a:p>
        </p:txBody>
      </p:sp>
    </p:spTree>
    <p:extLst>
      <p:ext uri="{BB962C8B-B14F-4D97-AF65-F5344CB8AC3E}">
        <p14:creationId xmlns:p14="http://schemas.microsoft.com/office/powerpoint/2010/main" val="13752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/>
              <a:t>Advantages v disadvantages of </a:t>
            </a:r>
            <a:r>
              <a:rPr lang="en-GB" sz="2800" b="1">
                <a:solidFill>
                  <a:srgbClr val="00B050"/>
                </a:solidFill>
              </a:rPr>
              <a:t>Affirmative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81603"/>
            <a:ext cx="4464496" cy="61247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/>
              <a:t>Arguments for</a:t>
            </a:r>
            <a:r>
              <a:rPr lang="en-GB" sz="280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Leads to greater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Righting previous wrongs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Opens up education &amp; employment to minorities who wouldn't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Diversity improves education &amp; employment for all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Meaningful/effective means of delivering equal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It works. 1960-1995 = 5-15% African Americans aged 25-29 have degrees</a:t>
            </a:r>
          </a:p>
          <a:p>
            <a:endParaRPr lang="en-GB" sz="2600"/>
          </a:p>
        </p:txBody>
      </p:sp>
      <p:sp>
        <p:nvSpPr>
          <p:cNvPr id="6" name="TextBox 5"/>
          <p:cNvSpPr txBox="1"/>
          <p:nvPr/>
        </p:nvSpPr>
        <p:spPr>
          <a:xfrm>
            <a:off x="4572000" y="581603"/>
            <a:ext cx="4464496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i="1"/>
              <a:t>Arguments against: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Automatically leads to reverse discrimination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Leads to ill-equipped to cope employees &amp; students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It’s patronising &amp; condescending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Perpetuates a society where race is an issue (prejudice)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Its no more than a quota system by another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It focuses on groups rather than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/>
              <a:t>Demeans minority achievements</a:t>
            </a:r>
          </a:p>
        </p:txBody>
      </p:sp>
    </p:spTree>
    <p:extLst>
      <p:ext uri="{BB962C8B-B14F-4D97-AF65-F5344CB8AC3E}">
        <p14:creationId xmlns:p14="http://schemas.microsoft.com/office/powerpoint/2010/main" val="122059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120680"/>
          </a:xfrm>
          <a:noFill/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r>
              <a:rPr lang="en-GB" sz="2800"/>
              <a:t>2008 election of Obama was seen by many as a seminal moment in civil rights in the USA.</a:t>
            </a:r>
          </a:p>
          <a:p>
            <a:pPr marL="0" indent="0">
              <a:buNone/>
            </a:pPr>
            <a:r>
              <a:rPr lang="en-GB" sz="2600" i="1"/>
              <a:t>‘This morning, as I stood in line to vote, I was moved by the realisation that finally this day on which my fellow Americans are willing to do what Martin Luther King envisioned: vote for a president based upon the content of his character rather than the colour of his skin.’           </a:t>
            </a:r>
            <a:r>
              <a:rPr lang="en-GB" sz="2000" b="1"/>
              <a:t>Marian Edelman, Pres Children’s Defense Fund</a:t>
            </a:r>
          </a:p>
          <a:p>
            <a:r>
              <a:rPr lang="en-GB" sz="2800"/>
              <a:t>Carl Cohen (philosopher) </a:t>
            </a:r>
            <a:r>
              <a:rPr lang="en-GB" sz="2800" i="1"/>
              <a:t>‘the moral issue comes in the classic form: “important objectives appear to require impermissible means”’. </a:t>
            </a:r>
          </a:p>
          <a:p>
            <a:r>
              <a:rPr lang="en-GB" sz="2800" i="1"/>
              <a:t>‘I believe that there is a moral &amp; constitutional equivalence between laws designed to subjugate a race and those that distribute benefits on the basis of race in order to foster some notion of equality. Government cannot make us equal’.                                  </a:t>
            </a:r>
            <a:r>
              <a:rPr lang="en-GB" sz="2000" b="1"/>
              <a:t>Supreme Court Justice Clarence Thomas (1995)   </a:t>
            </a:r>
            <a:endParaRPr lang="en-GB" sz="2800" i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>
                <a:solidFill>
                  <a:srgbClr val="00B050"/>
                </a:solidFill>
              </a:rPr>
              <a:t>Affirmative Action</a:t>
            </a:r>
            <a:r>
              <a:rPr lang="en-GB" sz="2800" b="1"/>
              <a:t>: A success?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141F7-A3E7-4CB1-A57D-50573F6A658B}"/>
              </a:ext>
            </a:extLst>
          </p:cNvPr>
          <p:cNvSpPr txBox="1"/>
          <p:nvPr/>
        </p:nvSpPr>
        <p:spPr>
          <a:xfrm>
            <a:off x="7172113" y="6237312"/>
            <a:ext cx="179237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i="1">
                <a:solidFill>
                  <a:srgbClr val="7030A0"/>
                </a:solidFill>
              </a:rPr>
              <a:t>…</a:t>
            </a:r>
            <a:r>
              <a:rPr lang="en-GB" sz="2400" b="1">
                <a:solidFill>
                  <a:srgbClr val="7030A0"/>
                </a:solidFill>
              </a:rPr>
              <a:t>Meanings?</a:t>
            </a:r>
            <a:endParaRPr lang="en-GB" sz="24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5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/>
              <a:t>Not an easy thing to empirically conclude upon… depends </a:t>
            </a:r>
            <a:r>
              <a:rPr lang="en-GB" sz="2800" i="1"/>
              <a:t>who</a:t>
            </a:r>
            <a:r>
              <a:rPr lang="en-GB" sz="2800"/>
              <a:t> you ask &amp; </a:t>
            </a:r>
            <a:r>
              <a:rPr lang="en-GB" sz="2800" i="1"/>
              <a:t>what</a:t>
            </a:r>
            <a:r>
              <a:rPr lang="en-GB" sz="2800"/>
              <a:t> you ask!</a:t>
            </a:r>
          </a:p>
          <a:p>
            <a:r>
              <a:rPr lang="en-GB" sz="2800"/>
              <a:t>Q. ‘In order to </a:t>
            </a:r>
            <a:r>
              <a:rPr lang="en-GB" sz="2800" i="1"/>
              <a:t>overcome</a:t>
            </a:r>
            <a:r>
              <a:rPr lang="en-GB" sz="2800"/>
              <a:t> past discrimination, do you favour or oppose AA programmes’?  63% in favour, 29% opposed.</a:t>
            </a:r>
          </a:p>
          <a:p>
            <a:pPr marL="0" indent="0">
              <a:buNone/>
            </a:pPr>
            <a:r>
              <a:rPr lang="en-GB" sz="2800"/>
              <a:t>However…</a:t>
            </a:r>
          </a:p>
          <a:p>
            <a:r>
              <a:rPr lang="en-GB" sz="2800"/>
              <a:t>Q. ‘Do you think AA programmes designed to increase the number of black &amp; minority students on college campuses are </a:t>
            </a:r>
            <a:r>
              <a:rPr lang="en-GB" sz="2800" i="1"/>
              <a:t>fair</a:t>
            </a:r>
            <a:r>
              <a:rPr lang="en-GB" sz="2800"/>
              <a:t> or </a:t>
            </a:r>
            <a:r>
              <a:rPr lang="en-GB" sz="2800" i="1"/>
              <a:t>unfair’</a:t>
            </a:r>
            <a:r>
              <a:rPr lang="en-GB" sz="2800"/>
              <a:t>?  47% said fair, 42% unfair.</a:t>
            </a:r>
          </a:p>
          <a:p>
            <a:r>
              <a:rPr lang="en-GB" sz="2800"/>
              <a:t>Q. ‘Do you think that we should make every possible effort to improve the position of blacks &amp; other minorities, even if it means giving them preferential treatment’?    24% agreed, 72% disagreed.</a:t>
            </a:r>
          </a:p>
          <a:p>
            <a:endParaRPr lang="en-GB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16632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>
                <a:solidFill>
                  <a:srgbClr val="00B050"/>
                </a:solidFill>
              </a:rPr>
              <a:t>Affirmative Action </a:t>
            </a:r>
            <a:r>
              <a:rPr lang="en-GB" sz="2800" b="1"/>
              <a:t>&amp; public opinion</a:t>
            </a:r>
          </a:p>
        </p:txBody>
      </p:sp>
    </p:spTree>
    <p:extLst>
      <p:ext uri="{BB962C8B-B14F-4D97-AF65-F5344CB8AC3E}">
        <p14:creationId xmlns:p14="http://schemas.microsoft.com/office/powerpoint/2010/main" val="394118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6048672"/>
          </a:xfrm>
        </p:spPr>
        <p:txBody>
          <a:bodyPr>
            <a:normAutofit/>
          </a:bodyPr>
          <a:lstStyle/>
          <a:p>
            <a:r>
              <a:rPr lang="en-GB" sz="2800"/>
              <a:t>Essentially 4 options based upon political ideology: </a:t>
            </a:r>
          </a:p>
          <a:p>
            <a:pPr marL="0" indent="0">
              <a:buNone/>
            </a:pPr>
            <a:r>
              <a:rPr lang="en-GB" sz="2800"/>
              <a:t>	</a:t>
            </a:r>
            <a:r>
              <a:rPr lang="en-GB" sz="2800" err="1"/>
              <a:t>i</a:t>
            </a:r>
            <a:r>
              <a:rPr lang="en-GB" sz="2800"/>
              <a:t>. Abolish, ii. Phase out, iii. Reform, iv. Maintain.</a:t>
            </a:r>
          </a:p>
          <a:p>
            <a:r>
              <a:rPr lang="en-GB" sz="2800" b="1"/>
              <a:t>Conservatives</a:t>
            </a:r>
            <a:r>
              <a:rPr lang="en-GB" sz="2800"/>
              <a:t> (mainly Rep Party) favour abolishment: </a:t>
            </a:r>
          </a:p>
          <a:p>
            <a:pPr lvl="1"/>
            <a:r>
              <a:rPr lang="en-GB" sz="2400"/>
              <a:t>Society is not about equality, but equality of opportunity</a:t>
            </a:r>
          </a:p>
          <a:p>
            <a:pPr lvl="1"/>
            <a:r>
              <a:rPr lang="en-GB" sz="2400"/>
              <a:t>Inequality is good for incentives/individualism</a:t>
            </a:r>
          </a:p>
          <a:p>
            <a:pPr lvl="1"/>
            <a:r>
              <a:rPr lang="en-GB" sz="2400"/>
              <a:t>Quotas are a disincentive to hard work/self-improvement</a:t>
            </a:r>
          </a:p>
          <a:p>
            <a:pPr lvl="1"/>
            <a:r>
              <a:rPr lang="en-GB" sz="2400"/>
              <a:t>Some minorities (Asian Americans) have succeeded without AA</a:t>
            </a:r>
          </a:p>
          <a:p>
            <a:pPr lvl="1"/>
            <a:r>
              <a:rPr lang="en-GB" sz="2400"/>
              <a:t>Inequality is rooted in lifestyle choices, not past discrimination</a:t>
            </a:r>
          </a:p>
          <a:p>
            <a:pPr lvl="1"/>
            <a:endParaRPr lang="en-GB" sz="2400"/>
          </a:p>
          <a:p>
            <a:pPr marL="457200" lvl="1" indent="0">
              <a:buNone/>
            </a:pPr>
            <a:r>
              <a:rPr lang="en-GB" i="1"/>
              <a:t>‘the way to stop discrimination on the basis of race is to stop discrimination on the basis of race’.</a:t>
            </a:r>
          </a:p>
          <a:p>
            <a:pPr marL="457200" lvl="1" indent="0">
              <a:buNone/>
            </a:pPr>
            <a:r>
              <a:rPr lang="en-GB" sz="2000" b="1"/>
              <a:t>                Chief Justice Roberts, </a:t>
            </a:r>
            <a:r>
              <a:rPr lang="en-GB" sz="2000" b="1">
                <a:solidFill>
                  <a:srgbClr val="FF0000"/>
                </a:solidFill>
              </a:rPr>
              <a:t>Parents Involved v Seattle School District (2007)</a:t>
            </a:r>
            <a:endParaRPr lang="en-GB" sz="2000" b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>
                <a:solidFill>
                  <a:srgbClr val="00B050"/>
                </a:solidFill>
              </a:rPr>
              <a:t>Affirmative Action </a:t>
            </a:r>
            <a:r>
              <a:rPr lang="en-GB" sz="2800" b="1"/>
              <a:t>programmes &amp; it’s the future…</a:t>
            </a:r>
          </a:p>
        </p:txBody>
      </p:sp>
    </p:spTree>
    <p:extLst>
      <p:ext uri="{BB962C8B-B14F-4D97-AF65-F5344CB8AC3E}">
        <p14:creationId xmlns:p14="http://schemas.microsoft.com/office/powerpoint/2010/main" val="10379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</p:spPr>
        <p:txBody>
          <a:bodyPr>
            <a:normAutofit/>
          </a:bodyPr>
          <a:lstStyle/>
          <a:p>
            <a:r>
              <a:rPr lang="en-GB" sz="2800" b="1"/>
              <a:t>Moderates</a:t>
            </a:r>
            <a:r>
              <a:rPr lang="en-GB" sz="2800"/>
              <a:t> favour phasing AA programmes out:</a:t>
            </a:r>
          </a:p>
          <a:p>
            <a:pPr lvl="1"/>
            <a:r>
              <a:rPr lang="en-GB" sz="2400"/>
              <a:t>Would agree with many of the conservatives previous points, but would recognise the achievements of AA.</a:t>
            </a:r>
          </a:p>
          <a:p>
            <a:pPr lvl="1"/>
            <a:r>
              <a:rPr lang="en-GB" sz="2400"/>
              <a:t>Would agree with Associate Justice Sandra Day O’Connor’s comments in </a:t>
            </a:r>
            <a:r>
              <a:rPr lang="en-GB" sz="2400" err="1">
                <a:solidFill>
                  <a:srgbClr val="FF0000"/>
                </a:solidFill>
              </a:rPr>
              <a:t>Grutter</a:t>
            </a:r>
            <a:r>
              <a:rPr lang="en-GB" sz="2400">
                <a:solidFill>
                  <a:srgbClr val="FF0000"/>
                </a:solidFill>
              </a:rPr>
              <a:t> v Bollinger (2003)</a:t>
            </a:r>
            <a:r>
              <a:rPr lang="en-GB" sz="2400"/>
              <a:t>, that if AA has achieved all that its supporters claim for it, there must come a time when these programmes become unnecessary.</a:t>
            </a:r>
          </a:p>
          <a:p>
            <a:pPr marL="457200" lvl="1" indent="0">
              <a:buNone/>
            </a:pPr>
            <a:r>
              <a:rPr lang="en-GB" i="1"/>
              <a:t>‘we expect that 25 years from now, the use of racial preferences will no longer be necessary.’</a:t>
            </a:r>
            <a:r>
              <a:rPr lang="en-GB" sz="2800"/>
              <a:t>	</a:t>
            </a:r>
            <a:endParaRPr lang="en-GB"/>
          </a:p>
          <a:p>
            <a:pPr marL="457200" lvl="1" indent="0">
              <a:buNone/>
            </a:pPr>
            <a:endParaRPr lang="en-GB" sz="1000"/>
          </a:p>
          <a:p>
            <a:pPr lvl="0"/>
            <a:r>
              <a:rPr lang="en-GB" sz="2800" b="1"/>
              <a:t>Moderates</a:t>
            </a:r>
            <a:r>
              <a:rPr lang="en-GB" sz="2800"/>
              <a:t> also  favour reform, rather than abolition where progress has/has not taken place.</a:t>
            </a:r>
          </a:p>
          <a:p>
            <a:pPr marL="0" lvl="0" indent="0">
              <a:buNone/>
            </a:pPr>
            <a:r>
              <a:rPr lang="en-GB" sz="2800" i="1"/>
              <a:t>		‘mend it, don’t end it.’</a:t>
            </a:r>
          </a:p>
          <a:p>
            <a:pPr marL="914400" lvl="2" indent="0">
              <a:buNone/>
            </a:pPr>
            <a:r>
              <a:rPr lang="en-GB" sz="2000" i="1"/>
              <a:t>			 </a:t>
            </a:r>
            <a:r>
              <a:rPr lang="en-GB" sz="2000" b="1"/>
              <a:t>President Clinton</a:t>
            </a:r>
          </a:p>
          <a:p>
            <a:pPr marL="914400" lvl="2" indent="0">
              <a:buNone/>
            </a:pPr>
            <a:endParaRPr lang="en-GB" sz="2000" i="1"/>
          </a:p>
          <a:p>
            <a:pPr marL="457200" lvl="1" indent="0">
              <a:buNone/>
            </a:pPr>
            <a:endParaRPr lang="en-GB" i="1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8864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>
                <a:solidFill>
                  <a:srgbClr val="00B050"/>
                </a:solidFill>
              </a:rPr>
              <a:t>Affirmative Action </a:t>
            </a:r>
            <a:r>
              <a:rPr lang="en-GB" sz="2800" b="1"/>
              <a:t>programmes &amp; it’s the future…</a:t>
            </a:r>
          </a:p>
        </p:txBody>
      </p:sp>
    </p:spTree>
    <p:extLst>
      <p:ext uri="{BB962C8B-B14F-4D97-AF65-F5344CB8AC3E}">
        <p14:creationId xmlns:p14="http://schemas.microsoft.com/office/powerpoint/2010/main" val="240263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2502</Words>
  <Application>Microsoft Office PowerPoint</Application>
  <PresentationFormat>On-screen Show (4:3)</PresentationFormat>
  <Paragraphs>226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Democracy &amp; Participation: 4.4 The Protection of Civil Liberties &amp; Rights in the USA</vt:lpstr>
      <vt:lpstr>Protection of civil liberties &amp; rights in the USA</vt:lpstr>
      <vt:lpstr>Protection of civil liberties &amp; rights in the USA</vt:lpstr>
      <vt:lpstr>Protection of civil liberties &amp; rights in the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Protection of civil liberties &amp; rights in the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Protection of civil liberties &amp; rights in the USA</vt:lpstr>
      <vt:lpstr>PowerPoint Presentation</vt:lpstr>
      <vt:lpstr>PowerPoint Presentation</vt:lpstr>
      <vt:lpstr>PowerPoint Presentation</vt:lpstr>
      <vt:lpstr>Protection of civil liberties &amp; rights in the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&amp; Participation: 4.4 The Protection of Civil Liberties &amp; Rights in the USA</dc:title>
  <dc:creator>M. Dawkins</dc:creator>
  <cp:lastModifiedBy>Mike Dawkins</cp:lastModifiedBy>
  <cp:revision>1</cp:revision>
  <dcterms:created xsi:type="dcterms:W3CDTF">2020-11-22T11:56:50Z</dcterms:created>
  <dcterms:modified xsi:type="dcterms:W3CDTF">2021-11-12T15:59:13Z</dcterms:modified>
</cp:coreProperties>
</file>