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6" r:id="rId4"/>
    <p:sldId id="277" r:id="rId5"/>
    <p:sldId id="281" r:id="rId6"/>
    <p:sldId id="282" r:id="rId7"/>
    <p:sldId id="283" r:id="rId8"/>
    <p:sldId id="284" r:id="rId9"/>
    <p:sldId id="288" r:id="rId10"/>
    <p:sldId id="285" r:id="rId11"/>
    <p:sldId id="298" r:id="rId12"/>
    <p:sldId id="286" r:id="rId13"/>
    <p:sldId id="287" r:id="rId14"/>
    <p:sldId id="289" r:id="rId15"/>
    <p:sldId id="291" r:id="rId16"/>
    <p:sldId id="292" r:id="rId17"/>
    <p:sldId id="290" r:id="rId18"/>
    <p:sldId id="293" r:id="rId19"/>
    <p:sldId id="294" r:id="rId20"/>
    <p:sldId id="295" r:id="rId21"/>
    <p:sldId id="296" r:id="rId22"/>
    <p:sldId id="297" r:id="rId23"/>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D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F0F94F04-56AD-4F48-BC6B-FCD239B2563F}" type="datetimeFigureOut">
              <a:rPr lang="en-GB" smtClean="0"/>
              <a:t>29/08/2020</a:t>
            </a:fld>
            <a:endParaRPr lang="en-GB"/>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C80C7EF1-A7FE-4A67-A64C-E557ED9BDE9B}" type="slidenum">
              <a:rPr lang="en-GB" smtClean="0"/>
              <a:t>‹#›</a:t>
            </a:fld>
            <a:endParaRPr lang="en-GB"/>
          </a:p>
        </p:txBody>
      </p:sp>
    </p:spTree>
    <p:extLst>
      <p:ext uri="{BB962C8B-B14F-4D97-AF65-F5344CB8AC3E}">
        <p14:creationId xmlns:p14="http://schemas.microsoft.com/office/powerpoint/2010/main" val="184643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238" y="0"/>
            <a:ext cx="2911475" cy="492125"/>
          </a:xfrm>
          <a:prstGeom prst="rect">
            <a:avLst/>
          </a:prstGeom>
        </p:spPr>
        <p:txBody>
          <a:bodyPr vert="horz" lIns="91440" tIns="45720" rIns="91440" bIns="45720" rtlCol="0"/>
          <a:lstStyle>
            <a:lvl1pPr algn="r">
              <a:defRPr sz="1200"/>
            </a:lvl1pPr>
          </a:lstStyle>
          <a:p>
            <a:fld id="{21C5E1A2-5049-4598-9065-7F546CECCAF2}" type="datetimeFigureOut">
              <a:rPr lang="en-GB" smtClean="0"/>
              <a:t>29/08/2020</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a:defRPr sz="1200"/>
            </a:lvl1pPr>
          </a:lstStyle>
          <a:p>
            <a:fld id="{DC457765-BD3B-4053-A917-4AF43B39F00D}" type="slidenum">
              <a:rPr lang="en-GB" smtClean="0"/>
              <a:t>‹#›</a:t>
            </a:fld>
            <a:endParaRPr lang="en-GB"/>
          </a:p>
        </p:txBody>
      </p:sp>
    </p:spTree>
    <p:extLst>
      <p:ext uri="{BB962C8B-B14F-4D97-AF65-F5344CB8AC3E}">
        <p14:creationId xmlns:p14="http://schemas.microsoft.com/office/powerpoint/2010/main" val="270166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29/08/2020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172356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29/08/2020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74159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29/08/2020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413106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CEA30A-A437-479B-9D86-A1330A427016}" type="datetimeFigureOut">
              <a:rPr lang="en-GB" smtClean="0"/>
              <a:t>29/08/2020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139196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EA30A-A437-479B-9D86-A1330A427016}" type="datetimeFigureOut">
              <a:rPr lang="en-GB" smtClean="0"/>
              <a:t>29/08/2020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298041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CEA30A-A437-479B-9D86-A1330A427016}" type="datetimeFigureOut">
              <a:rPr lang="en-GB" smtClean="0"/>
              <a:t>29/08/2020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273104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CEA30A-A437-479B-9D86-A1330A427016}" type="datetimeFigureOut">
              <a:rPr lang="en-GB" smtClean="0"/>
              <a:t>29/08/2020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65919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CEA30A-A437-479B-9D86-A1330A427016}" type="datetimeFigureOut">
              <a:rPr lang="en-GB" smtClean="0"/>
              <a:t>29/08/2020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425105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EA30A-A437-479B-9D86-A1330A427016}" type="datetimeFigureOut">
              <a:rPr lang="en-GB" smtClean="0"/>
              <a:t>29/08/2020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69604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EA30A-A437-479B-9D86-A1330A427016}" type="datetimeFigureOut">
              <a:rPr lang="en-GB" smtClean="0"/>
              <a:t>29/08/2020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400721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EA30A-A437-479B-9D86-A1330A427016}" type="datetimeFigureOut">
              <a:rPr lang="en-GB" smtClean="0"/>
              <a:t>29/08/2020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276A4-E6C8-4937-9D19-F975A622BC1B}" type="slidenum">
              <a:rPr lang="en-GB" smtClean="0"/>
              <a:t>‹#›</a:t>
            </a:fld>
            <a:endParaRPr lang="en-GB"/>
          </a:p>
        </p:txBody>
      </p:sp>
    </p:spTree>
    <p:extLst>
      <p:ext uri="{BB962C8B-B14F-4D97-AF65-F5344CB8AC3E}">
        <p14:creationId xmlns:p14="http://schemas.microsoft.com/office/powerpoint/2010/main" val="62209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EA30A-A437-479B-9D86-A1330A427016}" type="datetimeFigureOut">
              <a:rPr lang="en-GB" smtClean="0"/>
              <a:t>29/08/2020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276A4-E6C8-4937-9D19-F975A622BC1B}" type="slidenum">
              <a:rPr lang="en-GB" smtClean="0"/>
              <a:t>‹#›</a:t>
            </a:fld>
            <a:endParaRPr lang="en-GB"/>
          </a:p>
        </p:txBody>
      </p:sp>
    </p:spTree>
    <p:extLst>
      <p:ext uri="{BB962C8B-B14F-4D97-AF65-F5344CB8AC3E}">
        <p14:creationId xmlns:p14="http://schemas.microsoft.com/office/powerpoint/2010/main" val="130163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ition.cnn.com/2019/07/19/politics/nra-2020-campaign/index.html#:~:text=The%20NRA%20is%20up%20against%20a%20different%20political,They%20are%20emboldened%2C%20in%20part%2C%20by%20public%20sentiment" TargetMode="External"/><Relationship Id="rId2" Type="http://schemas.openxmlformats.org/officeDocument/2006/relationships/hyperlink" Target="https://www.thetrace.org/2018/10/nra-spending-decrease-2018-midterm-elec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dition.cnn.com/2018/02/23/politics/nra-political-money-clout/index.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ericanbar.org/advocacy.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pensecrets.org/lobby/clientsum.php?id=D000043801&amp;year=201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kjZDHHyaok"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ipac.org/relationship" TargetMode="External"/><Relationship Id="rId2" Type="http://schemas.openxmlformats.org/officeDocument/2006/relationships/hyperlink" Target="https://www.youtube.com/watch?v=xGeK-uvEnmw"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yPgxEkg_OU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opensecrets.org/industries/contrib.php?ind=Q05&amp;Bkdn=DemRep&amp;cycle=2016" TargetMode="External"/><Relationship Id="rId1" Type="http://schemas.openxmlformats.org/officeDocument/2006/relationships/slideLayout" Target="../slideLayouts/slideLayout2.xml"/><Relationship Id="rId4" Type="http://schemas.openxmlformats.org/officeDocument/2006/relationships/hyperlink" Target="https://www.foreignpolicyjournal.com/2016/03/22/the-best-congress-aipac-can-bu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cJeOphUtek" TargetMode="External"/><Relationship Id="rId7" Type="http://schemas.openxmlformats.org/officeDocument/2006/relationships/image" Target="../media/image6.png"/><Relationship Id="rId2" Type="http://schemas.openxmlformats.org/officeDocument/2006/relationships/hyperlink" Target="https://www.youtube.com/watch?v=rPKPI3LDZIo"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pbs.org/wgbh/frontline/film/gunned-down/" TargetMode="External"/><Relationship Id="rId4" Type="http://schemas.openxmlformats.org/officeDocument/2006/relationships/hyperlink" Target="https://www.bbc.com/news/world-us-canada-3526139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lstStyle/>
          <a:p>
            <a:r>
              <a:rPr lang="en-GB" b="1" dirty="0">
                <a:latin typeface="+mn-lt"/>
              </a:rPr>
              <a:t>US Pressure Groups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8884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07804" y="5867980"/>
            <a:ext cx="3528392" cy="338554"/>
          </a:xfrm>
          <a:prstGeom prst="rect">
            <a:avLst/>
          </a:prstGeom>
          <a:noFill/>
        </p:spPr>
        <p:txBody>
          <a:bodyPr wrap="square" rtlCol="0">
            <a:spAutoFit/>
          </a:bodyPr>
          <a:lstStyle/>
          <a:p>
            <a:pPr algn="ctr"/>
            <a:r>
              <a:rPr lang="en-GB" sz="1600" i="1" dirty="0"/>
              <a:t>(…the 4</a:t>
            </a:r>
            <a:r>
              <a:rPr lang="en-GB" sz="1600" i="1" baseline="30000" dirty="0"/>
              <a:t>th</a:t>
            </a:r>
            <a:r>
              <a:rPr lang="en-GB" sz="1600" i="1" dirty="0"/>
              <a:t> Branch of Government?)</a:t>
            </a:r>
          </a:p>
        </p:txBody>
      </p:sp>
    </p:spTree>
    <p:extLst>
      <p:ext uri="{BB962C8B-B14F-4D97-AF65-F5344CB8AC3E}">
        <p14:creationId xmlns:p14="http://schemas.microsoft.com/office/powerpoint/2010/main" val="306711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727"/>
          <a:stretch/>
        </p:blipFill>
        <p:spPr bwMode="auto">
          <a:xfrm>
            <a:off x="323528" y="-27384"/>
            <a:ext cx="7191891"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cxnSpLocks/>
          </p:cNvCxnSpPr>
          <p:nvPr/>
        </p:nvCxnSpPr>
        <p:spPr>
          <a:xfrm flipV="1">
            <a:off x="6084168" y="2708922"/>
            <a:ext cx="1224136" cy="26044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64288" y="2204864"/>
            <a:ext cx="2016224" cy="3108543"/>
          </a:xfrm>
          <a:prstGeom prst="rect">
            <a:avLst/>
          </a:prstGeom>
          <a:noFill/>
        </p:spPr>
        <p:txBody>
          <a:bodyPr wrap="square" rtlCol="0">
            <a:spAutoFit/>
          </a:bodyPr>
          <a:lstStyle/>
          <a:p>
            <a:r>
              <a:rPr lang="en-GB" sz="2800" dirty="0"/>
              <a:t>NB. Outside spending (yellow) includes PACs, Super PACs &amp; 527 Groups.</a:t>
            </a:r>
          </a:p>
        </p:txBody>
      </p:sp>
    </p:spTree>
    <p:extLst>
      <p:ext uri="{BB962C8B-B14F-4D97-AF65-F5344CB8AC3E}">
        <p14:creationId xmlns:p14="http://schemas.microsoft.com/office/powerpoint/2010/main" val="140054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13444-EFAD-41BF-9903-D1AC0D496489}"/>
              </a:ext>
            </a:extLst>
          </p:cNvPr>
          <p:cNvSpPr>
            <a:spLocks noGrp="1"/>
          </p:cNvSpPr>
          <p:nvPr>
            <p:ph type="title"/>
          </p:nvPr>
        </p:nvSpPr>
        <p:spPr>
          <a:xfrm>
            <a:off x="457200" y="274638"/>
            <a:ext cx="8229600" cy="457199"/>
          </a:xfrm>
        </p:spPr>
        <p:txBody>
          <a:bodyPr>
            <a:noAutofit/>
          </a:bodyPr>
          <a:lstStyle/>
          <a:p>
            <a:r>
              <a:rPr lang="en-GB" sz="3600" b="1" dirty="0"/>
              <a:t>NRA &amp; 2018 mid-terms</a:t>
            </a:r>
          </a:p>
        </p:txBody>
      </p:sp>
      <p:sp>
        <p:nvSpPr>
          <p:cNvPr id="3" name="Content Placeholder 2">
            <a:extLst>
              <a:ext uri="{FF2B5EF4-FFF2-40B4-BE49-F238E27FC236}">
                <a16:creationId xmlns:a16="http://schemas.microsoft.com/office/drawing/2014/main" id="{58F67DB2-1BB3-433B-A326-60C6E1AEA3AE}"/>
              </a:ext>
            </a:extLst>
          </p:cNvPr>
          <p:cNvSpPr>
            <a:spLocks noGrp="1"/>
          </p:cNvSpPr>
          <p:nvPr>
            <p:ph idx="1"/>
          </p:nvPr>
        </p:nvSpPr>
        <p:spPr>
          <a:xfrm>
            <a:off x="251520" y="908720"/>
            <a:ext cx="8435280" cy="5760640"/>
          </a:xfrm>
        </p:spPr>
        <p:txBody>
          <a:bodyPr>
            <a:normAutofit fontScale="92500" lnSpcReduction="20000"/>
          </a:bodyPr>
          <a:lstStyle/>
          <a:p>
            <a:r>
              <a:rPr lang="en-US" sz="2400" b="0" i="0" u="none" strike="noStrike" dirty="0">
                <a:solidFill>
                  <a:srgbClr val="111111"/>
                </a:solidFill>
                <a:effectLst/>
                <a:latin typeface="Arial Nova" panose="020B0504020202020204" pitchFamily="34" charset="0"/>
              </a:rPr>
              <a:t>The group pulled back from politics, spending just </a:t>
            </a:r>
            <a:r>
              <a:rPr lang="en-US" sz="2400" b="1" i="0" u="none" strike="noStrike" dirty="0">
                <a:solidFill>
                  <a:srgbClr val="111111"/>
                </a:solidFill>
                <a:effectLst/>
                <a:latin typeface="Arial Nova" panose="020B0504020202020204" pitchFamily="34" charset="0"/>
              </a:rPr>
              <a:t>$9.4 million</a:t>
            </a:r>
            <a:r>
              <a:rPr lang="en-US" sz="2400" b="0" i="0" u="none" strike="noStrike" dirty="0">
                <a:solidFill>
                  <a:srgbClr val="111111"/>
                </a:solidFill>
                <a:effectLst/>
                <a:latin typeface="Arial Nova" panose="020B0504020202020204" pitchFamily="34" charset="0"/>
              </a:rPr>
              <a:t> during the 2018 midterm elections, down from $27 million in the 2014 midterms </a:t>
            </a:r>
            <a:r>
              <a:rPr lang="en-US" sz="1600" b="0" i="1" u="none" strike="noStrike" dirty="0">
                <a:solidFill>
                  <a:srgbClr val="111111"/>
                </a:solidFill>
                <a:effectLst/>
                <a:latin typeface="Arial Nova" panose="020B0504020202020204" pitchFamily="34" charset="0"/>
              </a:rPr>
              <a:t>(Center for Responsive Politics).</a:t>
            </a:r>
            <a:endParaRPr lang="en-GB" sz="1600" i="1" dirty="0">
              <a:latin typeface="Arial Nova" panose="020B0504020202020204" pitchFamily="34" charset="0"/>
            </a:endParaRPr>
          </a:p>
          <a:p>
            <a:r>
              <a:rPr lang="en-US" sz="2600" b="1" i="0" u="none" strike="noStrike" dirty="0">
                <a:solidFill>
                  <a:srgbClr val="010E17"/>
                </a:solidFill>
                <a:effectLst/>
                <a:latin typeface="Arial Nova" panose="020B0504020202020204" pitchFamily="34" charset="0"/>
              </a:rPr>
              <a:t>The NRA’s Plummeting Campaign Spending, in 3 Charts:</a:t>
            </a:r>
            <a:r>
              <a:rPr lang="en-US" sz="2600" i="0" u="none" strike="noStrike" dirty="0">
                <a:solidFill>
                  <a:srgbClr val="010E17"/>
                </a:solidFill>
                <a:effectLst/>
                <a:latin typeface="Arial Nova" panose="020B0504020202020204" pitchFamily="34" charset="0"/>
              </a:rPr>
              <a:t> </a:t>
            </a:r>
            <a:r>
              <a:rPr lang="en-US" sz="2800" i="0" u="none" strike="noStrike" dirty="0">
                <a:solidFill>
                  <a:srgbClr val="010E17"/>
                </a:solidFill>
                <a:effectLst/>
                <a:latin typeface="Arial Nova" panose="020B0504020202020204" pitchFamily="34" charset="0"/>
                <a:hlinkClick r:id="rId2"/>
              </a:rPr>
              <a:t>https://www.thetrace.org/2018/10/nra-spending-decrease-2018-midterm-elections/</a:t>
            </a:r>
            <a:endParaRPr lang="en-US" sz="2800" i="0" u="none" strike="noStrike" dirty="0">
              <a:solidFill>
                <a:srgbClr val="010E17"/>
              </a:solidFill>
              <a:effectLst/>
              <a:latin typeface="Arial Nova" panose="020B0504020202020204" pitchFamily="34" charset="0"/>
            </a:endParaRPr>
          </a:p>
          <a:p>
            <a:r>
              <a:rPr lang="en-US" sz="2400" b="0" i="0" u="none" strike="noStrike" dirty="0">
                <a:solidFill>
                  <a:srgbClr val="111111"/>
                </a:solidFill>
                <a:effectLst/>
                <a:latin typeface="Arial Nova" panose="020B0504020202020204" pitchFamily="34" charset="0"/>
                <a:cs typeface="Arial" panose="020B0604020202020204" pitchFamily="34" charset="0"/>
              </a:rPr>
              <a:t>The NRA is </a:t>
            </a:r>
            <a:r>
              <a:rPr lang="en-US" sz="2400" b="1" i="0" u="none" strike="noStrike" dirty="0">
                <a:solidFill>
                  <a:srgbClr val="111111"/>
                </a:solidFill>
                <a:effectLst/>
                <a:latin typeface="Arial Nova" panose="020B0504020202020204" pitchFamily="34" charset="0"/>
                <a:cs typeface="Arial" panose="020B0604020202020204" pitchFamily="34" charset="0"/>
              </a:rPr>
              <a:t>up against a different political landscape</a:t>
            </a:r>
            <a:r>
              <a:rPr lang="en-US" sz="2400" b="0" i="0" u="none" strike="noStrike" dirty="0">
                <a:solidFill>
                  <a:srgbClr val="111111"/>
                </a:solidFill>
                <a:effectLst/>
                <a:latin typeface="Arial Nova" panose="020B0504020202020204" pitchFamily="34" charset="0"/>
                <a:cs typeface="Arial" panose="020B0604020202020204" pitchFamily="34" charset="0"/>
              </a:rPr>
              <a:t> in 2020 than the one it faced four years ago. Democratic presidential hopefuls took to the debate stage openly talking about banning assault weapons, instituting universal background checks and taking on the NRA. They are emboldened, in part, by public sentiment.</a:t>
            </a:r>
            <a:endParaRPr lang="en-GB" sz="2400" i="0" u="none" strike="noStrike" dirty="0">
              <a:solidFill>
                <a:srgbClr val="010E17"/>
              </a:solidFill>
              <a:effectLst/>
              <a:latin typeface="Arial Nova" panose="020B0504020202020204" pitchFamily="34" charset="0"/>
              <a:cs typeface="Arial" panose="020B0604020202020204" pitchFamily="34" charset="0"/>
            </a:endParaRPr>
          </a:p>
          <a:p>
            <a:r>
              <a:rPr lang="en-US" sz="2600" b="1" i="0" u="none" strike="noStrike" dirty="0">
                <a:solidFill>
                  <a:srgbClr val="010E17"/>
                </a:solidFill>
                <a:effectLst/>
                <a:latin typeface="Arial Nova" panose="020B0504020202020204" pitchFamily="34" charset="0"/>
              </a:rPr>
              <a:t>Also all’s not been well behind the scenes: </a:t>
            </a:r>
            <a:r>
              <a:rPr lang="en-US" sz="2800" i="0" u="none" strike="noStrike" dirty="0">
                <a:solidFill>
                  <a:srgbClr val="010E17"/>
                </a:solidFill>
                <a:effectLst/>
                <a:latin typeface="Arial Nova" panose="020B0504020202020204" pitchFamily="34" charset="0"/>
                <a:hlinkClick r:id="rId3"/>
              </a:rPr>
              <a:t>https://edition.cnn.com/2019/07/19/politics/nra-2020-campaign/index.html#:~:text=The%20NRA%20is%20up%20against%20a%20different%20political,They%20are%20emboldened%2C%20in%20part%2C%20by%20public%20sentiment</a:t>
            </a:r>
            <a:r>
              <a:rPr lang="en-US" sz="2800" i="0" u="none" strike="noStrike" dirty="0">
                <a:solidFill>
                  <a:srgbClr val="010E17"/>
                </a:solidFill>
                <a:effectLst/>
                <a:latin typeface="Arial Nova" panose="020B0504020202020204" pitchFamily="34" charset="0"/>
              </a:rPr>
              <a:t>.</a:t>
            </a:r>
          </a:p>
          <a:p>
            <a:endParaRPr lang="en-US" sz="2800" b="1" i="0" u="none" strike="noStrike" dirty="0">
              <a:solidFill>
                <a:srgbClr val="010E17"/>
              </a:solidFill>
              <a:effectLst/>
              <a:latin typeface="aktiv-grotesk"/>
            </a:endParaRPr>
          </a:p>
        </p:txBody>
      </p:sp>
    </p:spTree>
    <p:extLst>
      <p:ext uri="{BB962C8B-B14F-4D97-AF65-F5344CB8AC3E}">
        <p14:creationId xmlns:p14="http://schemas.microsoft.com/office/powerpoint/2010/main" val="96464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4143516"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6016" y="260648"/>
            <a:ext cx="4032448" cy="6801862"/>
          </a:xfrm>
          <a:prstGeom prst="rect">
            <a:avLst/>
          </a:prstGeom>
          <a:noFill/>
        </p:spPr>
        <p:txBody>
          <a:bodyPr wrap="square" rtlCol="0">
            <a:spAutoFit/>
          </a:bodyPr>
          <a:lstStyle/>
          <a:p>
            <a:r>
              <a:rPr lang="en-GB" sz="2400" dirty="0"/>
              <a:t>The balance of power in both Houses is vital for all interest groups. </a:t>
            </a:r>
          </a:p>
          <a:p>
            <a:endParaRPr lang="en-GB" sz="2400" dirty="0"/>
          </a:p>
          <a:p>
            <a:r>
              <a:rPr lang="en-GB" sz="2400" dirty="0"/>
              <a:t>So whilst NRA spending is down on 2016 (Gun friendly administration/in-fighting…), 2018 mid-terms still paint a picture of the NRA’s and pro-guns lobby is in US politics. </a:t>
            </a:r>
          </a:p>
          <a:p>
            <a:endParaRPr lang="en-GB" sz="2400" dirty="0"/>
          </a:p>
          <a:p>
            <a:r>
              <a:rPr lang="en-GB" sz="2400" dirty="0"/>
              <a:t>Given the deep depths of division there’s little to suggest 2020 will be any different!</a:t>
            </a:r>
            <a:endParaRPr lang="en-GB" sz="2400" u="sng" dirty="0">
              <a:hlinkClick r:id="rId3">
                <a:extLst>
                  <a:ext uri="{A12FA001-AC4F-418D-AE19-62706E023703}">
                    <ahyp:hlinkClr xmlns:ahyp="http://schemas.microsoft.com/office/drawing/2018/hyperlinkcolor" val="tx"/>
                  </a:ext>
                </a:extLst>
              </a:hlinkClick>
            </a:endParaRPr>
          </a:p>
          <a:p>
            <a:r>
              <a:rPr lang="en-GB" sz="2400" dirty="0">
                <a:solidFill>
                  <a:srgbClr val="410082"/>
                </a:solidFill>
                <a:hlinkClick r:id="rId3">
                  <a:extLst>
                    <a:ext uri="{A12FA001-AC4F-418D-AE19-62706E023703}">
                      <ahyp:hlinkClr xmlns:ahyp="http://schemas.microsoft.com/office/drawing/2018/hyperlinkcolor" val="tx"/>
                    </a:ext>
                  </a:extLst>
                </a:hlinkClick>
              </a:rPr>
              <a:t>https://edition.cnn.com/2018/02/23/politics/nra-political-money-clout/index.html</a:t>
            </a:r>
            <a:endParaRPr lang="en-GB" sz="2400" dirty="0"/>
          </a:p>
          <a:p>
            <a:endParaRPr lang="en-GB" sz="2800" dirty="0"/>
          </a:p>
        </p:txBody>
      </p:sp>
    </p:spTree>
    <p:extLst>
      <p:ext uri="{BB962C8B-B14F-4D97-AF65-F5344CB8AC3E}">
        <p14:creationId xmlns:p14="http://schemas.microsoft.com/office/powerpoint/2010/main" val="6508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20305"/>
            <a:ext cx="8424936" cy="644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83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30562"/>
            <a:ext cx="864096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Professional Groups: Case Study 2 - ABA</a:t>
            </a:r>
            <a:endParaRPr lang="en-GB" sz="4000" dirty="0"/>
          </a:p>
        </p:txBody>
      </p:sp>
      <p:sp>
        <p:nvSpPr>
          <p:cNvPr id="7" name="Content Placeholder 6"/>
          <p:cNvSpPr>
            <a:spLocks noGrp="1"/>
          </p:cNvSpPr>
          <p:nvPr>
            <p:ph idx="1"/>
          </p:nvPr>
        </p:nvSpPr>
        <p:spPr>
          <a:xfrm>
            <a:off x="107504" y="908720"/>
            <a:ext cx="8928992" cy="5556922"/>
          </a:xfrm>
        </p:spPr>
        <p:txBody>
          <a:bodyPr>
            <a:normAutofit/>
          </a:bodyPr>
          <a:lstStyle/>
          <a:p>
            <a:r>
              <a:rPr lang="en-GB" sz="2800" b="1" dirty="0"/>
              <a:t>The American Bar Association </a:t>
            </a:r>
            <a:r>
              <a:rPr lang="en-GB" sz="2800" dirty="0"/>
              <a:t>(ABA), founded August 21, 1878, is a voluntary bar association of lawyers and law students, which is not specific to any jurisdiction in the United States.</a:t>
            </a:r>
          </a:p>
          <a:p>
            <a:r>
              <a:rPr lang="en-GB" sz="2800" dirty="0"/>
              <a:t>The </a:t>
            </a:r>
            <a:r>
              <a:rPr lang="en-GB" sz="2800" b="1" dirty="0"/>
              <a:t>American Bar Association</a:t>
            </a:r>
            <a:r>
              <a:rPr lang="en-GB" sz="2800" dirty="0"/>
              <a:t> is the largest organization of American lawyers. It is a private organization which has no official standing, but is authoritative in formulating guidelines for the practice of law, giving direction to legislation, lobbying for the law profession, and evaluating federal judges.</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750" b="20913"/>
          <a:stretch/>
        </p:blipFill>
        <p:spPr bwMode="auto">
          <a:xfrm>
            <a:off x="3270870" y="5257531"/>
            <a:ext cx="2381250" cy="155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629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70" t="30223" r="38217" b="14745"/>
          <a:stretch/>
        </p:blipFill>
        <p:spPr bwMode="auto">
          <a:xfrm>
            <a:off x="107504" y="836712"/>
            <a:ext cx="565783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65342" y="332656"/>
            <a:ext cx="3378658" cy="5878532"/>
          </a:xfrm>
          <a:prstGeom prst="rect">
            <a:avLst/>
          </a:prstGeom>
          <a:noFill/>
        </p:spPr>
        <p:txBody>
          <a:bodyPr wrap="square" rtlCol="0">
            <a:spAutoFit/>
          </a:bodyPr>
          <a:lstStyle/>
          <a:p>
            <a:r>
              <a:rPr lang="en-GB" sz="2800" dirty="0"/>
              <a:t>The ABA’s website </a:t>
            </a:r>
            <a:r>
              <a:rPr lang="en-GB" sz="2800" b="1" dirty="0"/>
              <a:t> </a:t>
            </a:r>
            <a:r>
              <a:rPr lang="en-GB" sz="2800" dirty="0"/>
              <a:t>Mission states:</a:t>
            </a:r>
          </a:p>
          <a:p>
            <a:r>
              <a:rPr lang="en-GB" sz="2800" dirty="0"/>
              <a:t>‘To serve equally our members, our profession and the public by defending liberty and delivering justice as the national representative of the legal profession’.</a:t>
            </a:r>
          </a:p>
          <a:p>
            <a:endParaRPr lang="en-GB" sz="2800" dirty="0"/>
          </a:p>
          <a:p>
            <a:r>
              <a:rPr lang="en-GB" sz="2000" dirty="0">
                <a:hlinkClick r:id="rId3"/>
              </a:rPr>
              <a:t>https://www.americanbar.org/advocacy.html</a:t>
            </a:r>
            <a:endParaRPr lang="en-GB" sz="2000" dirty="0"/>
          </a:p>
          <a:p>
            <a:endParaRPr lang="en-GB" sz="2800" dirty="0"/>
          </a:p>
        </p:txBody>
      </p:sp>
    </p:spTree>
    <p:extLst>
      <p:ext uri="{BB962C8B-B14F-4D97-AF65-F5344CB8AC3E}">
        <p14:creationId xmlns:p14="http://schemas.microsoft.com/office/powerpoint/2010/main" val="328638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22431"/>
            <a:ext cx="8928992" cy="6986528"/>
          </a:xfrm>
          <a:prstGeom prst="rect">
            <a:avLst/>
          </a:prstGeom>
          <a:noFill/>
        </p:spPr>
        <p:txBody>
          <a:bodyPr wrap="square" rtlCol="0">
            <a:spAutoFit/>
          </a:bodyPr>
          <a:lstStyle/>
          <a:p>
            <a:pPr marL="457200" indent="-457200">
              <a:buFont typeface="Arial" panose="020B0604020202020204" pitchFamily="34" charset="0"/>
              <a:buChar char="•"/>
            </a:pPr>
            <a:r>
              <a:rPr lang="en-GB" sz="2800" dirty="0"/>
              <a:t>1</a:t>
            </a:r>
            <a:r>
              <a:rPr lang="en-GB" sz="2800" baseline="30000" dirty="0"/>
              <a:t>st</a:t>
            </a:r>
            <a:r>
              <a:rPr lang="en-GB" sz="2800" dirty="0"/>
              <a:t> Amendment guarantees freedoms of speech &amp; association, like all interest groups, professional interest groups, like ABA, are able to exercise their constitutional rights – including lobbying.</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400" dirty="0">
                <a:hlinkClick r:id="rId2"/>
              </a:rPr>
              <a:t>https://www.opensecrets.org/lobby/clientsum.php?id=D000043801&amp;year=2018</a:t>
            </a:r>
            <a:endParaRPr lang="en-GB" sz="2400" dirty="0"/>
          </a:p>
          <a:p>
            <a:pPr marL="457200" indent="-457200">
              <a:buFont typeface="Arial" panose="020B0604020202020204" pitchFamily="34" charset="0"/>
              <a:buChar char="•"/>
            </a:pPr>
            <a:endParaRPr lang="en-GB" sz="28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39" t="43050" r="38042" b="19450"/>
          <a:stretch/>
        </p:blipFill>
        <p:spPr bwMode="auto">
          <a:xfrm>
            <a:off x="611560" y="2042556"/>
            <a:ext cx="7992888" cy="371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86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5438"/>
            <a:ext cx="4645025" cy="62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24537" y="302359"/>
            <a:ext cx="4067943" cy="6001643"/>
          </a:xfrm>
          <a:prstGeom prst="rect">
            <a:avLst/>
          </a:prstGeom>
          <a:noFill/>
        </p:spPr>
        <p:txBody>
          <a:bodyPr wrap="square" rtlCol="0">
            <a:spAutoFit/>
          </a:bodyPr>
          <a:lstStyle/>
          <a:p>
            <a:pPr marL="457200" indent="-457200">
              <a:buFont typeface="Arial" panose="020B0604020202020204" pitchFamily="34" charset="0"/>
              <a:buChar char="•"/>
            </a:pPr>
            <a:r>
              <a:rPr lang="en-GB" sz="2400" dirty="0"/>
              <a:t>The ABA’s support for judgements and appointments is politically controversial. </a:t>
            </a:r>
          </a:p>
          <a:p>
            <a:pPr marL="457200" indent="-457200">
              <a:buFont typeface="Arial" panose="020B0604020202020204" pitchFamily="34" charset="0"/>
              <a:buChar char="•"/>
            </a:pPr>
            <a:r>
              <a:rPr lang="en-GB" sz="2400" dirty="0"/>
              <a:t>The ABA claims no political affiliation, but it does routinely make its voice known on cases, policies and judicial appointments.</a:t>
            </a:r>
          </a:p>
          <a:p>
            <a:pPr marL="457200" indent="-457200">
              <a:buFont typeface="Arial" panose="020B0604020202020204" pitchFamily="34" charset="0"/>
              <a:buChar char="•"/>
            </a:pPr>
            <a:r>
              <a:rPr lang="en-GB" sz="2400" dirty="0"/>
              <a:t>A critical voice from the Senate Judiciary Committee in the run-up to Trump’s nomination of Gorsuch (2017): </a:t>
            </a:r>
            <a:r>
              <a:rPr lang="en-GB" sz="2400" dirty="0">
                <a:hlinkClick r:id="rId3"/>
              </a:rPr>
              <a:t>https://www.youtube.com/watch?v=VkjZDHHyaok</a:t>
            </a:r>
            <a:r>
              <a:rPr lang="en-GB" sz="2400" dirty="0"/>
              <a:t> </a:t>
            </a:r>
            <a:r>
              <a:rPr lang="en-GB" sz="1200" dirty="0"/>
              <a:t>(5mins)</a:t>
            </a:r>
          </a:p>
        </p:txBody>
      </p:sp>
    </p:spTree>
    <p:extLst>
      <p:ext uri="{BB962C8B-B14F-4D97-AF65-F5344CB8AC3E}">
        <p14:creationId xmlns:p14="http://schemas.microsoft.com/office/powerpoint/2010/main" val="229790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420888"/>
            <a:ext cx="8928992" cy="4320480"/>
          </a:xfrm>
        </p:spPr>
        <p:txBody>
          <a:bodyPr>
            <a:normAutofit/>
          </a:bodyPr>
          <a:lstStyle/>
          <a:p>
            <a:r>
              <a:rPr lang="en-GB" sz="2800" b="1" dirty="0"/>
              <a:t>Mission Statement: </a:t>
            </a:r>
            <a:r>
              <a:rPr lang="en-GB" sz="2800" dirty="0"/>
              <a:t>The mission of AIPAC is to strengthen, protect and promote the U.S.-Israel relationship in ways that enhance the security of the United States and Israel. </a:t>
            </a:r>
            <a:r>
              <a:rPr lang="en-GB" sz="2800" dirty="0">
                <a:hlinkClick r:id="rId2"/>
              </a:rPr>
              <a:t>https://www.youtube.com/watch?v=xGeK-uvEnmw</a:t>
            </a:r>
            <a:r>
              <a:rPr lang="en-GB" sz="2800" dirty="0"/>
              <a:t> </a:t>
            </a:r>
            <a:r>
              <a:rPr lang="en-GB" sz="1400" dirty="0"/>
              <a:t>(2mins)</a:t>
            </a:r>
          </a:p>
          <a:p>
            <a:r>
              <a:rPr lang="en-GB" sz="2800" b="1" dirty="0"/>
              <a:t>Israel-US Relationship:</a:t>
            </a:r>
            <a:r>
              <a:rPr lang="en-GB" sz="2800" dirty="0"/>
              <a:t> </a:t>
            </a:r>
            <a:r>
              <a:rPr lang="en-GB" sz="2800" dirty="0">
                <a:hlinkClick r:id="rId3"/>
              </a:rPr>
              <a:t>https://www.aipac.org/relationship</a:t>
            </a:r>
            <a:r>
              <a:rPr lang="en-GB" sz="2800" dirty="0"/>
              <a:t> </a:t>
            </a:r>
            <a:r>
              <a:rPr lang="en-GB" sz="1400" dirty="0"/>
              <a:t>(3mins)</a:t>
            </a:r>
            <a:endParaRPr lang="en-GB" sz="2800" dirty="0"/>
          </a:p>
          <a:p>
            <a:r>
              <a:rPr lang="en-GB" sz="2800" dirty="0"/>
              <a:t>The political influence of AIPAC is long standing, largely bi-partisan: </a:t>
            </a:r>
            <a:r>
              <a:rPr lang="en-GB" sz="2800" dirty="0">
                <a:hlinkClick r:id="rId4"/>
              </a:rPr>
              <a:t>https://www.youtube.com/watch?v=yPgxEkg_OUM</a:t>
            </a:r>
            <a:r>
              <a:rPr lang="en-GB" sz="2800" dirty="0"/>
              <a:t> </a:t>
            </a:r>
            <a:r>
              <a:rPr lang="en-GB" sz="1400" dirty="0"/>
              <a:t>(1.5mins)</a:t>
            </a:r>
            <a:endParaRPr lang="en-GB" sz="2800" dirty="0"/>
          </a:p>
          <a:p>
            <a:endParaRPr lang="en-GB" sz="2800" dirty="0"/>
          </a:p>
        </p:txBody>
      </p:sp>
      <p:sp>
        <p:nvSpPr>
          <p:cNvPr id="4" name="Title 1"/>
          <p:cNvSpPr txBox="1">
            <a:spLocks/>
          </p:cNvSpPr>
          <p:nvPr/>
        </p:nvSpPr>
        <p:spPr>
          <a:xfrm>
            <a:off x="251520" y="-30562"/>
            <a:ext cx="864096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Policy Groups: Case Study 3 - AIPAC</a:t>
            </a:r>
            <a:endParaRPr lang="en-GB" sz="40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376" y="836712"/>
            <a:ext cx="4043248" cy="14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66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866" r="23596"/>
          <a:stretch/>
        </p:blipFill>
        <p:spPr bwMode="auto">
          <a:xfrm>
            <a:off x="1184497" y="884490"/>
            <a:ext cx="3312368" cy="342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925" t="13039" r="25075" b="1698"/>
          <a:stretch/>
        </p:blipFill>
        <p:spPr bwMode="auto">
          <a:xfrm>
            <a:off x="4538653" y="908720"/>
            <a:ext cx="291366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169476"/>
            <a:ext cx="7560840" cy="523220"/>
          </a:xfrm>
          <a:prstGeom prst="rect">
            <a:avLst/>
          </a:prstGeom>
          <a:noFill/>
        </p:spPr>
        <p:txBody>
          <a:bodyPr wrap="square" rtlCol="0">
            <a:spAutoFit/>
          </a:bodyPr>
          <a:lstStyle/>
          <a:p>
            <a:r>
              <a:rPr lang="en-GB" sz="2800" dirty="0"/>
              <a:t>March 2016’s conference – some key speakers…</a:t>
            </a:r>
          </a:p>
        </p:txBody>
      </p:sp>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6274" r="29496"/>
          <a:stretch/>
        </p:blipFill>
        <p:spPr bwMode="auto">
          <a:xfrm rot="21030534">
            <a:off x="769551" y="3287759"/>
            <a:ext cx="2143429" cy="320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72" t="25742" r="16269"/>
          <a:stretch/>
        </p:blipFill>
        <p:spPr bwMode="auto">
          <a:xfrm rot="262547">
            <a:off x="5441546" y="3833402"/>
            <a:ext cx="3509684" cy="248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2" t="5750" r="8427" b="6645"/>
          <a:stretch/>
        </p:blipFill>
        <p:spPr bwMode="auto">
          <a:xfrm>
            <a:off x="2840680" y="4221088"/>
            <a:ext cx="3459511" cy="204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62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52128"/>
          </a:xfrm>
        </p:spPr>
        <p:txBody>
          <a:bodyPr>
            <a:normAutofit fontScale="90000"/>
          </a:bodyPr>
          <a:lstStyle/>
          <a:p>
            <a:r>
              <a:rPr lang="en-GB" b="1" dirty="0"/>
              <a:t>Interest Groups Past and Present: The “Mischiefs of Faction”</a:t>
            </a:r>
            <a:br>
              <a:rPr lang="en-GB" dirty="0"/>
            </a:br>
            <a:endParaRPr lang="en-GB" dirty="0"/>
          </a:p>
        </p:txBody>
      </p:sp>
      <p:sp>
        <p:nvSpPr>
          <p:cNvPr id="3" name="Content Placeholder 2"/>
          <p:cNvSpPr>
            <a:spLocks noGrp="1"/>
          </p:cNvSpPr>
          <p:nvPr>
            <p:ph idx="1"/>
          </p:nvPr>
        </p:nvSpPr>
        <p:spPr>
          <a:xfrm>
            <a:off x="107504" y="1412776"/>
            <a:ext cx="8928992" cy="5328592"/>
          </a:xfrm>
        </p:spPr>
        <p:txBody>
          <a:bodyPr>
            <a:normAutofit fontScale="77500" lnSpcReduction="20000"/>
          </a:bodyPr>
          <a:lstStyle/>
          <a:p>
            <a:pPr marL="0" indent="0">
              <a:buNone/>
            </a:pPr>
            <a:r>
              <a:rPr lang="en-GB" sz="3500" b="1" dirty="0"/>
              <a:t>A Nation of Interests:</a:t>
            </a:r>
          </a:p>
          <a:p>
            <a:r>
              <a:rPr lang="en-GB" sz="3500" dirty="0"/>
              <a:t>The founders of the Republic referred to what are present day interest groups as Factions.</a:t>
            </a:r>
          </a:p>
          <a:p>
            <a:r>
              <a:rPr lang="en-GB" sz="3500" dirty="0"/>
              <a:t>James Madison foresaw “factions” as an inevitable development, with tendency toward “instability and injustice.”</a:t>
            </a:r>
          </a:p>
          <a:p>
            <a:r>
              <a:rPr lang="en-GB" sz="3500" dirty="0"/>
              <a:t>Interest groups are also sometimes called “special interests.”</a:t>
            </a:r>
          </a:p>
          <a:p>
            <a:r>
              <a:rPr lang="en-GB" sz="3500" dirty="0"/>
              <a:t>Some Americans identify with groups distinguished by race, gender, ethnicity, age, occupation, or sexual orientation.</a:t>
            </a:r>
          </a:p>
          <a:p>
            <a:r>
              <a:rPr lang="en-GB" sz="3500" dirty="0"/>
              <a:t>Others form groups based on common issues or interests, i.e. gun control, tax reduction, education.  Such groups or associations that seek to influence government in some way are called Interest Groups.</a:t>
            </a:r>
          </a:p>
          <a:p>
            <a:endParaRPr lang="en-GB" dirty="0"/>
          </a:p>
        </p:txBody>
      </p:sp>
    </p:spTree>
    <p:extLst>
      <p:ext uri="{BB962C8B-B14F-4D97-AF65-F5344CB8AC3E}">
        <p14:creationId xmlns:p14="http://schemas.microsoft.com/office/powerpoint/2010/main" val="358656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129" y="169476"/>
            <a:ext cx="7560840" cy="523220"/>
          </a:xfrm>
          <a:prstGeom prst="rect">
            <a:avLst/>
          </a:prstGeom>
          <a:noFill/>
        </p:spPr>
        <p:txBody>
          <a:bodyPr wrap="square" rtlCol="0">
            <a:spAutoFit/>
          </a:bodyPr>
          <a:lstStyle/>
          <a:p>
            <a:r>
              <a:rPr lang="en-GB" sz="2800" dirty="0"/>
              <a:t>… and the one that didn’t go.</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97" t="3401" r="13507" b="722"/>
          <a:stretch/>
        </p:blipFill>
        <p:spPr bwMode="auto">
          <a:xfrm>
            <a:off x="2265527" y="653830"/>
            <a:ext cx="4043228" cy="291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3573016"/>
            <a:ext cx="9036496" cy="954107"/>
          </a:xfrm>
          <a:prstGeom prst="rect">
            <a:avLst/>
          </a:prstGeom>
          <a:noFill/>
        </p:spPr>
        <p:txBody>
          <a:bodyPr wrap="square" rtlCol="0">
            <a:spAutoFit/>
          </a:bodyPr>
          <a:lstStyle/>
          <a:p>
            <a:r>
              <a:rPr lang="en-GB" sz="2800" dirty="0"/>
              <a:t>However, he didn’t escaped the controversy over US/Israel policies!</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35" t="13271" r="6339" b="8814"/>
          <a:stretch/>
        </p:blipFill>
        <p:spPr bwMode="auto">
          <a:xfrm>
            <a:off x="1835696" y="4070901"/>
            <a:ext cx="3960440" cy="267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54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69476"/>
            <a:ext cx="7560840" cy="523220"/>
          </a:xfrm>
          <a:prstGeom prst="rect">
            <a:avLst/>
          </a:prstGeom>
          <a:noFill/>
        </p:spPr>
        <p:txBody>
          <a:bodyPr wrap="square" rtlCol="0">
            <a:spAutoFit/>
          </a:bodyPr>
          <a:lstStyle/>
          <a:p>
            <a:r>
              <a:rPr lang="en-GB" sz="2800" dirty="0"/>
              <a:t>AIPAC’s influence today?</a:t>
            </a:r>
          </a:p>
        </p:txBody>
      </p:sp>
      <p:sp>
        <p:nvSpPr>
          <p:cNvPr id="8" name="TextBox 7"/>
          <p:cNvSpPr txBox="1"/>
          <p:nvPr/>
        </p:nvSpPr>
        <p:spPr>
          <a:xfrm>
            <a:off x="3851920" y="692696"/>
            <a:ext cx="5184576" cy="5716950"/>
          </a:xfrm>
          <a:prstGeom prst="rect">
            <a:avLst/>
          </a:prstGeom>
          <a:solidFill>
            <a:srgbClr val="FFC000"/>
          </a:solidFill>
          <a:ln>
            <a:solidFill>
              <a:schemeClr val="tx1"/>
            </a:solidFill>
          </a:ln>
        </p:spPr>
        <p:txBody>
          <a:bodyPr wrap="square" rtlCol="0">
            <a:spAutoFit/>
          </a:bodyPr>
          <a:lstStyle/>
          <a:p>
            <a:pPr marL="285750" indent="-285750">
              <a:buFont typeface="Arial" panose="020B0604020202020204" pitchFamily="34" charset="0"/>
              <a:buChar char="•"/>
            </a:pPr>
            <a:r>
              <a:rPr lang="en-GB" sz="2150" dirty="0"/>
              <a:t>January 2017 – Jared Kushner appointed “senior advisor”.</a:t>
            </a:r>
          </a:p>
          <a:p>
            <a:pPr marL="285750" indent="-285750">
              <a:buFont typeface="Arial" panose="020B0604020202020204" pitchFamily="34" charset="0"/>
              <a:buChar char="•"/>
            </a:pPr>
            <a:r>
              <a:rPr lang="en-GB" sz="2150" dirty="0"/>
              <a:t>February 2017 – Netanyahu is amongst the first international leaders to visit Trump.</a:t>
            </a:r>
          </a:p>
          <a:p>
            <a:pPr marL="285750" indent="-285750">
              <a:buFont typeface="Arial" panose="020B0604020202020204" pitchFamily="34" charset="0"/>
              <a:buChar char="•"/>
            </a:pPr>
            <a:r>
              <a:rPr lang="en-GB" sz="2150" dirty="0"/>
              <a:t>May 2017 – Trumps visits Israel.</a:t>
            </a:r>
          </a:p>
          <a:p>
            <a:pPr marL="285750" indent="-285750">
              <a:buFont typeface="Arial" panose="020B0604020202020204" pitchFamily="34" charset="0"/>
              <a:buChar char="•"/>
            </a:pPr>
            <a:r>
              <a:rPr lang="en-GB" sz="2150" dirty="0"/>
              <a:t>December 2017 – US embassy moved to Jerusalem (at odds with whole int. community, plus end of US ‘two state’ solution established by Clinton in 1993’s </a:t>
            </a:r>
            <a:r>
              <a:rPr lang="en-GB" sz="2150" i="1" dirty="0"/>
              <a:t>Israel-Palestinian Peace Accords.</a:t>
            </a:r>
            <a:endParaRPr lang="en-GB" sz="2150" dirty="0"/>
          </a:p>
          <a:p>
            <a:pPr marL="285750" indent="-285750">
              <a:buFont typeface="Arial" panose="020B0604020202020204" pitchFamily="34" charset="0"/>
              <a:buChar char="•"/>
            </a:pPr>
            <a:r>
              <a:rPr lang="en-GB" sz="2150" dirty="0"/>
              <a:t>June 2018 – Kushner announces Trump’s new Israel-Palestinian peace plan is imminent (‘with or without Abbas’).</a:t>
            </a:r>
          </a:p>
          <a:p>
            <a:pPr marL="285750" indent="-285750">
              <a:buFont typeface="Arial" panose="020B0604020202020204" pitchFamily="34" charset="0"/>
              <a:buChar char="•"/>
            </a:pPr>
            <a:r>
              <a:rPr lang="en-GB" sz="2150" dirty="0"/>
              <a:t>March 2018 – VP Mike Pence key speaker.</a:t>
            </a:r>
          </a:p>
          <a:p>
            <a:pPr marL="285750" indent="-285750">
              <a:buFont typeface="Arial" panose="020B0604020202020204" pitchFamily="34" charset="0"/>
              <a:buChar char="•"/>
            </a:pPr>
            <a:r>
              <a:rPr lang="en-GB" sz="2150" dirty="0"/>
              <a:t>March 2019 – Trump key speaker.</a:t>
            </a:r>
          </a:p>
          <a:p>
            <a:pPr marL="285750" indent="-285750">
              <a:buFont typeface="Arial" panose="020B0604020202020204" pitchFamily="34" charset="0"/>
              <a:buChar char="•"/>
            </a:pPr>
            <a:r>
              <a:rPr lang="en-GB" sz="2150" dirty="0"/>
              <a:t>March 2020 – Mike Pence &amp; Mike Pompeo</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842963"/>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7713">
            <a:off x="314570" y="2420887"/>
            <a:ext cx="3048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149080"/>
            <a:ext cx="3338140" cy="222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5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4032448" cy="5040560"/>
          </a:xfrm>
        </p:spPr>
        <p:txBody>
          <a:bodyPr>
            <a:normAutofit/>
          </a:bodyPr>
          <a:lstStyle/>
          <a:p>
            <a:r>
              <a:rPr lang="en-GB" sz="2800" dirty="0"/>
              <a:t>USA gives Israel $3 billion a year (over 9% of its foreign budget. More than any other country).</a:t>
            </a:r>
          </a:p>
          <a:p>
            <a:r>
              <a:rPr lang="en-GB" sz="2800" dirty="0"/>
              <a:t>No direct donations </a:t>
            </a:r>
          </a:p>
          <a:p>
            <a:r>
              <a:rPr lang="en-GB" sz="2800" dirty="0"/>
              <a:t>Open secrets 2016: </a:t>
            </a:r>
            <a:r>
              <a:rPr lang="en-GB" sz="2400" dirty="0">
                <a:hlinkClick r:id="rId2"/>
              </a:rPr>
              <a:t>https://www.opensecrets.org/industries/contrib.php?ind=Q05&amp;Bkdn=DemRep&amp;cycle=2016</a:t>
            </a:r>
            <a:endParaRPr lang="en-GB" sz="2400" dirty="0"/>
          </a:p>
          <a:p>
            <a:endParaRPr lang="en-GB" sz="2800" dirty="0"/>
          </a:p>
          <a:p>
            <a:endParaRPr lang="en-GB"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392" y="97946"/>
            <a:ext cx="4700088" cy="520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825" y="5445225"/>
            <a:ext cx="7916607" cy="1261884"/>
          </a:xfrm>
          <a:prstGeom prst="rect">
            <a:avLst/>
          </a:prstGeom>
          <a:solidFill>
            <a:srgbClr val="FFFF00"/>
          </a:solidFill>
          <a:ln>
            <a:solidFill>
              <a:srgbClr val="FF0000"/>
            </a:solidFill>
          </a:ln>
        </p:spPr>
        <p:txBody>
          <a:bodyPr wrap="square" rtlCol="0">
            <a:spAutoFit/>
          </a:bodyPr>
          <a:lstStyle/>
          <a:p>
            <a:r>
              <a:rPr lang="en-GB" sz="2800" b="1" dirty="0">
                <a:solidFill>
                  <a:srgbClr val="7030A0"/>
                </a:solidFill>
              </a:rPr>
              <a:t>Read &amp; precis: </a:t>
            </a:r>
            <a:r>
              <a:rPr lang="en-GB" sz="2400" b="1" dirty="0">
                <a:solidFill>
                  <a:srgbClr val="7030A0"/>
                </a:solidFill>
                <a:hlinkClick r:id="rId4"/>
              </a:rPr>
              <a:t>https://www.foreignpolicyjournal.com/2016/03/22/the-best-congress-aipac-can-buy/</a:t>
            </a:r>
            <a:endParaRPr lang="en-GB" sz="2400" b="1" dirty="0">
              <a:solidFill>
                <a:srgbClr val="7030A0"/>
              </a:solidFill>
            </a:endParaRPr>
          </a:p>
        </p:txBody>
      </p:sp>
    </p:spTree>
    <p:extLst>
      <p:ext uri="{BB962C8B-B14F-4D97-AF65-F5344CB8AC3E}">
        <p14:creationId xmlns:p14="http://schemas.microsoft.com/office/powerpoint/2010/main" val="124863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856984" cy="5544616"/>
          </a:xfrm>
        </p:spPr>
        <p:txBody>
          <a:bodyPr>
            <a:normAutofit/>
          </a:bodyPr>
          <a:lstStyle/>
          <a:p>
            <a:pPr marL="0" indent="0">
              <a:buNone/>
            </a:pPr>
            <a:r>
              <a:rPr lang="en-GB" sz="2800" b="1" dirty="0">
                <a:solidFill>
                  <a:srgbClr val="7030A0"/>
                </a:solidFill>
              </a:rPr>
              <a:t>Your go </a:t>
            </a:r>
            <a:r>
              <a:rPr lang="en-GB" sz="2800" dirty="0">
                <a:solidFill>
                  <a:srgbClr val="7030A0"/>
                </a:solidFill>
              </a:rPr>
              <a:t>(from your notes &amp; Year 12 knowledge), </a:t>
            </a:r>
            <a:r>
              <a:rPr lang="en-GB" sz="2800" i="1" dirty="0"/>
              <a:t>e.g. a group of like minded people who wish to influence decision makers.</a:t>
            </a:r>
          </a:p>
        </p:txBody>
      </p:sp>
      <p:sp>
        <p:nvSpPr>
          <p:cNvPr id="4" name="Title 1"/>
          <p:cNvSpPr>
            <a:spLocks noGrp="1"/>
          </p:cNvSpPr>
          <p:nvPr>
            <p:ph type="title"/>
          </p:nvPr>
        </p:nvSpPr>
        <p:spPr>
          <a:xfrm>
            <a:off x="467544" y="476672"/>
            <a:ext cx="8229600" cy="778098"/>
          </a:xfrm>
        </p:spPr>
        <p:txBody>
          <a:bodyPr>
            <a:normAutofit fontScale="90000"/>
          </a:bodyPr>
          <a:lstStyle/>
          <a:p>
            <a:r>
              <a:rPr lang="en-GB" sz="4000" b="1" dirty="0"/>
              <a:t>What are the features of Interest Groups?</a:t>
            </a:r>
            <a:br>
              <a:rPr lang="en-GB" dirty="0"/>
            </a:br>
            <a:endParaRPr lang="en-GB" dirty="0"/>
          </a:p>
        </p:txBody>
      </p:sp>
    </p:spTree>
    <p:extLst>
      <p:ext uri="{BB962C8B-B14F-4D97-AF65-F5344CB8AC3E}">
        <p14:creationId xmlns:p14="http://schemas.microsoft.com/office/powerpoint/2010/main" val="267649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8928992" cy="5832648"/>
          </a:xfrm>
        </p:spPr>
        <p:txBody>
          <a:bodyPr>
            <a:normAutofit/>
          </a:bodyPr>
          <a:lstStyle/>
          <a:p>
            <a:pPr marL="0" indent="0">
              <a:buNone/>
            </a:pPr>
            <a:r>
              <a:rPr lang="en-GB" sz="2800" b="1" dirty="0">
                <a:solidFill>
                  <a:srgbClr val="7030A0"/>
                </a:solidFill>
              </a:rPr>
              <a:t>Your go again!</a:t>
            </a:r>
          </a:p>
        </p:txBody>
      </p:sp>
      <p:sp>
        <p:nvSpPr>
          <p:cNvPr id="4" name="Title 1"/>
          <p:cNvSpPr>
            <a:spLocks noGrp="1"/>
          </p:cNvSpPr>
          <p:nvPr>
            <p:ph type="title"/>
          </p:nvPr>
        </p:nvSpPr>
        <p:spPr>
          <a:xfrm>
            <a:off x="107504" y="274638"/>
            <a:ext cx="8928992" cy="1143000"/>
          </a:xfrm>
        </p:spPr>
        <p:txBody>
          <a:bodyPr>
            <a:noAutofit/>
          </a:bodyPr>
          <a:lstStyle/>
          <a:p>
            <a:r>
              <a:rPr lang="en-GB" sz="3600" b="1" dirty="0"/>
              <a:t>What are the functions of Interest Groups?</a:t>
            </a:r>
            <a:br>
              <a:rPr lang="en-GB" sz="3600" dirty="0"/>
            </a:br>
            <a:endParaRPr lang="en-GB" sz="3600" dirty="0"/>
          </a:p>
        </p:txBody>
      </p:sp>
    </p:spTree>
    <p:extLst>
      <p:ext uri="{BB962C8B-B14F-4D97-AF65-F5344CB8AC3E}">
        <p14:creationId xmlns:p14="http://schemas.microsoft.com/office/powerpoint/2010/main" val="255560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Methods &amp; Power of Interest Groups </a:t>
            </a:r>
            <a:r>
              <a:rPr lang="en-GB" sz="1800" dirty="0"/>
              <a:t>(contd.)</a:t>
            </a:r>
            <a:endParaRPr lang="en-GB" sz="1800" b="1" dirty="0"/>
          </a:p>
        </p:txBody>
      </p:sp>
      <p:sp>
        <p:nvSpPr>
          <p:cNvPr id="3" name="Content Placeholder 2"/>
          <p:cNvSpPr>
            <a:spLocks noGrp="1"/>
          </p:cNvSpPr>
          <p:nvPr>
            <p:ph idx="1"/>
          </p:nvPr>
        </p:nvSpPr>
        <p:spPr>
          <a:xfrm>
            <a:off x="179512" y="1340768"/>
            <a:ext cx="4248472" cy="5400600"/>
          </a:xfrm>
          <a:solidFill>
            <a:srgbClr val="FFC000"/>
          </a:solidFill>
          <a:ln>
            <a:solidFill>
              <a:schemeClr val="tx1"/>
            </a:solidFill>
          </a:ln>
        </p:spPr>
        <p:txBody>
          <a:bodyPr>
            <a:normAutofit/>
          </a:bodyPr>
          <a:lstStyle/>
          <a:p>
            <a:r>
              <a:rPr lang="en-GB" sz="2300" dirty="0"/>
              <a:t>Size &amp; Resources	</a:t>
            </a:r>
          </a:p>
          <a:p>
            <a:r>
              <a:rPr lang="en-GB" sz="2300" dirty="0"/>
              <a:t>Incentive to participate</a:t>
            </a:r>
          </a:p>
          <a:p>
            <a:r>
              <a:rPr lang="en-GB" sz="2300" dirty="0"/>
              <a:t>Cohesiveness</a:t>
            </a:r>
          </a:p>
          <a:p>
            <a:r>
              <a:rPr lang="en-GB" sz="2300" dirty="0"/>
              <a:t>Leadership</a:t>
            </a:r>
          </a:p>
          <a:p>
            <a:r>
              <a:rPr lang="en-GB" sz="2300" dirty="0"/>
              <a:t>Techniques</a:t>
            </a:r>
          </a:p>
          <a:p>
            <a:pPr lvl="1"/>
            <a:r>
              <a:rPr lang="en-GB" sz="2300" dirty="0"/>
              <a:t>Publicity &amp; Mass Media Appeals</a:t>
            </a:r>
          </a:p>
          <a:p>
            <a:pPr lvl="1"/>
            <a:r>
              <a:rPr lang="en-GB" sz="2300" dirty="0"/>
              <a:t>Mass Mailing</a:t>
            </a:r>
          </a:p>
          <a:p>
            <a:pPr lvl="1"/>
            <a:r>
              <a:rPr lang="en-GB" sz="2300" dirty="0"/>
              <a:t>Social Media</a:t>
            </a:r>
          </a:p>
          <a:p>
            <a:pPr lvl="1"/>
            <a:r>
              <a:rPr lang="en-GB" sz="2300" dirty="0"/>
              <a:t>Mobilising the public</a:t>
            </a:r>
          </a:p>
          <a:p>
            <a:pPr lvl="1"/>
            <a:r>
              <a:rPr lang="en-GB" sz="2300" dirty="0"/>
              <a:t>Lobbying courts (</a:t>
            </a:r>
            <a:r>
              <a:rPr lang="en-GB" sz="2300" dirty="0">
                <a:solidFill>
                  <a:srgbClr val="002060"/>
                </a:solidFill>
              </a:rPr>
              <a:t>Amicus briefs</a:t>
            </a:r>
            <a:r>
              <a:rPr lang="en-GB" sz="2300" dirty="0"/>
              <a:t>)</a:t>
            </a:r>
          </a:p>
          <a:p>
            <a:pPr lvl="0"/>
            <a:r>
              <a:rPr lang="en-GB" sz="2300" dirty="0">
                <a:solidFill>
                  <a:prstClr val="black"/>
                </a:solidFill>
              </a:rPr>
              <a:t>Timing/social change</a:t>
            </a:r>
          </a:p>
          <a:p>
            <a:endParaRPr lang="en-GB" dirty="0"/>
          </a:p>
        </p:txBody>
      </p:sp>
      <p:sp>
        <p:nvSpPr>
          <p:cNvPr id="4" name="Content Placeholder 2"/>
          <p:cNvSpPr txBox="1">
            <a:spLocks/>
          </p:cNvSpPr>
          <p:nvPr/>
        </p:nvSpPr>
        <p:spPr>
          <a:xfrm>
            <a:off x="4716016" y="1340768"/>
            <a:ext cx="4248472" cy="5328592"/>
          </a:xfrm>
          <a:prstGeom prst="rect">
            <a:avLst/>
          </a:prstGeom>
          <a:solidFill>
            <a:srgbClr val="FFC000"/>
          </a:solidFill>
          <a:ln>
            <a:solidFill>
              <a:schemeClr val="tx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300" dirty="0"/>
              <a:t>Direct Contact with Government </a:t>
            </a:r>
          </a:p>
          <a:p>
            <a:r>
              <a:rPr lang="en-GB" sz="3300" dirty="0"/>
              <a:t>Election outcomes</a:t>
            </a:r>
          </a:p>
          <a:p>
            <a:pPr lvl="1"/>
            <a:r>
              <a:rPr lang="en-GB" sz="3300" dirty="0"/>
              <a:t>Campaigning</a:t>
            </a:r>
          </a:p>
          <a:p>
            <a:pPr lvl="1"/>
            <a:r>
              <a:rPr lang="en-GB" sz="3300" dirty="0"/>
              <a:t>Influencing voters/policy</a:t>
            </a:r>
          </a:p>
          <a:p>
            <a:pPr lvl="1"/>
            <a:r>
              <a:rPr lang="en-GB" sz="3300" dirty="0"/>
              <a:t>Campaign finance contributions</a:t>
            </a:r>
          </a:p>
          <a:p>
            <a:pPr lvl="1"/>
            <a:r>
              <a:rPr lang="en-GB" sz="3300" dirty="0"/>
              <a:t>Prof lobbying</a:t>
            </a:r>
          </a:p>
          <a:p>
            <a:r>
              <a:rPr lang="en-GB" sz="3300" dirty="0"/>
              <a:t>Federal Register (official document, published every weekday, listing the new &amp; proposed regulations of executive departments/regulatory agencies.  Organised groups have ready access to this to influence Congress).</a:t>
            </a:r>
          </a:p>
          <a:p>
            <a:endParaRPr lang="en-GB" dirty="0"/>
          </a:p>
        </p:txBody>
      </p:sp>
    </p:spTree>
    <p:extLst>
      <p:ext uri="{BB962C8B-B14F-4D97-AF65-F5344CB8AC3E}">
        <p14:creationId xmlns:p14="http://schemas.microsoft.com/office/powerpoint/2010/main" val="10798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en-GB" sz="4000" b="1" dirty="0"/>
              <a:t>Methods &amp; Power of Interest Groups</a:t>
            </a:r>
            <a:br>
              <a:rPr lang="en-GB" sz="4000" b="1" dirty="0"/>
            </a:br>
            <a:r>
              <a:rPr lang="en-GB" sz="1800" b="1" dirty="0"/>
              <a:t>(contd.)</a:t>
            </a:r>
            <a:br>
              <a:rPr lang="en-GB" dirty="0"/>
            </a:br>
            <a:endParaRPr lang="en-GB" dirty="0"/>
          </a:p>
        </p:txBody>
      </p:sp>
      <p:sp>
        <p:nvSpPr>
          <p:cNvPr id="3" name="Content Placeholder 2"/>
          <p:cNvSpPr>
            <a:spLocks noGrp="1"/>
          </p:cNvSpPr>
          <p:nvPr>
            <p:ph idx="1"/>
          </p:nvPr>
        </p:nvSpPr>
        <p:spPr>
          <a:xfrm>
            <a:off x="251520" y="1052736"/>
            <a:ext cx="8640960" cy="5616624"/>
          </a:xfrm>
        </p:spPr>
        <p:txBody>
          <a:bodyPr>
            <a:noAutofit/>
          </a:bodyPr>
          <a:lstStyle/>
          <a:p>
            <a:pPr marL="0" indent="0">
              <a:buNone/>
            </a:pPr>
            <a:r>
              <a:rPr lang="en-GB" sz="1800" b="1" dirty="0"/>
              <a:t>Techniques: </a:t>
            </a:r>
          </a:p>
          <a:p>
            <a:pPr marL="0" indent="0">
              <a:buNone/>
            </a:pPr>
            <a:r>
              <a:rPr lang="en-GB" sz="1800" b="1" dirty="0"/>
              <a:t>Litigation</a:t>
            </a:r>
            <a:r>
              <a:rPr lang="en-GB" sz="1800" dirty="0"/>
              <a:t> (</a:t>
            </a:r>
            <a:r>
              <a:rPr lang="en-GB" sz="1800" dirty="0">
                <a:solidFill>
                  <a:srgbClr val="C00000"/>
                </a:solidFill>
              </a:rPr>
              <a:t>NAACP &amp; </a:t>
            </a:r>
            <a:r>
              <a:rPr lang="en-GB" sz="1800" dirty="0" err="1">
                <a:solidFill>
                  <a:srgbClr val="C00000"/>
                </a:solidFill>
              </a:rPr>
              <a:t>XIVth</a:t>
            </a:r>
            <a:r>
              <a:rPr lang="en-GB" sz="1800" dirty="0">
                <a:solidFill>
                  <a:srgbClr val="C00000"/>
                </a:solidFill>
              </a:rPr>
              <a:t> Amendment</a:t>
            </a:r>
            <a:r>
              <a:rPr lang="en-GB" sz="1800" dirty="0"/>
              <a:t>)</a:t>
            </a:r>
          </a:p>
          <a:p>
            <a:r>
              <a:rPr lang="en-GB" sz="1800" b="1" i="1" dirty="0">
                <a:solidFill>
                  <a:srgbClr val="002060"/>
                </a:solidFill>
              </a:rPr>
              <a:t>Amicus curiae/ briefs </a:t>
            </a:r>
            <a:r>
              <a:rPr lang="en-GB" sz="1800" dirty="0"/>
              <a:t>(“friends of the court”)– Filed by an individual or organisation to present arguments in addition to those presented by the immediate parties to a case (</a:t>
            </a:r>
            <a:r>
              <a:rPr lang="en-GB" sz="1800" dirty="0">
                <a:solidFill>
                  <a:srgbClr val="C00000"/>
                </a:solidFill>
              </a:rPr>
              <a:t>e.g. </a:t>
            </a:r>
            <a:r>
              <a:rPr lang="en-GB" sz="1800" i="1" dirty="0">
                <a:solidFill>
                  <a:srgbClr val="C00000"/>
                </a:solidFill>
              </a:rPr>
              <a:t>The National Rifle Association </a:t>
            </a:r>
            <a:r>
              <a:rPr lang="en-GB" sz="1800" dirty="0">
                <a:solidFill>
                  <a:srgbClr val="C00000"/>
                </a:solidFill>
              </a:rPr>
              <a:t>(NRA) played an important role in the Supreme Court case of </a:t>
            </a:r>
            <a:r>
              <a:rPr lang="en-GB" sz="1800" i="1" dirty="0">
                <a:solidFill>
                  <a:srgbClr val="C00000"/>
                </a:solidFill>
              </a:rPr>
              <a:t>District of Columbia v. Heller </a:t>
            </a:r>
            <a:r>
              <a:rPr lang="en-GB" sz="1800" dirty="0">
                <a:solidFill>
                  <a:srgbClr val="C00000"/>
                </a:solidFill>
              </a:rPr>
              <a:t>(2008), in which the Court declared unconstitutional the law banning the ownership of handguns in that District</a:t>
            </a:r>
            <a:r>
              <a:rPr lang="en-GB" sz="1800" dirty="0"/>
              <a:t>). </a:t>
            </a:r>
          </a:p>
          <a:p>
            <a:r>
              <a:rPr lang="en-GB" sz="1800" b="1" dirty="0"/>
              <a:t>Forming a Political Party </a:t>
            </a:r>
            <a:r>
              <a:rPr lang="en-GB" sz="1800" dirty="0"/>
              <a:t>(</a:t>
            </a:r>
            <a:r>
              <a:rPr lang="en-GB" sz="1800" dirty="0">
                <a:solidFill>
                  <a:srgbClr val="C00000"/>
                </a:solidFill>
              </a:rPr>
              <a:t>e.g. the </a:t>
            </a:r>
            <a:r>
              <a:rPr lang="en-GB" sz="1800" i="1" dirty="0">
                <a:solidFill>
                  <a:srgbClr val="C00000"/>
                </a:solidFill>
              </a:rPr>
              <a:t>Tea Party</a:t>
            </a:r>
            <a:r>
              <a:rPr lang="en-GB" sz="1800" dirty="0">
                <a:solidFill>
                  <a:srgbClr val="C00000"/>
                </a:solidFill>
              </a:rPr>
              <a:t>, 2009</a:t>
            </a:r>
            <a:r>
              <a:rPr lang="en-GB" sz="1800" dirty="0"/>
              <a:t>)</a:t>
            </a:r>
            <a:endParaRPr lang="en-GB" sz="1800" b="1" dirty="0"/>
          </a:p>
          <a:p>
            <a:r>
              <a:rPr lang="en-GB" sz="1800" b="1" dirty="0"/>
              <a:t>Cooperative Lobbying</a:t>
            </a:r>
          </a:p>
          <a:p>
            <a:r>
              <a:rPr lang="en-GB" sz="1800" b="1" dirty="0"/>
              <a:t>Protest</a:t>
            </a:r>
          </a:p>
          <a:p>
            <a:r>
              <a:rPr lang="en-GB" sz="1800" b="1" dirty="0"/>
              <a:t>Candidate Support </a:t>
            </a:r>
            <a:r>
              <a:rPr lang="en-GB" sz="1800" dirty="0"/>
              <a:t>- </a:t>
            </a:r>
            <a:r>
              <a:rPr lang="en-GB" sz="1800" dirty="0">
                <a:solidFill>
                  <a:srgbClr val="C00000"/>
                </a:solidFill>
              </a:rPr>
              <a:t>e.g. </a:t>
            </a:r>
            <a:r>
              <a:rPr lang="en-GB" sz="1800" i="1" dirty="0">
                <a:solidFill>
                  <a:srgbClr val="C00000"/>
                </a:solidFill>
              </a:rPr>
              <a:t>The America Israel Public Affairs Committee </a:t>
            </a:r>
            <a:r>
              <a:rPr lang="en-GB" sz="1800" dirty="0">
                <a:solidFill>
                  <a:srgbClr val="C00000"/>
                </a:solidFill>
              </a:rPr>
              <a:t>(AIPAC) </a:t>
            </a:r>
            <a:r>
              <a:rPr lang="en-GB" sz="1800" dirty="0"/>
              <a:t>helps connect donors with candidates, especially to the network of pro-Israel political action committees. AIPAC meets with every candidate running for Congress. These candidates receive in-depth briefings to help them completely understand the complexities of Israel’s predicament and that of the Middle East as a whole. A ‘position paper’ on their views of the US-Israel relationship  is required in order to gain funding/support. Among politicians considered unfriendly to Israel who AIPAC </a:t>
            </a:r>
            <a:r>
              <a:rPr lang="en-GB" sz="1900" dirty="0"/>
              <a:t>has helped defeat include </a:t>
            </a:r>
            <a:r>
              <a:rPr lang="en-GB" sz="1900" dirty="0" err="1"/>
              <a:t>HoRs</a:t>
            </a:r>
            <a:r>
              <a:rPr lang="en-GB" sz="1900" dirty="0"/>
              <a:t>: Cynthia McKinney (Dem, 2002), Paul Findley (Rep, 1982), &amp; Senators William Fulbright (Rep, 19974) &amp; Adlai Stevenson (Dem, 1981). </a:t>
            </a:r>
          </a:p>
        </p:txBody>
      </p:sp>
    </p:spTree>
    <p:extLst>
      <p:ext uri="{BB962C8B-B14F-4D97-AF65-F5344CB8AC3E}">
        <p14:creationId xmlns:p14="http://schemas.microsoft.com/office/powerpoint/2010/main" val="372003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25352"/>
            <a:ext cx="8856984" cy="5832648"/>
          </a:xfrm>
        </p:spPr>
        <p:txBody>
          <a:bodyPr>
            <a:normAutofit/>
          </a:bodyPr>
          <a:lstStyle/>
          <a:p>
            <a:r>
              <a:rPr lang="en-GB" sz="2800" b="1" dirty="0">
                <a:solidFill>
                  <a:srgbClr val="002060"/>
                </a:solidFill>
              </a:rPr>
              <a:t>Single</a:t>
            </a:r>
            <a:r>
              <a:rPr lang="en-GB" sz="2800" dirty="0">
                <a:solidFill>
                  <a:srgbClr val="002060"/>
                </a:solidFill>
              </a:rPr>
              <a:t>-</a:t>
            </a:r>
            <a:r>
              <a:rPr lang="en-GB" sz="2800" b="1" dirty="0">
                <a:solidFill>
                  <a:srgbClr val="002060"/>
                </a:solidFill>
              </a:rPr>
              <a:t>issue interest groups</a:t>
            </a:r>
            <a:r>
              <a:rPr lang="en-GB" sz="2800" dirty="0"/>
              <a:t> focus on advocacy around a </a:t>
            </a:r>
            <a:r>
              <a:rPr lang="en-GB" sz="2800" b="1" dirty="0"/>
              <a:t>single defining issue</a:t>
            </a:r>
            <a:r>
              <a:rPr lang="en-GB" sz="2800" dirty="0"/>
              <a:t>. </a:t>
            </a:r>
          </a:p>
          <a:p>
            <a:r>
              <a:rPr lang="en-GB" sz="2800" dirty="0"/>
              <a:t>These groups focus on a diverse array of issues including abortion, taxation, and animal rights. </a:t>
            </a:r>
          </a:p>
          <a:p>
            <a:r>
              <a:rPr lang="en-GB" sz="2800" dirty="0"/>
              <a:t>Because of their singular focus, these groups are known for the intensity of their lobbying.</a:t>
            </a:r>
          </a:p>
        </p:txBody>
      </p:sp>
      <p:sp>
        <p:nvSpPr>
          <p:cNvPr id="4" name="Title 1"/>
          <p:cNvSpPr>
            <a:spLocks noGrp="1"/>
          </p:cNvSpPr>
          <p:nvPr>
            <p:ph type="title"/>
          </p:nvPr>
        </p:nvSpPr>
        <p:spPr/>
        <p:txBody>
          <a:bodyPr>
            <a:normAutofit fontScale="90000"/>
          </a:bodyPr>
          <a:lstStyle/>
          <a:p>
            <a:r>
              <a:rPr lang="en-GB" sz="4000" b="1" dirty="0"/>
              <a:t>Single Issue Groups</a:t>
            </a:r>
            <a:br>
              <a:rPr lang="en-GB" dirty="0"/>
            </a:b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38"/>
          <a:stretch/>
        </p:blipFill>
        <p:spPr bwMode="auto">
          <a:xfrm rot="21172245">
            <a:off x="338726" y="4045749"/>
            <a:ext cx="3083341" cy="189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4018">
            <a:off x="5724128" y="3643165"/>
            <a:ext cx="3197186" cy="179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70"/>
          <a:stretch/>
        </p:blipFill>
        <p:spPr bwMode="auto">
          <a:xfrm>
            <a:off x="2996791" y="4630586"/>
            <a:ext cx="3472738" cy="218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93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0562"/>
            <a:ext cx="8640960" cy="1143000"/>
          </a:xfrm>
        </p:spPr>
        <p:txBody>
          <a:bodyPr>
            <a:normAutofit fontScale="90000"/>
          </a:bodyPr>
          <a:lstStyle/>
          <a:p>
            <a:r>
              <a:rPr lang="en-GB" sz="4000" b="1" dirty="0"/>
              <a:t>Single Issue Int. Groups: Case Study 1 - NRA</a:t>
            </a:r>
            <a:endParaRPr lang="en-GB" sz="4000" dirty="0"/>
          </a:p>
        </p:txBody>
      </p:sp>
      <p:sp>
        <p:nvSpPr>
          <p:cNvPr id="3" name="Content Placeholder 2"/>
          <p:cNvSpPr>
            <a:spLocks noGrp="1"/>
          </p:cNvSpPr>
          <p:nvPr>
            <p:ph idx="1"/>
          </p:nvPr>
        </p:nvSpPr>
        <p:spPr>
          <a:xfrm>
            <a:off x="107504" y="1340768"/>
            <a:ext cx="8928992" cy="5256584"/>
          </a:xfrm>
        </p:spPr>
        <p:txBody>
          <a:bodyPr>
            <a:normAutofit fontScale="92500"/>
          </a:bodyPr>
          <a:lstStyle/>
          <a:p>
            <a:endParaRPr lang="en-GB" sz="2800" dirty="0"/>
          </a:p>
          <a:p>
            <a:endParaRPr lang="en-GB" sz="2800" dirty="0"/>
          </a:p>
          <a:p>
            <a:endParaRPr lang="en-GB" sz="2800" dirty="0"/>
          </a:p>
          <a:p>
            <a:endParaRPr lang="en-GB" sz="800" dirty="0"/>
          </a:p>
          <a:p>
            <a:endParaRPr lang="en-GB" sz="800" dirty="0"/>
          </a:p>
          <a:p>
            <a:endParaRPr lang="en-GB" sz="800" dirty="0"/>
          </a:p>
          <a:p>
            <a:endParaRPr lang="en-GB" sz="800" dirty="0"/>
          </a:p>
          <a:p>
            <a:endParaRPr lang="en-GB" sz="800" dirty="0"/>
          </a:p>
          <a:p>
            <a:pPr marL="0" indent="0">
              <a:buNone/>
            </a:pPr>
            <a:endParaRPr lang="en-GB" sz="2400" b="1" dirty="0">
              <a:solidFill>
                <a:srgbClr val="7030A0"/>
              </a:solidFill>
            </a:endParaRPr>
          </a:p>
          <a:p>
            <a:pPr marL="0" indent="0">
              <a:buNone/>
            </a:pPr>
            <a:r>
              <a:rPr lang="en-GB" sz="2600" b="1" dirty="0">
                <a:solidFill>
                  <a:srgbClr val="7030A0"/>
                </a:solidFill>
              </a:rPr>
              <a:t>Watch these and note the NRA’s tactics, resources and impact</a:t>
            </a:r>
            <a:r>
              <a:rPr lang="en-GB" sz="2600" dirty="0"/>
              <a:t>:</a:t>
            </a:r>
          </a:p>
          <a:p>
            <a:pPr marL="0" indent="0">
              <a:buNone/>
            </a:pPr>
            <a:r>
              <a:rPr lang="en-GB" sz="2400" dirty="0">
                <a:hlinkClick r:id="rId2"/>
              </a:rPr>
              <a:t>https://www.youtube.com/watch?v=rPKPI3LDZIo</a:t>
            </a:r>
            <a:r>
              <a:rPr lang="en-GB" sz="2400" dirty="0"/>
              <a:t> (3 mins)</a:t>
            </a:r>
          </a:p>
          <a:p>
            <a:pPr marL="0" indent="0">
              <a:buNone/>
            </a:pPr>
            <a:r>
              <a:rPr lang="en-GB" sz="2400" dirty="0">
                <a:hlinkClick r:id="rId3"/>
              </a:rPr>
              <a:t>https://www.youtube.com/watch?v=qcJeOphUtek</a:t>
            </a:r>
            <a:r>
              <a:rPr lang="en-GB" sz="2400" dirty="0"/>
              <a:t> (9 mins)</a:t>
            </a:r>
          </a:p>
          <a:p>
            <a:endParaRPr lang="en-GB" sz="800" dirty="0">
              <a:hlinkClick r:id="rId4"/>
            </a:endParaRPr>
          </a:p>
          <a:p>
            <a:r>
              <a:rPr lang="en-GB" sz="2400" b="1" dirty="0">
                <a:solidFill>
                  <a:srgbClr val="7030A0"/>
                </a:solidFill>
              </a:rPr>
              <a:t>Read &amp; Note: </a:t>
            </a:r>
            <a:r>
              <a:rPr lang="en-GB" sz="2400" dirty="0">
                <a:hlinkClick r:id="rId4"/>
              </a:rPr>
              <a:t>https://www.bbc.com/news/world-us-canada-35261394</a:t>
            </a:r>
            <a:endParaRPr lang="en-GB" sz="2400" dirty="0"/>
          </a:p>
          <a:p>
            <a:endParaRPr lang="en-GB" sz="800" dirty="0"/>
          </a:p>
          <a:p>
            <a:r>
              <a:rPr lang="en-GB" sz="2400" dirty="0"/>
              <a:t>Frontline </a:t>
            </a:r>
            <a:r>
              <a:rPr lang="en-GB" sz="2400" dirty="0" err="1"/>
              <a:t>doco</a:t>
            </a:r>
            <a:r>
              <a:rPr lang="en-GB" sz="2400" dirty="0"/>
              <a:t> (Noting sheet extension task). Great for over view of guns in USA: </a:t>
            </a:r>
            <a:r>
              <a:rPr lang="en-GB" sz="2400" dirty="0">
                <a:hlinkClick r:id="rId5"/>
              </a:rPr>
              <a:t>https://www.pbs.org/wgbh/frontline/film/gunned-down/</a:t>
            </a:r>
            <a:endParaRPr lang="en-GB" sz="2400" dirty="0"/>
          </a:p>
          <a:p>
            <a:endParaRPr lang="en-GB"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906622"/>
            <a:ext cx="3384376" cy="252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884" t="3487" r="2519"/>
          <a:stretch/>
        </p:blipFill>
        <p:spPr bwMode="auto">
          <a:xfrm>
            <a:off x="4211960" y="897170"/>
            <a:ext cx="4464496" cy="253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06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175610">
            <a:off x="467544" y="396644"/>
            <a:ext cx="482769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717032"/>
            <a:ext cx="5400600" cy="303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24520" y="836712"/>
            <a:ext cx="3600400" cy="2677656"/>
          </a:xfrm>
          <a:prstGeom prst="rect">
            <a:avLst/>
          </a:prstGeom>
          <a:noFill/>
        </p:spPr>
        <p:txBody>
          <a:bodyPr wrap="square" rtlCol="0">
            <a:spAutoFit/>
          </a:bodyPr>
          <a:lstStyle/>
          <a:p>
            <a:r>
              <a:rPr lang="en-GB" sz="2800" dirty="0"/>
              <a:t>NRA’s ‘grading’ system for politicians &amp; would-be politicians. Operates at State + Federal level + Primary + Electoral College.</a:t>
            </a:r>
          </a:p>
        </p:txBody>
      </p:sp>
    </p:spTree>
    <p:extLst>
      <p:ext uri="{BB962C8B-B14F-4D97-AF65-F5344CB8AC3E}">
        <p14:creationId xmlns:p14="http://schemas.microsoft.com/office/powerpoint/2010/main" val="1339534657"/>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1554</Words>
  <Application>Microsoft Office PowerPoint</Application>
  <PresentationFormat>On-screen Show (4:3)</PresentationFormat>
  <Paragraphs>115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aktiv-grotesk</vt:lpstr>
      <vt:lpstr>Arial</vt:lpstr>
      <vt:lpstr>Arial Nova</vt:lpstr>
      <vt:lpstr>Calibri</vt:lpstr>
      <vt:lpstr>Office Theme</vt:lpstr>
      <vt:lpstr>US Pressure Groups</vt:lpstr>
      <vt:lpstr>Interest Groups Past and Present: The “Mischiefs of Faction” </vt:lpstr>
      <vt:lpstr>What are the features of Interest Groups? </vt:lpstr>
      <vt:lpstr>What are the functions of Interest Groups? </vt:lpstr>
      <vt:lpstr>Methods &amp; Power of Interest Groups (contd.)</vt:lpstr>
      <vt:lpstr>Methods &amp; Power of Interest Groups (contd.) </vt:lpstr>
      <vt:lpstr>Single Issue Groups </vt:lpstr>
      <vt:lpstr>Single Issue Int. Groups: Case Study 1 - NRA</vt:lpstr>
      <vt:lpstr>PowerPoint Presentation</vt:lpstr>
      <vt:lpstr>PowerPoint Presentation</vt:lpstr>
      <vt:lpstr>NRA &amp; 2018 mid-terms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Loughborough Endowed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Pressure Groups</dc:title>
  <dc:creator>Mike Dawkins</dc:creator>
  <cp:lastModifiedBy>M. Dawkins</cp:lastModifiedBy>
  <cp:revision>69</cp:revision>
  <cp:lastPrinted>2014-05-19T11:21:59Z</cp:lastPrinted>
  <dcterms:created xsi:type="dcterms:W3CDTF">2014-05-19T08:21:06Z</dcterms:created>
  <dcterms:modified xsi:type="dcterms:W3CDTF">2020-08-30T09:12:47Z</dcterms:modified>
</cp:coreProperties>
</file>