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2" r:id="rId14"/>
    <p:sldId id="270" r:id="rId15"/>
    <p:sldId id="273" r:id="rId16"/>
    <p:sldId id="274" r:id="rId17"/>
    <p:sldId id="266" r:id="rId18"/>
    <p:sldId id="275"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AE6FE-D327-46D9-9ADD-630394BB244A}" v="5" dt="2021-12-10T09:30:42.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Dawkins" userId="941fe478-2ffb-43c7-8900-89a1fcf1abb8" providerId="ADAL" clId="{96A803FC-64B4-4FE4-A069-1E56505EA8CD}"/>
    <pc:docChg chg="custSel delSld modSld">
      <pc:chgData name="M. Dawkins" userId="941fe478-2ffb-43c7-8900-89a1fcf1abb8" providerId="ADAL" clId="{96A803FC-64B4-4FE4-A069-1E56505EA8CD}" dt="2021-12-10T09:44:42.581" v="113" actId="2696"/>
      <pc:docMkLst>
        <pc:docMk/>
      </pc:docMkLst>
      <pc:sldChg chg="modSp mod">
        <pc:chgData name="M. Dawkins" userId="941fe478-2ffb-43c7-8900-89a1fcf1abb8" providerId="ADAL" clId="{96A803FC-64B4-4FE4-A069-1E56505EA8CD}" dt="2021-12-10T09:41:40.435" v="23" actId="27636"/>
        <pc:sldMkLst>
          <pc:docMk/>
          <pc:sldMk cId="2723251114" sldId="264"/>
        </pc:sldMkLst>
        <pc:spChg chg="mod">
          <ac:chgData name="M. Dawkins" userId="941fe478-2ffb-43c7-8900-89a1fcf1abb8" providerId="ADAL" clId="{96A803FC-64B4-4FE4-A069-1E56505EA8CD}" dt="2021-12-10T09:41:40.435" v="23" actId="27636"/>
          <ac:spMkLst>
            <pc:docMk/>
            <pc:sldMk cId="2723251114" sldId="264"/>
            <ac:spMk id="3" creationId="{00000000-0000-0000-0000-000000000000}"/>
          </ac:spMkLst>
        </pc:spChg>
      </pc:sldChg>
      <pc:sldChg chg="del">
        <pc:chgData name="M. Dawkins" userId="941fe478-2ffb-43c7-8900-89a1fcf1abb8" providerId="ADAL" clId="{96A803FC-64B4-4FE4-A069-1E56505EA8CD}" dt="2021-12-10T09:44:42.581" v="113" actId="2696"/>
        <pc:sldMkLst>
          <pc:docMk/>
          <pc:sldMk cId="1809221221" sldId="265"/>
        </pc:sldMkLst>
      </pc:sldChg>
      <pc:sldChg chg="del">
        <pc:chgData name="M. Dawkins" userId="941fe478-2ffb-43c7-8900-89a1fcf1abb8" providerId="ADAL" clId="{96A803FC-64B4-4FE4-A069-1E56505EA8CD}" dt="2021-12-10T09:42:58.025" v="24" actId="2696"/>
        <pc:sldMkLst>
          <pc:docMk/>
          <pc:sldMk cId="82734019" sldId="271"/>
        </pc:sldMkLst>
      </pc:sldChg>
      <pc:sldChg chg="modSp mod">
        <pc:chgData name="M. Dawkins" userId="941fe478-2ffb-43c7-8900-89a1fcf1abb8" providerId="ADAL" clId="{96A803FC-64B4-4FE4-A069-1E56505EA8CD}" dt="2021-12-10T09:44:28.872" v="112" actId="207"/>
        <pc:sldMkLst>
          <pc:docMk/>
          <pc:sldMk cId="171121032" sldId="273"/>
        </pc:sldMkLst>
        <pc:spChg chg="mod">
          <ac:chgData name="M. Dawkins" userId="941fe478-2ffb-43c7-8900-89a1fcf1abb8" providerId="ADAL" clId="{96A803FC-64B4-4FE4-A069-1E56505EA8CD}" dt="2021-12-10T09:44:28.872" v="112" actId="207"/>
          <ac:spMkLst>
            <pc:docMk/>
            <pc:sldMk cId="171121032" sldId="2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B66F3-4FC2-478C-A837-400B1481886D}" type="datetimeFigureOut">
              <a:rPr lang="en-GB" smtClean="0"/>
              <a:t>10/12/2021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50C95-3040-4CFF-85F4-A6D41ADB269D}" type="slidenum">
              <a:rPr lang="en-GB" smtClean="0"/>
              <a:t>‹#›</a:t>
            </a:fld>
            <a:endParaRPr lang="en-GB"/>
          </a:p>
        </p:txBody>
      </p:sp>
    </p:spTree>
    <p:extLst>
      <p:ext uri="{BB962C8B-B14F-4D97-AF65-F5344CB8AC3E}">
        <p14:creationId xmlns:p14="http://schemas.microsoft.com/office/powerpoint/2010/main" val="424490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Vids 10-11 mins</a:t>
            </a:r>
          </a:p>
        </p:txBody>
      </p:sp>
      <p:sp>
        <p:nvSpPr>
          <p:cNvPr id="4" name="Slide Number Placeholder 3"/>
          <p:cNvSpPr>
            <a:spLocks noGrp="1"/>
          </p:cNvSpPr>
          <p:nvPr>
            <p:ph type="sldNum" sz="quarter" idx="5"/>
          </p:nvPr>
        </p:nvSpPr>
        <p:spPr/>
        <p:txBody>
          <a:bodyPr/>
          <a:lstStyle/>
          <a:p>
            <a:fld id="{F2A50C95-3040-4CFF-85F4-A6D41ADB269D}" type="slidenum">
              <a:rPr lang="en-GB" smtClean="0"/>
              <a:t>17</a:t>
            </a:fld>
            <a:endParaRPr lang="en-GB"/>
          </a:p>
        </p:txBody>
      </p:sp>
    </p:spTree>
    <p:extLst>
      <p:ext uri="{BB962C8B-B14F-4D97-AF65-F5344CB8AC3E}">
        <p14:creationId xmlns:p14="http://schemas.microsoft.com/office/powerpoint/2010/main" val="57039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 – 12 mins</a:t>
            </a:r>
          </a:p>
        </p:txBody>
      </p:sp>
      <p:sp>
        <p:nvSpPr>
          <p:cNvPr id="4" name="Slide Number Placeholder 3"/>
          <p:cNvSpPr>
            <a:spLocks noGrp="1"/>
          </p:cNvSpPr>
          <p:nvPr>
            <p:ph type="sldNum" sz="quarter" idx="5"/>
          </p:nvPr>
        </p:nvSpPr>
        <p:spPr/>
        <p:txBody>
          <a:bodyPr/>
          <a:lstStyle/>
          <a:p>
            <a:fld id="{F2A50C95-3040-4CFF-85F4-A6D41ADB269D}" type="slidenum">
              <a:rPr lang="en-GB" smtClean="0"/>
              <a:t>18</a:t>
            </a:fld>
            <a:endParaRPr lang="en-GB"/>
          </a:p>
        </p:txBody>
      </p:sp>
    </p:spTree>
    <p:extLst>
      <p:ext uri="{BB962C8B-B14F-4D97-AF65-F5344CB8AC3E}">
        <p14:creationId xmlns:p14="http://schemas.microsoft.com/office/powerpoint/2010/main" val="256214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40622A-C8CF-4A8F-A44F-41E32CEEC5D6}"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260736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40622A-C8CF-4A8F-A44F-41E32CEEC5D6}"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343872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40622A-C8CF-4A8F-A44F-41E32CEEC5D6}"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4515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40622A-C8CF-4A8F-A44F-41E32CEEC5D6}"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22722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0622A-C8CF-4A8F-A44F-41E32CEEC5D6}" type="datetimeFigureOut">
              <a:rPr lang="en-GB" smtClean="0"/>
              <a:t>10/12/2021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13641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40622A-C8CF-4A8F-A44F-41E32CEEC5D6}" type="datetimeFigureOut">
              <a:rPr lang="en-GB" smtClean="0"/>
              <a:t>10/12/2021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346655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40622A-C8CF-4A8F-A44F-41E32CEEC5D6}" type="datetimeFigureOut">
              <a:rPr lang="en-GB" smtClean="0"/>
              <a:t>10/12/2021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366223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40622A-C8CF-4A8F-A44F-41E32CEEC5D6}" type="datetimeFigureOut">
              <a:rPr lang="en-GB" smtClean="0"/>
              <a:t>10/12/2021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114738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0622A-C8CF-4A8F-A44F-41E32CEEC5D6}" type="datetimeFigureOut">
              <a:rPr lang="en-GB" smtClean="0"/>
              <a:t>10/12/2021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311784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0622A-C8CF-4A8F-A44F-41E32CEEC5D6}" type="datetimeFigureOut">
              <a:rPr lang="en-GB" smtClean="0"/>
              <a:t>10/12/2021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112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0622A-C8CF-4A8F-A44F-41E32CEEC5D6}" type="datetimeFigureOut">
              <a:rPr lang="en-GB" smtClean="0"/>
              <a:t>10/12/2021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EA16D-98D3-4FD5-85AF-377B5A6F64AC}" type="slidenum">
              <a:rPr lang="en-GB" smtClean="0"/>
              <a:t>‹#›</a:t>
            </a:fld>
            <a:endParaRPr lang="en-GB"/>
          </a:p>
        </p:txBody>
      </p:sp>
    </p:spTree>
    <p:extLst>
      <p:ext uri="{BB962C8B-B14F-4D97-AF65-F5344CB8AC3E}">
        <p14:creationId xmlns:p14="http://schemas.microsoft.com/office/powerpoint/2010/main" val="98509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0622A-C8CF-4A8F-A44F-41E32CEEC5D6}" type="datetimeFigureOut">
              <a:rPr lang="en-GB" smtClean="0"/>
              <a:t>10/12/2021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EA16D-98D3-4FD5-85AF-377B5A6F64AC}" type="slidenum">
              <a:rPr lang="en-GB" smtClean="0"/>
              <a:t>‹#›</a:t>
            </a:fld>
            <a:endParaRPr lang="en-GB"/>
          </a:p>
        </p:txBody>
      </p:sp>
    </p:spTree>
    <p:extLst>
      <p:ext uri="{BB962C8B-B14F-4D97-AF65-F5344CB8AC3E}">
        <p14:creationId xmlns:p14="http://schemas.microsoft.com/office/powerpoint/2010/main" val="2611939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ToQLacgJ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cSFT8AJmsSE" TargetMode="External"/><Relationship Id="rId5" Type="http://schemas.openxmlformats.org/officeDocument/2006/relationships/hyperlink" Target="https://www.youtube.com/watch?v=Or-Ftl4GVsk" TargetMode="External"/><Relationship Id="rId4" Type="http://schemas.openxmlformats.org/officeDocument/2006/relationships/hyperlink" Target="https://www.youtube.com/watch?v=hAwJkwTwUW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Kb1trPHja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JlQ5fGECm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news/uk-politics-58783961" TargetMode="External"/><Relationship Id="rId2" Type="http://schemas.openxmlformats.org/officeDocument/2006/relationships/hyperlink" Target="https://www.theweek.co.uk/news/uk-news/954346/inside-the-murky-world-of-political-party-dona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lstStyle/>
          <a:p>
            <a:r>
              <a:rPr lang="en-GB" b="1" dirty="0"/>
              <a:t>Political Parties</a:t>
            </a:r>
            <a:br>
              <a:rPr lang="en-GB" b="1" dirty="0"/>
            </a:br>
            <a:r>
              <a:rPr lang="en-GB" sz="3600" b="1" dirty="0"/>
              <a:t>Unit 1: Topic 2</a:t>
            </a:r>
            <a:endParaRPr lang="en-GB"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151"/>
          <a:stretch/>
        </p:blipFill>
        <p:spPr bwMode="auto">
          <a:xfrm>
            <a:off x="541610" y="2209285"/>
            <a:ext cx="7990830" cy="42440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621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8928992" cy="5073427"/>
          </a:xfrm>
        </p:spPr>
        <p:txBody>
          <a:bodyPr>
            <a:normAutofit/>
          </a:bodyPr>
          <a:lstStyle/>
          <a:p>
            <a:r>
              <a:rPr lang="en-GB" sz="3000" b="1" dirty="0">
                <a:solidFill>
                  <a:srgbClr val="FF0000"/>
                </a:solidFill>
              </a:rPr>
              <a:t>Political Parties, Elections &amp; Referendums Act (2000)</a:t>
            </a:r>
          </a:p>
          <a:p>
            <a:pPr lvl="1"/>
            <a:r>
              <a:rPr lang="en-GB" sz="2600" dirty="0"/>
              <a:t>Established an independent election commission to monitor spending on general elections</a:t>
            </a:r>
          </a:p>
          <a:p>
            <a:pPr lvl="1"/>
            <a:r>
              <a:rPr lang="en-GB" sz="2600" dirty="0"/>
              <a:t>All donations exceeding £5,000 (nationally), £1,000 (constituency level) must be declared &amp; published</a:t>
            </a:r>
          </a:p>
          <a:p>
            <a:pPr lvl="1"/>
            <a:r>
              <a:rPr lang="en-GB" sz="2600" dirty="0"/>
              <a:t>All donation from individual not on the electoral roll are banned</a:t>
            </a:r>
          </a:p>
          <a:p>
            <a:pPr lvl="0"/>
            <a:r>
              <a:rPr lang="en-GB" sz="3000" b="1" dirty="0">
                <a:solidFill>
                  <a:srgbClr val="FF0000"/>
                </a:solidFill>
              </a:rPr>
              <a:t>‘Cash for peerages’ scandal (2006)</a:t>
            </a:r>
            <a:r>
              <a:rPr lang="en-GB" sz="3000" dirty="0">
                <a:solidFill>
                  <a:srgbClr val="FF0000"/>
                </a:solidFill>
              </a:rPr>
              <a:t> </a:t>
            </a:r>
            <a:r>
              <a:rPr lang="en-GB" sz="3000" dirty="0"/>
              <a:t>loaned money was a loophole leading to titles (</a:t>
            </a:r>
            <a:r>
              <a:rPr lang="en-GB" sz="3000" dirty="0">
                <a:solidFill>
                  <a:srgbClr val="FF0000"/>
                </a:solidFill>
              </a:rPr>
              <a:t>Police questioned Blair!</a:t>
            </a:r>
            <a:r>
              <a:rPr lang="en-GB" sz="3000" dirty="0"/>
              <a:t>)</a:t>
            </a:r>
          </a:p>
          <a:p>
            <a:pPr lvl="1"/>
            <a:r>
              <a:rPr lang="en-GB" sz="2600" dirty="0"/>
              <a:t>PPER Act amended, 2010, loans subject to same rule as donations</a:t>
            </a:r>
          </a:p>
          <a:p>
            <a:pPr lvl="1"/>
            <a:endParaRPr lang="en-GB" sz="2600" b="1" dirty="0">
              <a:solidFill>
                <a:srgbClr val="002060"/>
              </a:solidFill>
            </a:endParaRPr>
          </a:p>
          <a:p>
            <a:pPr lvl="1"/>
            <a:endParaRPr lang="en-GB" sz="2600" b="1" dirty="0"/>
          </a:p>
        </p:txBody>
      </p:sp>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Funding Rules </a:t>
            </a:r>
            <a:endParaRPr lang="en-GB" dirty="0"/>
          </a:p>
        </p:txBody>
      </p:sp>
    </p:spTree>
    <p:extLst>
      <p:ext uri="{BB962C8B-B14F-4D97-AF65-F5344CB8AC3E}">
        <p14:creationId xmlns:p14="http://schemas.microsoft.com/office/powerpoint/2010/main" val="46939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357337">
            <a:off x="275362" y="1066649"/>
            <a:ext cx="6696744" cy="499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Funding  </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057283"/>
            <a:ext cx="4608512" cy="365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374">
            <a:off x="6359802" y="116632"/>
            <a:ext cx="264989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15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80728"/>
            <a:ext cx="8928992" cy="5688632"/>
          </a:xfrm>
        </p:spPr>
        <p:txBody>
          <a:bodyPr/>
          <a:lstStyle/>
          <a:p>
            <a:r>
              <a:rPr lang="en-GB" sz="2800" dirty="0"/>
              <a:t>2007 – Sir Hayden Williams – tax funded elections</a:t>
            </a:r>
          </a:p>
          <a:p>
            <a:r>
              <a:rPr lang="en-GB" sz="2800" dirty="0"/>
              <a:t>2015 – Lab &amp; Lib Dems called for caps on individual donations.</a:t>
            </a:r>
          </a:p>
          <a:p>
            <a:pPr lvl="1"/>
            <a:r>
              <a:rPr lang="en-GB" dirty="0"/>
              <a:t>2016 Trade Union Act – ‘Opt in/out’ rules for members</a:t>
            </a:r>
          </a:p>
          <a:p>
            <a:pPr lvl="1"/>
            <a:endParaRPr lang="en-GB" sz="1000" dirty="0"/>
          </a:p>
        </p:txBody>
      </p:sp>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Funding Reforms </a:t>
            </a:r>
            <a:endParaRPr lang="en-GB" dirty="0"/>
          </a:p>
        </p:txBody>
      </p:sp>
      <p:sp>
        <p:nvSpPr>
          <p:cNvPr id="5" name="TextBox 4"/>
          <p:cNvSpPr txBox="1"/>
          <p:nvPr/>
        </p:nvSpPr>
        <p:spPr>
          <a:xfrm>
            <a:off x="35496" y="3429000"/>
            <a:ext cx="4680520" cy="2308324"/>
          </a:xfrm>
          <a:prstGeom prst="rect">
            <a:avLst/>
          </a:prstGeom>
          <a:solidFill>
            <a:schemeClr val="accent6">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sz="2400" dirty="0"/>
              <a:t>Parties key to representative. Democracy</a:t>
            </a:r>
          </a:p>
          <a:p>
            <a:pPr marL="285750" indent="-285750">
              <a:buFont typeface="Arial" panose="020B0604020202020204" pitchFamily="34" charset="0"/>
              <a:buChar char="•"/>
            </a:pPr>
            <a:r>
              <a:rPr lang="en-GB" sz="2400" dirty="0"/>
              <a:t>Make a level playing field</a:t>
            </a:r>
          </a:p>
          <a:p>
            <a:pPr marL="285750" indent="-285750">
              <a:buFont typeface="Arial" panose="020B0604020202020204" pitchFamily="34" charset="0"/>
              <a:buChar char="•"/>
            </a:pPr>
            <a:r>
              <a:rPr lang="en-GB" sz="2400" dirty="0"/>
              <a:t>Help recruitment into politics</a:t>
            </a:r>
          </a:p>
          <a:p>
            <a:pPr marL="285750" indent="-285750">
              <a:buFont typeface="Arial" panose="020B0604020202020204" pitchFamily="34" charset="0"/>
              <a:buChar char="•"/>
            </a:pPr>
            <a:r>
              <a:rPr lang="en-GB" sz="2400" dirty="0"/>
              <a:t>Encourages participation/interest</a:t>
            </a:r>
          </a:p>
          <a:p>
            <a:pPr marL="285750" indent="-285750">
              <a:buFont typeface="Arial" panose="020B0604020202020204" pitchFamily="34" charset="0"/>
              <a:buChar char="•"/>
            </a:pPr>
            <a:r>
              <a:rPr lang="en-GB" sz="2400" dirty="0"/>
              <a:t>Cut corruption/influence</a:t>
            </a:r>
          </a:p>
        </p:txBody>
      </p:sp>
      <p:sp>
        <p:nvSpPr>
          <p:cNvPr id="7" name="TextBox 6"/>
          <p:cNvSpPr txBox="1"/>
          <p:nvPr/>
        </p:nvSpPr>
        <p:spPr>
          <a:xfrm>
            <a:off x="4716016" y="3429000"/>
            <a:ext cx="4392488" cy="2308324"/>
          </a:xfrm>
          <a:prstGeom prst="rect">
            <a:avLst/>
          </a:prstGeom>
          <a:solidFill>
            <a:schemeClr val="accent1">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sz="2400" dirty="0"/>
              <a:t>State regulation undermines party independence</a:t>
            </a:r>
          </a:p>
          <a:p>
            <a:pPr marL="285750" indent="-285750">
              <a:buFont typeface="Arial" panose="020B0604020202020204" pitchFamily="34" charset="0"/>
              <a:buChar char="•"/>
            </a:pPr>
            <a:r>
              <a:rPr lang="en-GB" sz="2400" dirty="0"/>
              <a:t>Which parties qualify ?</a:t>
            </a:r>
          </a:p>
          <a:p>
            <a:pPr marL="285750" indent="-285750">
              <a:buFont typeface="Arial" panose="020B0604020202020204" pitchFamily="34" charset="0"/>
              <a:buChar char="•"/>
            </a:pPr>
            <a:r>
              <a:rPr lang="en-GB" sz="2400" dirty="0"/>
              <a:t>Isolate parties from the voters</a:t>
            </a:r>
          </a:p>
          <a:p>
            <a:pPr marL="285750" indent="-285750">
              <a:buFont typeface="Arial" panose="020B0604020202020204" pitchFamily="34" charset="0"/>
              <a:buChar char="•"/>
            </a:pPr>
            <a:r>
              <a:rPr lang="en-GB" sz="2400" dirty="0"/>
              <a:t>Tax payers resentment</a:t>
            </a:r>
          </a:p>
          <a:p>
            <a:pPr marL="285750" indent="-285750">
              <a:buFont typeface="Arial" panose="020B0604020202020204" pitchFamily="34" charset="0"/>
              <a:buChar char="•"/>
            </a:pPr>
            <a:endParaRPr lang="en-GB" sz="2400" dirty="0"/>
          </a:p>
        </p:txBody>
      </p:sp>
      <p:sp>
        <p:nvSpPr>
          <p:cNvPr id="8" name="TextBox 7"/>
          <p:cNvSpPr txBox="1"/>
          <p:nvPr/>
        </p:nvSpPr>
        <p:spPr>
          <a:xfrm>
            <a:off x="35496" y="2967335"/>
            <a:ext cx="9073008" cy="461665"/>
          </a:xfrm>
          <a:prstGeom prst="rect">
            <a:avLst/>
          </a:prstGeom>
          <a:solidFill>
            <a:srgbClr val="FFFF00"/>
          </a:solidFill>
          <a:ln>
            <a:solidFill>
              <a:schemeClr val="tx1"/>
            </a:solidFill>
          </a:ln>
        </p:spPr>
        <p:txBody>
          <a:bodyPr wrap="square" rtlCol="0">
            <a:spAutoFit/>
          </a:bodyPr>
          <a:lstStyle/>
          <a:p>
            <a:pPr algn="ctr"/>
            <a:r>
              <a:rPr lang="en-GB" sz="2000" b="1" dirty="0"/>
              <a:t>Arguments for and against </a:t>
            </a:r>
            <a:r>
              <a:rPr lang="en-GB" sz="2400" b="1" dirty="0"/>
              <a:t>state</a:t>
            </a:r>
            <a:r>
              <a:rPr lang="en-GB" sz="2000" b="1" dirty="0"/>
              <a:t> funding of political parties</a:t>
            </a:r>
          </a:p>
        </p:txBody>
      </p:sp>
      <p:sp>
        <p:nvSpPr>
          <p:cNvPr id="9" name="TextBox 8"/>
          <p:cNvSpPr txBox="1"/>
          <p:nvPr/>
        </p:nvSpPr>
        <p:spPr>
          <a:xfrm>
            <a:off x="395536" y="5842337"/>
            <a:ext cx="8496944" cy="1015663"/>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GB" sz="3000" b="1" dirty="0">
                <a:solidFill>
                  <a:srgbClr val="7030A0"/>
                </a:solidFill>
              </a:rPr>
              <a:t>Q. Why is it difficult for parties to agree on funding Reforms?</a:t>
            </a:r>
          </a:p>
        </p:txBody>
      </p:sp>
    </p:spTree>
    <p:extLst>
      <p:ext uri="{BB962C8B-B14F-4D97-AF65-F5344CB8AC3E}">
        <p14:creationId xmlns:p14="http://schemas.microsoft.com/office/powerpoint/2010/main" val="247237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12968" cy="5145435"/>
          </a:xfrm>
        </p:spPr>
        <p:txBody>
          <a:bodyPr/>
          <a:lstStyle/>
          <a:p>
            <a:pPr marL="0" indent="0">
              <a:buNone/>
            </a:pPr>
            <a:r>
              <a:rPr lang="en-GB" b="1" dirty="0"/>
              <a:t>A couple of key terms:</a:t>
            </a:r>
          </a:p>
          <a:p>
            <a:pPr marL="0" indent="0">
              <a:buNone/>
            </a:pPr>
            <a:r>
              <a:rPr lang="en-GB" b="1" dirty="0">
                <a:solidFill>
                  <a:srgbClr val="002060"/>
                </a:solidFill>
              </a:rPr>
              <a:t>Post-war consensus</a:t>
            </a:r>
          </a:p>
          <a:p>
            <a:pPr marL="0" indent="0">
              <a:buNone/>
            </a:pPr>
            <a:r>
              <a:rPr lang="en-GB" sz="2800" dirty="0"/>
              <a:t>The broad agreement between the two main parties over domestic &amp; foreign policy. E.g. creation of welfare state &amp; adoption of a Keynesian economic policy. </a:t>
            </a:r>
          </a:p>
          <a:p>
            <a:pPr marL="0" indent="0">
              <a:buNone/>
            </a:pPr>
            <a:r>
              <a:rPr lang="en-GB" sz="2800" dirty="0"/>
              <a:t>Breaks down in 1970s, leading to…</a:t>
            </a:r>
          </a:p>
          <a:p>
            <a:pPr marL="0" indent="0">
              <a:buNone/>
            </a:pPr>
            <a:r>
              <a:rPr lang="en-GB" b="1" dirty="0">
                <a:solidFill>
                  <a:srgbClr val="002060"/>
                </a:solidFill>
              </a:rPr>
              <a:t>Adversarial (‘yah-boo’) politics</a:t>
            </a:r>
          </a:p>
          <a:p>
            <a:pPr marL="0" indent="0">
              <a:buNone/>
            </a:pPr>
            <a:r>
              <a:rPr lang="en-GB" sz="2800" dirty="0"/>
              <a:t>Instinctive antagonism between the main parties in Westminster. The term originates from Prof S.E. Finer and is commonly applied to UK politics since the 1970s.</a:t>
            </a:r>
          </a:p>
        </p:txBody>
      </p:sp>
      <p:sp>
        <p:nvSpPr>
          <p:cNvPr id="4" name="Title 1"/>
          <p:cNvSpPr>
            <a:spLocks noGrp="1"/>
          </p:cNvSpPr>
          <p:nvPr>
            <p:ph type="title"/>
          </p:nvPr>
        </p:nvSpPr>
        <p:spPr>
          <a:xfrm>
            <a:off x="251520" y="260648"/>
            <a:ext cx="8640960" cy="634082"/>
          </a:xfrm>
        </p:spPr>
        <p:txBody>
          <a:bodyPr>
            <a:normAutofit/>
          </a:bodyPr>
          <a:lstStyle/>
          <a:p>
            <a:pPr algn="l"/>
            <a:r>
              <a:rPr lang="en-GB" sz="3200" b="1" dirty="0">
                <a:solidFill>
                  <a:prstClr val="black"/>
                </a:solidFill>
              </a:rPr>
              <a:t>Political Parties: Established Political Parties  (2.2)</a:t>
            </a:r>
            <a:endParaRPr lang="en-GB" dirty="0"/>
          </a:p>
        </p:txBody>
      </p:sp>
    </p:spTree>
    <p:extLst>
      <p:ext uri="{BB962C8B-B14F-4D97-AF65-F5344CB8AC3E}">
        <p14:creationId xmlns:p14="http://schemas.microsoft.com/office/powerpoint/2010/main" val="407786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80728"/>
            <a:ext cx="8928992" cy="5544616"/>
          </a:xfrm>
        </p:spPr>
        <p:txBody>
          <a:bodyPr>
            <a:normAutofit lnSpcReduction="10000"/>
          </a:bodyPr>
          <a:lstStyle/>
          <a:p>
            <a:pPr marL="0" indent="0">
              <a:buNone/>
            </a:pPr>
            <a:r>
              <a:rPr lang="en-GB" sz="2800" b="1" dirty="0"/>
              <a:t>Key: </a:t>
            </a:r>
            <a:r>
              <a:rPr lang="en-GB" sz="2800" dirty="0"/>
              <a:t>You have to be able to understand and write about the three main parties (</a:t>
            </a:r>
            <a:r>
              <a:rPr lang="en-GB" sz="2800" b="1" dirty="0">
                <a:solidFill>
                  <a:srgbClr val="002060"/>
                </a:solidFill>
              </a:rPr>
              <a:t>Conservative, Labour &amp; Liberal Democratic</a:t>
            </a:r>
            <a:r>
              <a:rPr lang="en-GB" sz="2800" dirty="0"/>
              <a:t>) and their tendencies (ideological &amp; policies) and factions.  e.g.</a:t>
            </a:r>
          </a:p>
          <a:p>
            <a:pPr marL="0" indent="0">
              <a:buNone/>
            </a:pPr>
            <a:endParaRPr lang="en-GB" sz="1100" dirty="0"/>
          </a:p>
          <a:p>
            <a:r>
              <a:rPr lang="en-GB" sz="2600" b="1" dirty="0">
                <a:solidFill>
                  <a:srgbClr val="002060"/>
                </a:solidFill>
              </a:rPr>
              <a:t>Conservative</a:t>
            </a:r>
          </a:p>
          <a:p>
            <a:pPr lvl="1"/>
            <a:r>
              <a:rPr lang="en-GB" sz="2600" b="1" dirty="0">
                <a:solidFill>
                  <a:srgbClr val="002060"/>
                </a:solidFill>
              </a:rPr>
              <a:t>One Nation</a:t>
            </a:r>
          </a:p>
          <a:p>
            <a:pPr lvl="1"/>
            <a:r>
              <a:rPr lang="en-GB" sz="2600" b="1" dirty="0">
                <a:solidFill>
                  <a:srgbClr val="002060"/>
                </a:solidFill>
              </a:rPr>
              <a:t>New Right (Thatcherite)</a:t>
            </a:r>
          </a:p>
          <a:p>
            <a:pPr lvl="1"/>
            <a:r>
              <a:rPr lang="en-GB" sz="2600" b="1" dirty="0">
                <a:solidFill>
                  <a:srgbClr val="002060"/>
                </a:solidFill>
              </a:rPr>
              <a:t>Change from Cameron to May</a:t>
            </a:r>
          </a:p>
          <a:p>
            <a:pPr lvl="0"/>
            <a:r>
              <a:rPr lang="en-GB" sz="2600" b="1" dirty="0">
                <a:solidFill>
                  <a:srgbClr val="002060"/>
                </a:solidFill>
              </a:rPr>
              <a:t>Labour</a:t>
            </a:r>
            <a:endParaRPr lang="en-GB" sz="2600" dirty="0"/>
          </a:p>
          <a:p>
            <a:pPr lvl="1"/>
            <a:r>
              <a:rPr lang="en-GB" sz="2600" b="1" dirty="0">
                <a:solidFill>
                  <a:srgbClr val="002060"/>
                </a:solidFill>
              </a:rPr>
              <a:t>Old Labour (Social Democracy)</a:t>
            </a:r>
          </a:p>
          <a:p>
            <a:pPr lvl="1"/>
            <a:r>
              <a:rPr lang="en-GB" sz="2600" b="1" dirty="0">
                <a:solidFill>
                  <a:srgbClr val="002060"/>
                </a:solidFill>
              </a:rPr>
              <a:t>New Labour (Third Way)</a:t>
            </a:r>
          </a:p>
          <a:p>
            <a:pPr lvl="1"/>
            <a:r>
              <a:rPr lang="en-GB" sz="2600" b="1" dirty="0" err="1">
                <a:solidFill>
                  <a:srgbClr val="002060"/>
                </a:solidFill>
              </a:rPr>
              <a:t>Corbyn’s</a:t>
            </a:r>
            <a:r>
              <a:rPr lang="en-GB" sz="2600" b="1" dirty="0">
                <a:solidFill>
                  <a:srgbClr val="002060"/>
                </a:solidFill>
              </a:rPr>
              <a:t> leadership (</a:t>
            </a:r>
            <a:r>
              <a:rPr lang="en-GB" sz="2600" b="1" dirty="0" err="1">
                <a:solidFill>
                  <a:srgbClr val="002060"/>
                </a:solidFill>
              </a:rPr>
              <a:t>inc.</a:t>
            </a:r>
            <a:r>
              <a:rPr lang="en-GB" sz="2600" b="1" dirty="0">
                <a:solidFill>
                  <a:srgbClr val="002060"/>
                </a:solidFill>
              </a:rPr>
              <a:t> Momentum)</a:t>
            </a:r>
          </a:p>
          <a:p>
            <a:pPr marL="457200" lvl="1" indent="0">
              <a:buNone/>
            </a:pPr>
            <a:endParaRPr lang="en-GB" sz="2600" dirty="0"/>
          </a:p>
        </p:txBody>
      </p:sp>
      <p:sp>
        <p:nvSpPr>
          <p:cNvPr id="5" name="Title 1"/>
          <p:cNvSpPr>
            <a:spLocks noGrp="1"/>
          </p:cNvSpPr>
          <p:nvPr>
            <p:ph type="title"/>
          </p:nvPr>
        </p:nvSpPr>
        <p:spPr>
          <a:xfrm>
            <a:off x="251520" y="260648"/>
            <a:ext cx="8640960" cy="634082"/>
          </a:xfrm>
        </p:spPr>
        <p:txBody>
          <a:bodyPr>
            <a:normAutofit/>
          </a:bodyPr>
          <a:lstStyle/>
          <a:p>
            <a:pPr algn="l"/>
            <a:r>
              <a:rPr lang="en-GB" sz="3200" b="1" dirty="0">
                <a:solidFill>
                  <a:prstClr val="black"/>
                </a:solidFill>
              </a:rPr>
              <a:t>Political Parties: Established Political Parties  (2.2)</a:t>
            </a:r>
            <a:endParaRPr lang="en-GB" dirty="0"/>
          </a:p>
        </p:txBody>
      </p:sp>
    </p:spTree>
    <p:extLst>
      <p:ext uri="{BB962C8B-B14F-4D97-AF65-F5344CB8AC3E}">
        <p14:creationId xmlns:p14="http://schemas.microsoft.com/office/powerpoint/2010/main" val="379106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640960" cy="5001419"/>
          </a:xfrm>
          <a:solidFill>
            <a:srgbClr val="FFC000"/>
          </a:solidFill>
          <a:ln>
            <a:solidFill>
              <a:schemeClr val="tx1"/>
            </a:solidFill>
          </a:ln>
        </p:spPr>
        <p:txBody>
          <a:bodyPr>
            <a:normAutofit fontScale="92500" lnSpcReduction="20000"/>
          </a:bodyPr>
          <a:lstStyle/>
          <a:p>
            <a:pPr marL="0" indent="0">
              <a:buNone/>
            </a:pPr>
            <a:r>
              <a:rPr lang="en-GB" b="1" dirty="0"/>
              <a:t>Yes</a:t>
            </a:r>
          </a:p>
          <a:p>
            <a:r>
              <a:rPr lang="en-GB" dirty="0"/>
              <a:t>3 main parties are essentially social democratic, seeking small changes, not ideological change</a:t>
            </a:r>
          </a:p>
          <a:p>
            <a:r>
              <a:rPr lang="en-GB" dirty="0"/>
              <a:t>The ideological wings of main parties are marginalised</a:t>
            </a:r>
          </a:p>
          <a:p>
            <a:r>
              <a:rPr lang="en-GB" dirty="0"/>
              <a:t>Significant policy overlaps between the main 3</a:t>
            </a:r>
          </a:p>
          <a:p>
            <a:r>
              <a:rPr lang="en-GB" dirty="0"/>
              <a:t>2010 coalition demonstrates less adversary</a:t>
            </a:r>
          </a:p>
          <a:p>
            <a:r>
              <a:rPr lang="en-GB" dirty="0"/>
              <a:t>Increased emphasis on presentation(media) &amp; personality politics over substance</a:t>
            </a:r>
          </a:p>
          <a:p>
            <a:pPr marL="0" indent="0">
              <a:buNone/>
            </a:pPr>
            <a:r>
              <a:rPr lang="en-GB" b="1" dirty="0">
                <a:solidFill>
                  <a:srgbClr val="7030A0"/>
                </a:solidFill>
              </a:rPr>
              <a:t>Q. Is there a ‘post-Thatcherite consensus?</a:t>
            </a:r>
          </a:p>
          <a:p>
            <a:pPr marL="0" indent="0">
              <a:buNone/>
            </a:pPr>
            <a:r>
              <a:rPr lang="en-GB" b="1" dirty="0">
                <a:solidFill>
                  <a:srgbClr val="7030A0"/>
                </a:solidFill>
              </a:rPr>
              <a:t>Q. Is there a post-Covid consensus?</a:t>
            </a:r>
          </a:p>
        </p:txBody>
      </p:sp>
      <p:sp>
        <p:nvSpPr>
          <p:cNvPr id="4" name="Title 1"/>
          <p:cNvSpPr>
            <a:spLocks noGrp="1"/>
          </p:cNvSpPr>
          <p:nvPr>
            <p:ph type="title"/>
          </p:nvPr>
        </p:nvSpPr>
        <p:spPr>
          <a:xfrm>
            <a:off x="251520" y="260648"/>
            <a:ext cx="8640960" cy="634082"/>
          </a:xfrm>
        </p:spPr>
        <p:txBody>
          <a:bodyPr>
            <a:normAutofit/>
          </a:bodyPr>
          <a:lstStyle/>
          <a:p>
            <a:pPr algn="l"/>
            <a:r>
              <a:rPr lang="en-GB" sz="3200" b="1" dirty="0">
                <a:solidFill>
                  <a:prstClr val="black"/>
                </a:solidFill>
              </a:rPr>
              <a:t>Political Parties: Established Political Parties  (2.2)</a:t>
            </a:r>
            <a:endParaRPr lang="en-GB" dirty="0"/>
          </a:p>
        </p:txBody>
      </p:sp>
      <p:sp>
        <p:nvSpPr>
          <p:cNvPr id="5" name="TextBox 4"/>
          <p:cNvSpPr txBox="1"/>
          <p:nvPr/>
        </p:nvSpPr>
        <p:spPr>
          <a:xfrm>
            <a:off x="107504" y="908720"/>
            <a:ext cx="8928992" cy="584775"/>
          </a:xfrm>
          <a:prstGeom prst="rect">
            <a:avLst/>
          </a:prstGeom>
          <a:noFill/>
        </p:spPr>
        <p:txBody>
          <a:bodyPr wrap="square" rtlCol="0">
            <a:spAutoFit/>
          </a:bodyPr>
          <a:lstStyle/>
          <a:p>
            <a:r>
              <a:rPr lang="en-GB" sz="3200" b="1" dirty="0">
                <a:solidFill>
                  <a:srgbClr val="7030A0"/>
                </a:solidFill>
              </a:rPr>
              <a:t>Q. Have recent years witnessed an end to ideology?</a:t>
            </a:r>
          </a:p>
        </p:txBody>
      </p:sp>
    </p:spTree>
    <p:extLst>
      <p:ext uri="{BB962C8B-B14F-4D97-AF65-F5344CB8AC3E}">
        <p14:creationId xmlns:p14="http://schemas.microsoft.com/office/powerpoint/2010/main" val="17112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640960" cy="4752528"/>
          </a:xfrm>
          <a:solidFill>
            <a:srgbClr val="FFC000"/>
          </a:solidFill>
          <a:ln>
            <a:solidFill>
              <a:schemeClr val="tx1"/>
            </a:solidFill>
          </a:ln>
        </p:spPr>
        <p:txBody>
          <a:bodyPr>
            <a:normAutofit lnSpcReduction="10000"/>
          </a:bodyPr>
          <a:lstStyle/>
          <a:p>
            <a:pPr marL="0" lvl="0" indent="0">
              <a:buNone/>
            </a:pPr>
            <a:r>
              <a:rPr lang="en-GB" b="1" dirty="0">
                <a:solidFill>
                  <a:prstClr val="black"/>
                </a:solidFill>
              </a:rPr>
              <a:t>No</a:t>
            </a:r>
          </a:p>
          <a:p>
            <a:pPr lvl="0"/>
            <a:r>
              <a:rPr lang="en-GB" dirty="0">
                <a:solidFill>
                  <a:prstClr val="black"/>
                </a:solidFill>
              </a:rPr>
              <a:t>3 main parties still have distinct ideological traditions they are committed to</a:t>
            </a:r>
          </a:p>
          <a:p>
            <a:pPr lvl="0"/>
            <a:r>
              <a:rPr lang="en-GB" dirty="0">
                <a:solidFill>
                  <a:prstClr val="black"/>
                </a:solidFill>
              </a:rPr>
              <a:t>Post-the global financial crisis ideological divisions have become more apparent again</a:t>
            </a:r>
          </a:p>
          <a:p>
            <a:pPr lvl="0"/>
            <a:r>
              <a:rPr lang="en-GB" dirty="0" err="1">
                <a:solidFill>
                  <a:prstClr val="black"/>
                </a:solidFill>
              </a:rPr>
              <a:t>Jezza’s</a:t>
            </a:r>
            <a:r>
              <a:rPr lang="en-GB" dirty="0">
                <a:solidFill>
                  <a:prstClr val="black"/>
                </a:solidFill>
              </a:rPr>
              <a:t> election (twice! 2015 &amp; 2016) as Labour leader has returned politics to the pre-1980s</a:t>
            </a:r>
          </a:p>
          <a:p>
            <a:pPr lvl="0"/>
            <a:r>
              <a:rPr lang="en-GB" dirty="0">
                <a:solidFill>
                  <a:prstClr val="black"/>
                </a:solidFill>
              </a:rPr>
              <a:t>The rise of smaller and single-issue parties suggests ideology still matters to many voters</a:t>
            </a:r>
          </a:p>
          <a:p>
            <a:endParaRPr lang="en-GB" dirty="0"/>
          </a:p>
        </p:txBody>
      </p:sp>
      <p:sp>
        <p:nvSpPr>
          <p:cNvPr id="5" name="Title 1"/>
          <p:cNvSpPr>
            <a:spLocks noGrp="1"/>
          </p:cNvSpPr>
          <p:nvPr>
            <p:ph type="title"/>
          </p:nvPr>
        </p:nvSpPr>
        <p:spPr>
          <a:xfrm>
            <a:off x="251520" y="260648"/>
            <a:ext cx="8640960" cy="634082"/>
          </a:xfrm>
        </p:spPr>
        <p:txBody>
          <a:bodyPr>
            <a:normAutofit/>
          </a:bodyPr>
          <a:lstStyle/>
          <a:p>
            <a:pPr algn="l"/>
            <a:r>
              <a:rPr lang="en-GB" sz="3200" b="1" dirty="0">
                <a:solidFill>
                  <a:prstClr val="black"/>
                </a:solidFill>
              </a:rPr>
              <a:t>Political Parties: Established Political Parties  (2.2)</a:t>
            </a:r>
            <a:endParaRPr lang="en-GB" dirty="0"/>
          </a:p>
        </p:txBody>
      </p:sp>
      <p:sp>
        <p:nvSpPr>
          <p:cNvPr id="6" name="TextBox 5"/>
          <p:cNvSpPr txBox="1"/>
          <p:nvPr/>
        </p:nvSpPr>
        <p:spPr>
          <a:xfrm>
            <a:off x="107504" y="908720"/>
            <a:ext cx="8928992" cy="584775"/>
          </a:xfrm>
          <a:prstGeom prst="rect">
            <a:avLst/>
          </a:prstGeom>
          <a:noFill/>
        </p:spPr>
        <p:txBody>
          <a:bodyPr wrap="square" rtlCol="0">
            <a:spAutoFit/>
          </a:bodyPr>
          <a:lstStyle/>
          <a:p>
            <a:r>
              <a:rPr lang="en-GB" sz="3200" b="1" dirty="0">
                <a:solidFill>
                  <a:srgbClr val="7030A0"/>
                </a:solidFill>
              </a:rPr>
              <a:t>Q. Have recent years witnessed an end to ideology?</a:t>
            </a:r>
          </a:p>
        </p:txBody>
      </p:sp>
    </p:spTree>
    <p:extLst>
      <p:ext uri="{BB962C8B-B14F-4D97-AF65-F5344CB8AC3E}">
        <p14:creationId xmlns:p14="http://schemas.microsoft.com/office/powerpoint/2010/main" val="368626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a:ln>
            <a:solidFill>
              <a:schemeClr val="tx1"/>
            </a:solidFill>
          </a:ln>
        </p:spPr>
        <p:txBody>
          <a:bodyPr>
            <a:normAutofit fontScale="90000"/>
          </a:bodyPr>
          <a:lstStyle/>
          <a:p>
            <a:pPr algn="l"/>
            <a:r>
              <a:rPr lang="en-GB" b="1" dirty="0">
                <a:solidFill>
                  <a:srgbClr val="7030A0"/>
                </a:solidFill>
              </a:rPr>
              <a:t>Party Policies Research task (2019):</a:t>
            </a:r>
          </a:p>
        </p:txBody>
      </p:sp>
      <p:sp>
        <p:nvSpPr>
          <p:cNvPr id="3" name="Content Placeholder 2"/>
          <p:cNvSpPr>
            <a:spLocks noGrp="1"/>
          </p:cNvSpPr>
          <p:nvPr>
            <p:ph idx="1"/>
          </p:nvPr>
        </p:nvSpPr>
        <p:spPr>
          <a:solidFill>
            <a:srgbClr val="FFC000"/>
          </a:solidFill>
          <a:ln>
            <a:solidFill>
              <a:schemeClr val="tx1"/>
            </a:solidFill>
          </a:ln>
        </p:spPr>
        <p:txBody>
          <a:bodyPr>
            <a:normAutofit/>
          </a:bodyPr>
          <a:lstStyle/>
          <a:p>
            <a:pPr marL="0" indent="0">
              <a:buNone/>
            </a:pPr>
            <a:endParaRPr lang="en-GB" sz="2400" b="1" dirty="0">
              <a:solidFill>
                <a:srgbClr val="7030A0"/>
              </a:solidFill>
            </a:endParaRPr>
          </a:p>
          <a:p>
            <a:r>
              <a:rPr lang="en-GB" sz="2400" b="1" dirty="0">
                <a:solidFill>
                  <a:srgbClr val="7030A0"/>
                </a:solidFill>
              </a:rPr>
              <a:t>Group 1. Labour - Watch, note and report back: </a:t>
            </a:r>
            <a:r>
              <a:rPr lang="en-GB" sz="2000" dirty="0">
                <a:hlinkClick r:id="rId3"/>
              </a:rPr>
              <a:t>Labour's Manifesto Quickly Summarised (2019 Election) - TLDR News – YouTube</a:t>
            </a:r>
            <a:endParaRPr lang="en-GB" sz="2000" dirty="0"/>
          </a:p>
          <a:p>
            <a:r>
              <a:rPr lang="en-GB" sz="2400" b="1" dirty="0">
                <a:solidFill>
                  <a:srgbClr val="7030A0"/>
                </a:solidFill>
              </a:rPr>
              <a:t>Group 2. Conservative - Watch, note and report back: </a:t>
            </a:r>
            <a:r>
              <a:rPr lang="en-GB" sz="2400" b="1" dirty="0">
                <a:solidFill>
                  <a:srgbClr val="7030A0"/>
                </a:solidFill>
                <a:hlinkClick r:id="rId4"/>
              </a:rPr>
              <a:t>https://www.youtube.com/watch?v=hAwJkwTwUWA</a:t>
            </a:r>
            <a:endParaRPr lang="en-GB" sz="2400" b="1" dirty="0">
              <a:solidFill>
                <a:srgbClr val="7030A0"/>
              </a:solidFill>
            </a:endParaRPr>
          </a:p>
          <a:p>
            <a:r>
              <a:rPr lang="en-GB" sz="2400" b="1" dirty="0">
                <a:solidFill>
                  <a:srgbClr val="7030A0"/>
                </a:solidFill>
              </a:rPr>
              <a:t>Group 3. Lib Dems - Watch, note and report back: </a:t>
            </a:r>
            <a:r>
              <a:rPr lang="en-GB" sz="2400" b="1" dirty="0">
                <a:solidFill>
                  <a:srgbClr val="0070C0"/>
                </a:solidFill>
                <a:hlinkClick r:id="rId5"/>
              </a:rPr>
              <a:t>https://www.youtube.com/watch?v=Or-Ftl4GVsk</a:t>
            </a:r>
            <a:endParaRPr lang="en-GB" sz="2400" b="1" dirty="0">
              <a:solidFill>
                <a:srgbClr val="0070C0"/>
              </a:solidFill>
            </a:endParaRPr>
          </a:p>
          <a:p>
            <a:r>
              <a:rPr lang="en-GB" sz="2400" b="1" dirty="0">
                <a:solidFill>
                  <a:srgbClr val="7030A0"/>
                </a:solidFill>
              </a:rPr>
              <a:t>Group 3. Green - Watch, note and report back: </a:t>
            </a:r>
            <a:r>
              <a:rPr lang="en-GB" sz="2400" b="1" dirty="0">
                <a:solidFill>
                  <a:srgbClr val="7030A0"/>
                </a:solidFill>
                <a:hlinkClick r:id="rId6"/>
              </a:rPr>
              <a:t>https://www.youtube.com/watch?v=cSFT8AJmsSE</a:t>
            </a:r>
            <a:endParaRPr lang="en-GB" sz="2400" b="1" dirty="0">
              <a:solidFill>
                <a:srgbClr val="7030A0"/>
              </a:solidFill>
            </a:endParaRPr>
          </a:p>
          <a:p>
            <a:endParaRPr lang="en-GB" b="1" dirty="0">
              <a:solidFill>
                <a:srgbClr val="7030A0"/>
              </a:solidFill>
            </a:endParaRPr>
          </a:p>
        </p:txBody>
      </p:sp>
    </p:spTree>
    <p:extLst>
      <p:ext uri="{BB962C8B-B14F-4D97-AF65-F5344CB8AC3E}">
        <p14:creationId xmlns:p14="http://schemas.microsoft.com/office/powerpoint/2010/main" val="1525505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350" y="836712"/>
            <a:ext cx="8712968" cy="4392488"/>
          </a:xfrm>
          <a:solidFill>
            <a:schemeClr val="bg2">
              <a:lumMod val="75000"/>
            </a:schemeClr>
          </a:solidFill>
        </p:spPr>
        <p:txBody>
          <a:bodyPr>
            <a:normAutofit fontScale="92500" lnSpcReduction="10000"/>
          </a:bodyPr>
          <a:lstStyle/>
          <a:p>
            <a:pPr marL="0" indent="0">
              <a:buNone/>
            </a:pPr>
            <a:r>
              <a:rPr lang="en-GB" b="1" dirty="0">
                <a:solidFill>
                  <a:srgbClr val="002060"/>
                </a:solidFill>
              </a:rPr>
              <a:t>Mainstream parties</a:t>
            </a:r>
          </a:p>
          <a:p>
            <a:r>
              <a:rPr lang="en-GB" sz="2800" dirty="0"/>
              <a:t>Conservative, Labour (post-1924), Lib Dems (post-1988 merge between Liberal Party &amp; SDP)</a:t>
            </a:r>
          </a:p>
          <a:p>
            <a:pPr marL="0" indent="0">
              <a:buNone/>
            </a:pPr>
            <a:r>
              <a:rPr lang="en-GB" b="1" dirty="0">
                <a:solidFill>
                  <a:srgbClr val="002060"/>
                </a:solidFill>
              </a:rPr>
              <a:t>Minority or ‘niche’ parties </a:t>
            </a:r>
            <a:endParaRPr lang="en-GB" dirty="0"/>
          </a:p>
          <a:p>
            <a:r>
              <a:rPr lang="en-GB" sz="2800" b="1" dirty="0"/>
              <a:t>Nationalist parties </a:t>
            </a:r>
            <a:r>
              <a:rPr lang="en-GB" sz="2800" dirty="0"/>
              <a:t>– SNP, Plaid </a:t>
            </a:r>
            <a:r>
              <a:rPr lang="en-GB" sz="2800" dirty="0" err="1"/>
              <a:t>Cyrmu</a:t>
            </a:r>
            <a:r>
              <a:rPr lang="en-GB" sz="2800" dirty="0"/>
              <a:t>, </a:t>
            </a:r>
            <a:r>
              <a:rPr lang="en-GB" sz="2800" dirty="0" err="1"/>
              <a:t>Mebyon</a:t>
            </a:r>
            <a:r>
              <a:rPr lang="en-GB" sz="2800" dirty="0"/>
              <a:t> </a:t>
            </a:r>
            <a:r>
              <a:rPr lang="en-GB" sz="2800" dirty="0" err="1"/>
              <a:t>Kernow</a:t>
            </a:r>
            <a:r>
              <a:rPr lang="en-GB" sz="2800" dirty="0"/>
              <a:t>, BNP, Sinn Fein, DUP, etc.</a:t>
            </a:r>
          </a:p>
          <a:p>
            <a:r>
              <a:rPr lang="en-GB" sz="2800" b="1" dirty="0"/>
              <a:t>Single issue parties </a:t>
            </a:r>
            <a:r>
              <a:rPr lang="en-GB" sz="2800" dirty="0"/>
              <a:t>– Green Party, UKIP </a:t>
            </a:r>
            <a:r>
              <a:rPr lang="en-GB" dirty="0"/>
              <a:t>(</a:t>
            </a:r>
            <a:r>
              <a:rPr lang="en-GB" sz="2400" dirty="0">
                <a:solidFill>
                  <a:srgbClr val="FF0000"/>
                </a:solidFill>
              </a:rPr>
              <a:t>Kidderminster Hospital &amp; Health Concern Party, Dr Richard Taylor won Wyre Valley, 2001 &amp; 2005</a:t>
            </a:r>
            <a:r>
              <a:rPr lang="en-GB" dirty="0"/>
              <a:t>)</a:t>
            </a:r>
          </a:p>
          <a:p>
            <a:r>
              <a:rPr lang="en-GB" dirty="0">
                <a:hlinkClick r:id="rId3"/>
              </a:rPr>
              <a:t> </a:t>
            </a:r>
            <a:r>
              <a:rPr lang="en-GB" sz="2400" dirty="0">
                <a:hlinkClick r:id="rId3"/>
              </a:rPr>
              <a:t>Britain's Weird, Small Political Parties Explained - TLDR News - YouTube</a:t>
            </a:r>
            <a:endParaRPr lang="en-GB" sz="2400" dirty="0"/>
          </a:p>
          <a:p>
            <a:endParaRPr lang="en-GB" dirty="0"/>
          </a:p>
          <a:p>
            <a:endParaRPr lang="en-GB" b="1" dirty="0">
              <a:solidFill>
                <a:srgbClr val="002060"/>
              </a:solidFill>
            </a:endParaRPr>
          </a:p>
          <a:p>
            <a:pPr marL="0" indent="0">
              <a:buNone/>
            </a:pPr>
            <a:endParaRPr lang="en-GB" b="1" dirty="0">
              <a:solidFill>
                <a:srgbClr val="002060"/>
              </a:solidFill>
            </a:endParaRPr>
          </a:p>
        </p:txBody>
      </p:sp>
      <p:sp>
        <p:nvSpPr>
          <p:cNvPr id="4" name="Rectangle 3"/>
          <p:cNvSpPr/>
          <p:nvPr/>
        </p:nvSpPr>
        <p:spPr>
          <a:xfrm>
            <a:off x="549382" y="179546"/>
            <a:ext cx="8424936" cy="584775"/>
          </a:xfrm>
          <a:prstGeom prst="rect">
            <a:avLst/>
          </a:prstGeom>
        </p:spPr>
        <p:txBody>
          <a:bodyPr wrap="square">
            <a:spAutoFit/>
          </a:bodyPr>
          <a:lstStyle/>
          <a:p>
            <a:r>
              <a:rPr lang="en-GB" sz="3200" b="1" dirty="0">
                <a:solidFill>
                  <a:prstClr val="black"/>
                </a:solidFill>
                <a:ea typeface="+mj-ea"/>
                <a:cs typeface="+mj-cs"/>
              </a:rPr>
              <a:t>Political Parties: Emerging &amp; minor parties  </a:t>
            </a:r>
            <a:endParaRPr lang="en-GB" dirty="0"/>
          </a:p>
        </p:txBody>
      </p:sp>
      <p:sp>
        <p:nvSpPr>
          <p:cNvPr id="5" name="TextBox 4"/>
          <p:cNvSpPr txBox="1"/>
          <p:nvPr/>
        </p:nvSpPr>
        <p:spPr>
          <a:xfrm>
            <a:off x="251520" y="5517232"/>
            <a:ext cx="8712968" cy="1175706"/>
          </a:xfrm>
          <a:prstGeom prst="rect">
            <a:avLst/>
          </a:prstGeom>
          <a:solidFill>
            <a:srgbClr val="FFC000"/>
          </a:solidFill>
        </p:spPr>
        <p:txBody>
          <a:bodyPr wrap="square" rtlCol="0">
            <a:spAutoFit/>
          </a:bodyPr>
          <a:lstStyle/>
          <a:p>
            <a:pPr lvl="0">
              <a:spcBef>
                <a:spcPct val="20000"/>
              </a:spcBef>
            </a:pPr>
            <a:r>
              <a:rPr lang="en-GB" sz="3200" b="1" dirty="0">
                <a:solidFill>
                  <a:srgbClr val="7030A0"/>
                </a:solidFill>
              </a:rPr>
              <a:t>Q. What roll to minority parties play?</a:t>
            </a:r>
          </a:p>
          <a:p>
            <a:pPr lvl="0">
              <a:spcBef>
                <a:spcPct val="20000"/>
              </a:spcBef>
            </a:pPr>
            <a:r>
              <a:rPr lang="en-GB" sz="3200" b="1" dirty="0">
                <a:solidFill>
                  <a:srgbClr val="7030A0"/>
                </a:solidFill>
              </a:rPr>
              <a:t>Q. Do minority parties have any influence?</a:t>
            </a:r>
            <a:r>
              <a:rPr lang="en-GB" sz="3200" dirty="0">
                <a:solidFill>
                  <a:prstClr val="black"/>
                </a:solidFill>
              </a:rPr>
              <a:t> </a:t>
            </a:r>
          </a:p>
        </p:txBody>
      </p:sp>
    </p:spTree>
    <p:extLst>
      <p:ext uri="{BB962C8B-B14F-4D97-AF65-F5344CB8AC3E}">
        <p14:creationId xmlns:p14="http://schemas.microsoft.com/office/powerpoint/2010/main" val="2320193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8784976" cy="5400600"/>
          </a:xfrm>
        </p:spPr>
        <p:txBody>
          <a:bodyPr/>
          <a:lstStyle/>
          <a:p>
            <a:r>
              <a:rPr lang="en-GB" b="1" dirty="0">
                <a:solidFill>
                  <a:srgbClr val="002060"/>
                </a:solidFill>
              </a:rPr>
              <a:t>One party-dominant system </a:t>
            </a:r>
            <a:r>
              <a:rPr lang="en-GB" dirty="0"/>
              <a:t>– Plurality but only one party has a realistic chance of winning power</a:t>
            </a:r>
          </a:p>
          <a:p>
            <a:r>
              <a:rPr lang="en-GB" b="1" dirty="0">
                <a:solidFill>
                  <a:srgbClr val="002060"/>
                </a:solidFill>
              </a:rPr>
              <a:t>Two-party system </a:t>
            </a:r>
            <a:r>
              <a:rPr lang="en-GB" dirty="0"/>
              <a:t>- Plurality but only two have a realistic chance of winning power</a:t>
            </a:r>
          </a:p>
          <a:p>
            <a:r>
              <a:rPr lang="en-GB" b="1" dirty="0">
                <a:solidFill>
                  <a:srgbClr val="002060"/>
                </a:solidFill>
              </a:rPr>
              <a:t>Two-&amp;-a-half-party system </a:t>
            </a:r>
            <a:r>
              <a:rPr lang="en-GB" dirty="0"/>
              <a:t>– Plurality but two parties dominate, but are challenged the growth of a smaller third party</a:t>
            </a:r>
          </a:p>
          <a:p>
            <a:r>
              <a:rPr lang="en-GB" b="1" dirty="0">
                <a:solidFill>
                  <a:srgbClr val="002060"/>
                </a:solidFill>
              </a:rPr>
              <a:t>Multi-party system </a:t>
            </a:r>
            <a:r>
              <a:rPr lang="en-GB" dirty="0"/>
              <a:t>– Plurality where a number of parties contend to form coalition governments</a:t>
            </a:r>
          </a:p>
        </p:txBody>
      </p:sp>
      <p:sp>
        <p:nvSpPr>
          <p:cNvPr id="4" name="Rectangle 3"/>
          <p:cNvSpPr/>
          <p:nvPr/>
        </p:nvSpPr>
        <p:spPr>
          <a:xfrm>
            <a:off x="415168" y="300005"/>
            <a:ext cx="8424936" cy="584775"/>
          </a:xfrm>
          <a:prstGeom prst="rect">
            <a:avLst/>
          </a:prstGeom>
        </p:spPr>
        <p:txBody>
          <a:bodyPr wrap="square">
            <a:spAutoFit/>
          </a:bodyPr>
          <a:lstStyle/>
          <a:p>
            <a:r>
              <a:rPr lang="en-GB" sz="3200" b="1" dirty="0">
                <a:solidFill>
                  <a:prstClr val="black"/>
                </a:solidFill>
                <a:ea typeface="+mj-ea"/>
                <a:cs typeface="+mj-cs"/>
              </a:rPr>
              <a:t>Political Parties: Models of political party   </a:t>
            </a:r>
            <a:endParaRPr lang="en-GB" dirty="0"/>
          </a:p>
        </p:txBody>
      </p:sp>
      <p:sp>
        <p:nvSpPr>
          <p:cNvPr id="6" name="TextBox 5"/>
          <p:cNvSpPr txBox="1"/>
          <p:nvPr/>
        </p:nvSpPr>
        <p:spPr>
          <a:xfrm>
            <a:off x="415168" y="5949280"/>
            <a:ext cx="8261288" cy="584775"/>
          </a:xfrm>
          <a:prstGeom prst="rect">
            <a:avLst/>
          </a:prstGeom>
          <a:solidFill>
            <a:srgbClr val="FFC000"/>
          </a:solidFill>
          <a:ln>
            <a:solidFill>
              <a:schemeClr val="tx1"/>
            </a:solidFill>
          </a:ln>
        </p:spPr>
        <p:txBody>
          <a:bodyPr wrap="square" rtlCol="0">
            <a:spAutoFit/>
          </a:bodyPr>
          <a:lstStyle/>
          <a:p>
            <a:pPr lvl="0">
              <a:spcBef>
                <a:spcPct val="20000"/>
              </a:spcBef>
            </a:pPr>
            <a:r>
              <a:rPr lang="en-GB" sz="3200" b="1" dirty="0">
                <a:solidFill>
                  <a:srgbClr val="7030A0"/>
                </a:solidFill>
              </a:rPr>
              <a:t>Q. Do these models apply to the UK?</a:t>
            </a:r>
            <a:r>
              <a:rPr lang="en-GB" sz="3200" b="1" dirty="0">
                <a:solidFill>
                  <a:prstClr val="black"/>
                </a:solidFill>
              </a:rPr>
              <a:t> </a:t>
            </a:r>
            <a:endParaRPr lang="en-GB" sz="3200" b="1" dirty="0">
              <a:solidFill>
                <a:srgbClr val="002060"/>
              </a:solidFill>
            </a:endParaRPr>
          </a:p>
        </p:txBody>
      </p:sp>
    </p:spTree>
    <p:extLst>
      <p:ext uri="{BB962C8B-B14F-4D97-AF65-F5344CB8AC3E}">
        <p14:creationId xmlns:p14="http://schemas.microsoft.com/office/powerpoint/2010/main" val="380726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GB" sz="3200" b="1" dirty="0"/>
              <a:t>Political Parties: Topic overview</a:t>
            </a:r>
          </a:p>
        </p:txBody>
      </p:sp>
      <p:sp>
        <p:nvSpPr>
          <p:cNvPr id="3" name="Content Placeholder 2"/>
          <p:cNvSpPr>
            <a:spLocks noGrp="1"/>
          </p:cNvSpPr>
          <p:nvPr>
            <p:ph idx="1"/>
          </p:nvPr>
        </p:nvSpPr>
        <p:spPr>
          <a:xfrm>
            <a:off x="457200" y="1124744"/>
            <a:ext cx="8229600" cy="5001419"/>
          </a:xfrm>
          <a:solidFill>
            <a:srgbClr val="FFC000"/>
          </a:solidFill>
          <a:ln>
            <a:solidFill>
              <a:srgbClr val="FF0000"/>
            </a:solidFill>
          </a:ln>
        </p:spPr>
        <p:txBody>
          <a:bodyPr/>
          <a:lstStyle/>
          <a:p>
            <a:r>
              <a:rPr lang="en-GB" b="1" dirty="0"/>
              <a:t>What is a political party &amp; what roles do parties perform operate in the UK?</a:t>
            </a:r>
          </a:p>
          <a:p>
            <a:r>
              <a:rPr lang="en-GB" b="1" dirty="0"/>
              <a:t>What are the principles of political parties?</a:t>
            </a:r>
          </a:p>
          <a:p>
            <a:r>
              <a:rPr lang="en-GB" b="1" dirty="0"/>
              <a:t>What types of political party operate in the UK?</a:t>
            </a:r>
          </a:p>
          <a:p>
            <a:r>
              <a:rPr lang="en-GB" b="1" dirty="0"/>
              <a:t>What are the origins &amp; development of the main parties?</a:t>
            </a:r>
          </a:p>
          <a:p>
            <a:r>
              <a:rPr lang="en-GB" b="1" dirty="0"/>
              <a:t>Emerging &amp; minor political parties.</a:t>
            </a:r>
          </a:p>
          <a:p>
            <a:r>
              <a:rPr lang="en-GB" b="1" dirty="0"/>
              <a:t>What party system/s operate in the UK</a:t>
            </a:r>
            <a:r>
              <a:rPr lang="en-GB" dirty="0"/>
              <a:t>?</a:t>
            </a:r>
          </a:p>
          <a:p>
            <a:endParaRPr lang="en-GB" dirty="0"/>
          </a:p>
        </p:txBody>
      </p:sp>
    </p:spTree>
    <p:extLst>
      <p:ext uri="{BB962C8B-B14F-4D97-AF65-F5344CB8AC3E}">
        <p14:creationId xmlns:p14="http://schemas.microsoft.com/office/powerpoint/2010/main" val="375975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168" y="300005"/>
            <a:ext cx="8424936" cy="584775"/>
          </a:xfrm>
          <a:prstGeom prst="rect">
            <a:avLst/>
          </a:prstGeom>
        </p:spPr>
        <p:txBody>
          <a:bodyPr wrap="square">
            <a:spAutoFit/>
          </a:bodyPr>
          <a:lstStyle/>
          <a:p>
            <a:r>
              <a:rPr lang="en-GB" sz="3200" b="1" dirty="0">
                <a:solidFill>
                  <a:prstClr val="black"/>
                </a:solidFill>
                <a:ea typeface="+mj-ea"/>
                <a:cs typeface="+mj-cs"/>
              </a:rPr>
              <a:t>Political Parties: </a:t>
            </a:r>
            <a:r>
              <a:rPr lang="en-GB" sz="3200" b="1" dirty="0">
                <a:solidFill>
                  <a:prstClr val="black"/>
                </a:solidFill>
              </a:rPr>
              <a:t>Models of political party</a:t>
            </a:r>
            <a:r>
              <a:rPr lang="en-GB" sz="3200" b="1" dirty="0">
                <a:solidFill>
                  <a:prstClr val="black"/>
                </a:solidFill>
                <a:ea typeface="+mj-ea"/>
                <a:cs typeface="+mj-cs"/>
              </a:rPr>
              <a:t> </a:t>
            </a:r>
            <a:endParaRPr lang="en-GB" dirty="0"/>
          </a:p>
        </p:txBody>
      </p:sp>
      <p:sp>
        <p:nvSpPr>
          <p:cNvPr id="5" name="TextBox 4"/>
          <p:cNvSpPr txBox="1"/>
          <p:nvPr/>
        </p:nvSpPr>
        <p:spPr>
          <a:xfrm>
            <a:off x="251520" y="5805264"/>
            <a:ext cx="8712968" cy="584775"/>
          </a:xfrm>
          <a:prstGeom prst="rect">
            <a:avLst/>
          </a:prstGeom>
          <a:solidFill>
            <a:srgbClr val="FFC000"/>
          </a:solidFill>
          <a:ln>
            <a:solidFill>
              <a:schemeClr val="tx1"/>
            </a:solidFill>
          </a:ln>
        </p:spPr>
        <p:txBody>
          <a:bodyPr wrap="square" rtlCol="0">
            <a:spAutoFit/>
          </a:bodyPr>
          <a:lstStyle/>
          <a:p>
            <a:r>
              <a:rPr lang="en-GB" sz="3200" b="1" dirty="0">
                <a:solidFill>
                  <a:srgbClr val="7030A0"/>
                </a:solidFill>
              </a:rPr>
              <a:t>Q. What factors can account for these statistics?</a:t>
            </a:r>
          </a:p>
        </p:txBody>
      </p:sp>
      <p:pic>
        <p:nvPicPr>
          <p:cNvPr id="3" name="Content Placeholder 2">
            <a:extLst>
              <a:ext uri="{FF2B5EF4-FFF2-40B4-BE49-F238E27FC236}">
                <a16:creationId xmlns:a16="http://schemas.microsoft.com/office/drawing/2014/main" id="{52ABEC69-71C5-452B-B66D-325A407B5152}"/>
              </a:ext>
            </a:extLst>
          </p:cNvPr>
          <p:cNvPicPr>
            <a:picLocks noGrp="1" noChangeAspect="1"/>
          </p:cNvPicPr>
          <p:nvPr>
            <p:ph idx="1"/>
          </p:nvPr>
        </p:nvPicPr>
        <p:blipFill>
          <a:blip r:embed="rId2"/>
          <a:stretch>
            <a:fillRect/>
          </a:stretch>
        </p:blipFill>
        <p:spPr>
          <a:xfrm>
            <a:off x="328104" y="1124744"/>
            <a:ext cx="8513600" cy="4320480"/>
          </a:xfrm>
          <a:prstGeom prst="rect">
            <a:avLst/>
          </a:prstGeom>
          <a:ln>
            <a:solidFill>
              <a:schemeClr val="tx1"/>
            </a:solidFill>
          </a:ln>
        </p:spPr>
      </p:pic>
    </p:spTree>
    <p:extLst>
      <p:ext uri="{BB962C8B-B14F-4D97-AF65-F5344CB8AC3E}">
        <p14:creationId xmlns:p14="http://schemas.microsoft.com/office/powerpoint/2010/main" val="226894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84976" cy="1872208"/>
          </a:xfrm>
          <a:solidFill>
            <a:schemeClr val="bg1"/>
          </a:solidFill>
          <a:ln>
            <a:solidFill>
              <a:schemeClr val="tx1"/>
            </a:solidFill>
          </a:ln>
        </p:spPr>
        <p:txBody>
          <a:bodyPr/>
          <a:lstStyle/>
          <a:p>
            <a:r>
              <a:rPr lang="en-GB" b="1" dirty="0">
                <a:solidFill>
                  <a:srgbClr val="7030A0"/>
                </a:solidFill>
              </a:rPr>
              <a:t>Leadership</a:t>
            </a:r>
          </a:p>
        </p:txBody>
      </p:sp>
      <p:sp>
        <p:nvSpPr>
          <p:cNvPr id="4" name="Rectangle 3"/>
          <p:cNvSpPr/>
          <p:nvPr/>
        </p:nvSpPr>
        <p:spPr>
          <a:xfrm>
            <a:off x="415168" y="300005"/>
            <a:ext cx="8424936" cy="584775"/>
          </a:xfrm>
          <a:prstGeom prst="rect">
            <a:avLst/>
          </a:prstGeom>
        </p:spPr>
        <p:txBody>
          <a:bodyPr wrap="square">
            <a:spAutoFit/>
          </a:bodyPr>
          <a:lstStyle/>
          <a:p>
            <a:r>
              <a:rPr lang="en-GB" sz="3200" b="1" dirty="0">
                <a:solidFill>
                  <a:prstClr val="black"/>
                </a:solidFill>
                <a:ea typeface="+mj-ea"/>
                <a:cs typeface="+mj-cs"/>
              </a:rPr>
              <a:t>Political Parties: </a:t>
            </a:r>
            <a:r>
              <a:rPr lang="en-GB" sz="3200" b="1" dirty="0">
                <a:solidFill>
                  <a:prstClr val="black"/>
                </a:solidFill>
              </a:rPr>
              <a:t>Factors that affect party success</a:t>
            </a:r>
            <a:r>
              <a:rPr lang="en-GB" sz="3200" b="1" dirty="0">
                <a:solidFill>
                  <a:prstClr val="black"/>
                </a:solidFill>
                <a:ea typeface="+mj-ea"/>
                <a:cs typeface="+mj-cs"/>
              </a:rPr>
              <a:t> </a:t>
            </a:r>
            <a:endParaRPr lang="en-GB" dirty="0"/>
          </a:p>
        </p:txBody>
      </p:sp>
      <p:sp>
        <p:nvSpPr>
          <p:cNvPr id="6" name="Content Placeholder 2"/>
          <p:cNvSpPr txBox="1">
            <a:spLocks/>
          </p:cNvSpPr>
          <p:nvPr/>
        </p:nvSpPr>
        <p:spPr>
          <a:xfrm>
            <a:off x="179512" y="2924944"/>
            <a:ext cx="8784976" cy="1872208"/>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a:solidFill>
                  <a:srgbClr val="7030A0"/>
                </a:solidFill>
              </a:rPr>
              <a:t>United/divided</a:t>
            </a:r>
          </a:p>
        </p:txBody>
      </p:sp>
      <p:sp>
        <p:nvSpPr>
          <p:cNvPr id="8" name="Content Placeholder 2"/>
          <p:cNvSpPr txBox="1">
            <a:spLocks/>
          </p:cNvSpPr>
          <p:nvPr/>
        </p:nvSpPr>
        <p:spPr>
          <a:xfrm>
            <a:off x="179512" y="4877544"/>
            <a:ext cx="8784976" cy="1863824"/>
          </a:xfrm>
          <a:prstGeom prst="rect">
            <a:avLst/>
          </a:prstGeom>
          <a:solidFill>
            <a:schemeClr val="bg1"/>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a:solidFill>
                  <a:srgbClr val="7030A0"/>
                </a:solidFill>
              </a:rPr>
              <a:t>Media</a:t>
            </a:r>
          </a:p>
        </p:txBody>
      </p:sp>
    </p:spTree>
    <p:extLst>
      <p:ext uri="{BB962C8B-B14F-4D97-AF65-F5344CB8AC3E}">
        <p14:creationId xmlns:p14="http://schemas.microsoft.com/office/powerpoint/2010/main" val="2883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ideology</a:t>
            </a:r>
            <a:endParaRPr lang="en-GB" dirty="0"/>
          </a:p>
        </p:txBody>
      </p:sp>
      <p:sp>
        <p:nvSpPr>
          <p:cNvPr id="3" name="Content Placeholder 2"/>
          <p:cNvSpPr>
            <a:spLocks noGrp="1"/>
          </p:cNvSpPr>
          <p:nvPr>
            <p:ph idx="1"/>
          </p:nvPr>
        </p:nvSpPr>
        <p:spPr>
          <a:xfrm>
            <a:off x="457200" y="1052736"/>
            <a:ext cx="8229600" cy="5400600"/>
          </a:xfrm>
        </p:spPr>
        <p:txBody>
          <a:bodyPr/>
          <a:lstStyle/>
          <a:p>
            <a:r>
              <a:rPr lang="en-GB" b="1" dirty="0">
                <a:solidFill>
                  <a:srgbClr val="7030A0"/>
                </a:solidFill>
              </a:rPr>
              <a:t>Define political ideology. </a:t>
            </a:r>
          </a:p>
          <a:p>
            <a:endParaRPr lang="en-GB" b="1" dirty="0">
              <a:solidFill>
                <a:srgbClr val="7030A0"/>
              </a:solidFill>
            </a:endParaRPr>
          </a:p>
          <a:p>
            <a:endParaRPr lang="en-GB" b="1" dirty="0">
              <a:solidFill>
                <a:srgbClr val="7030A0"/>
              </a:solidFill>
            </a:endParaRPr>
          </a:p>
          <a:p>
            <a:r>
              <a:rPr lang="en-GB" b="1" dirty="0">
                <a:solidFill>
                  <a:srgbClr val="7030A0"/>
                </a:solidFill>
              </a:rPr>
              <a:t>What does ideology have to do with political parties?</a:t>
            </a:r>
          </a:p>
          <a:p>
            <a:endParaRPr lang="en-GB" b="1" dirty="0">
              <a:solidFill>
                <a:srgbClr val="7030A0"/>
              </a:solidFill>
            </a:endParaRPr>
          </a:p>
          <a:p>
            <a:endParaRPr lang="en-GB" b="1" dirty="0">
              <a:solidFill>
                <a:srgbClr val="7030A0"/>
              </a:solidFill>
            </a:endParaRPr>
          </a:p>
          <a:p>
            <a:r>
              <a:rPr lang="en-GB" b="1" dirty="0">
                <a:solidFill>
                  <a:srgbClr val="7030A0"/>
                </a:solidFill>
              </a:rPr>
              <a:t>What is the political spectrum?</a:t>
            </a:r>
          </a:p>
        </p:txBody>
      </p:sp>
    </p:spTree>
    <p:extLst>
      <p:ext uri="{BB962C8B-B14F-4D97-AF65-F5344CB8AC3E}">
        <p14:creationId xmlns:p14="http://schemas.microsoft.com/office/powerpoint/2010/main" val="144607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496944" cy="5544616"/>
          </a:xfrm>
        </p:spPr>
        <p:txBody>
          <a:bodyPr>
            <a:normAutofit lnSpcReduction="10000"/>
          </a:bodyPr>
          <a:lstStyle/>
          <a:p>
            <a:pPr marL="0" indent="0">
              <a:buNone/>
            </a:pPr>
            <a:r>
              <a:rPr lang="en-GB" b="1" dirty="0">
                <a:solidFill>
                  <a:srgbClr val="002060"/>
                </a:solidFill>
              </a:rPr>
              <a:t>Left wing </a:t>
            </a:r>
            <a:r>
              <a:rPr lang="en-GB" dirty="0"/>
              <a:t>key principles:</a:t>
            </a:r>
          </a:p>
          <a:p>
            <a:r>
              <a:rPr lang="en-GB" dirty="0"/>
              <a:t>State intervention</a:t>
            </a:r>
          </a:p>
          <a:p>
            <a:r>
              <a:rPr lang="en-GB" dirty="0"/>
              <a:t>Collective rights</a:t>
            </a:r>
          </a:p>
          <a:p>
            <a:r>
              <a:rPr lang="en-GB" dirty="0"/>
              <a:t>Industry regulation</a:t>
            </a:r>
          </a:p>
          <a:p>
            <a:pPr marL="0" indent="0">
              <a:buNone/>
            </a:pPr>
            <a:r>
              <a:rPr lang="en-GB" b="1" dirty="0">
                <a:solidFill>
                  <a:srgbClr val="002060"/>
                </a:solidFill>
              </a:rPr>
              <a:t>Right wing </a:t>
            </a:r>
            <a:r>
              <a:rPr lang="en-GB" dirty="0"/>
              <a:t>key principles:</a:t>
            </a:r>
          </a:p>
          <a:p>
            <a:r>
              <a:rPr lang="en-GB" dirty="0"/>
              <a:t>Strong law &amp; order</a:t>
            </a:r>
          </a:p>
          <a:p>
            <a:r>
              <a:rPr lang="en-GB" dirty="0"/>
              <a:t>Preference for free market</a:t>
            </a:r>
          </a:p>
          <a:p>
            <a:r>
              <a:rPr lang="en-GB" dirty="0"/>
              <a:t>Emphasis on individual rights</a:t>
            </a:r>
          </a:p>
          <a:p>
            <a:endParaRPr lang="en-GB" sz="900" dirty="0"/>
          </a:p>
          <a:p>
            <a:pPr marL="0" indent="0">
              <a:buNone/>
            </a:pPr>
            <a:r>
              <a:rPr lang="en-GB" dirty="0"/>
              <a:t>Confused? Try this: </a:t>
            </a:r>
            <a:r>
              <a:rPr lang="en-GB" dirty="0">
                <a:hlinkClick r:id="rId2"/>
              </a:rPr>
              <a:t>https://youtu.be/JlQ5fGECmsA</a:t>
            </a:r>
            <a:endParaRPr lang="en-GB" dirty="0"/>
          </a:p>
          <a:p>
            <a:pPr marL="0" indent="0" algn="ctr">
              <a:buNone/>
            </a:pPr>
            <a:endParaRPr lang="en-GB" dirty="0"/>
          </a:p>
          <a:p>
            <a:pPr marL="0" indent="0">
              <a:buNone/>
            </a:pPr>
            <a:endParaRPr lang="en-GB" dirty="0"/>
          </a:p>
        </p:txBody>
      </p:sp>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Topic overview</a:t>
            </a:r>
            <a:endParaRPr lang="en-GB" dirty="0"/>
          </a:p>
        </p:txBody>
      </p:sp>
    </p:spTree>
    <p:extLst>
      <p:ext uri="{BB962C8B-B14F-4D97-AF65-F5344CB8AC3E}">
        <p14:creationId xmlns:p14="http://schemas.microsoft.com/office/powerpoint/2010/main" val="340789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3384"/>
            <a:ext cx="8229600" cy="5544616"/>
          </a:xfrm>
        </p:spPr>
        <p:txBody>
          <a:bodyPr/>
          <a:lstStyle/>
          <a:p>
            <a:r>
              <a:rPr lang="en-GB" dirty="0"/>
              <a:t>An organisation that develops a set of political goals and policies, which it seeks to convert into political action by obtaining government office, or a share in government, or by influencing the government of the day. It pursues its goals by mobilising public opinion in its favour, selecting candidates for office, competing at elections and identifying suitable political leaders.</a:t>
            </a:r>
          </a:p>
        </p:txBody>
      </p:sp>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Features </a:t>
            </a:r>
            <a:endParaRPr lang="en-GB" dirty="0"/>
          </a:p>
        </p:txBody>
      </p:sp>
    </p:spTree>
    <p:extLst>
      <p:ext uri="{BB962C8B-B14F-4D97-AF65-F5344CB8AC3E}">
        <p14:creationId xmlns:p14="http://schemas.microsoft.com/office/powerpoint/2010/main" val="72205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84976" cy="5688632"/>
          </a:xfrm>
        </p:spPr>
        <p:txBody>
          <a:bodyPr>
            <a:normAutofit fontScale="85000" lnSpcReduction="20000"/>
          </a:bodyPr>
          <a:lstStyle/>
          <a:p>
            <a:r>
              <a:rPr lang="en-GB" b="1" dirty="0"/>
              <a:t>Representation</a:t>
            </a:r>
            <a:r>
              <a:rPr lang="en-GB" dirty="0"/>
              <a:t> – Of their membership and of society as a whole</a:t>
            </a:r>
          </a:p>
          <a:p>
            <a:r>
              <a:rPr lang="en-GB" b="1" dirty="0"/>
              <a:t>Recruitment –</a:t>
            </a:r>
            <a:r>
              <a:rPr lang="en-GB" dirty="0"/>
              <a:t> Parties providing people to be MPs, frontbenchers</a:t>
            </a:r>
          </a:p>
          <a:p>
            <a:r>
              <a:rPr lang="en-GB" b="1" dirty="0"/>
              <a:t>Participation </a:t>
            </a:r>
            <a:r>
              <a:rPr lang="en-GB" dirty="0"/>
              <a:t>– By joining a political party people are becoming actively involved in Politics</a:t>
            </a:r>
          </a:p>
          <a:p>
            <a:r>
              <a:rPr lang="en-GB" b="1" dirty="0"/>
              <a:t>Governing </a:t>
            </a:r>
            <a:r>
              <a:rPr lang="en-GB" dirty="0"/>
              <a:t>– By winning a general election a party will provide the country with leadership</a:t>
            </a:r>
          </a:p>
          <a:p>
            <a:r>
              <a:rPr lang="en-GB" b="1" dirty="0"/>
              <a:t>Policy Formulation –</a:t>
            </a:r>
            <a:r>
              <a:rPr lang="en-GB" dirty="0"/>
              <a:t> A party’s ideas, through its’ manifesto, will be put into operation</a:t>
            </a:r>
          </a:p>
          <a:p>
            <a:r>
              <a:rPr lang="en-GB" b="1" dirty="0"/>
              <a:t>Electoral Function </a:t>
            </a:r>
            <a:r>
              <a:rPr lang="en-GB" dirty="0"/>
              <a:t>– Parties put forward and support candidates at election time</a:t>
            </a:r>
          </a:p>
          <a:p>
            <a:endParaRPr lang="en-GB" sz="900" dirty="0"/>
          </a:p>
          <a:p>
            <a:pPr marL="0" indent="0" algn="ctr">
              <a:buNone/>
            </a:pPr>
            <a:r>
              <a:rPr lang="en-GB" sz="3800" b="1" dirty="0">
                <a:solidFill>
                  <a:srgbClr val="7030A0"/>
                </a:solidFill>
              </a:rPr>
              <a:t>Q. Do political parties help or hinder representative democracy?</a:t>
            </a:r>
          </a:p>
          <a:p>
            <a:endParaRPr lang="en-GB" dirty="0"/>
          </a:p>
        </p:txBody>
      </p:sp>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Functions </a:t>
            </a:r>
            <a:endParaRPr lang="en-GB" dirty="0"/>
          </a:p>
        </p:txBody>
      </p:sp>
    </p:spTree>
    <p:extLst>
      <p:ext uri="{BB962C8B-B14F-4D97-AF65-F5344CB8AC3E}">
        <p14:creationId xmlns:p14="http://schemas.microsoft.com/office/powerpoint/2010/main" val="21149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12968" cy="5217443"/>
          </a:xfrm>
        </p:spPr>
        <p:txBody>
          <a:bodyPr>
            <a:normAutofit/>
          </a:bodyPr>
          <a:lstStyle/>
          <a:p>
            <a:pPr marL="0" indent="0">
              <a:buNone/>
            </a:pPr>
            <a:r>
              <a:rPr lang="en-GB" sz="2800" b="1" dirty="0">
                <a:solidFill>
                  <a:srgbClr val="002060"/>
                </a:solidFill>
              </a:rPr>
              <a:t>Manifestos</a:t>
            </a:r>
            <a:r>
              <a:rPr lang="en-GB" sz="2800" dirty="0">
                <a:solidFill>
                  <a:srgbClr val="002060"/>
                </a:solidFill>
              </a:rPr>
              <a:t> </a:t>
            </a:r>
            <a:r>
              <a:rPr lang="en-GB" sz="2800" dirty="0"/>
              <a:t>– Sets out policies it would seek to pass into law if elected.</a:t>
            </a:r>
          </a:p>
          <a:p>
            <a:pPr marL="0" indent="0">
              <a:buNone/>
            </a:pPr>
            <a:r>
              <a:rPr lang="en-GB" sz="2800" b="1" dirty="0">
                <a:solidFill>
                  <a:srgbClr val="002060"/>
                </a:solidFill>
              </a:rPr>
              <a:t>Mandate</a:t>
            </a:r>
            <a:r>
              <a:rPr lang="en-GB" sz="2800" dirty="0"/>
              <a:t> – The right of a govt. to pursue manifesto policies. The authority to govern.</a:t>
            </a:r>
          </a:p>
          <a:p>
            <a:pPr marL="0" indent="0">
              <a:buNone/>
            </a:pPr>
            <a:r>
              <a:rPr lang="en-GB" sz="2800" b="1" dirty="0">
                <a:solidFill>
                  <a:srgbClr val="002060"/>
                </a:solidFill>
              </a:rPr>
              <a:t>Salisbury Doctrine</a:t>
            </a:r>
            <a:r>
              <a:rPr lang="en-GB" sz="2800" dirty="0"/>
              <a:t> – Convention that the House of Lords does not block legislation promised in a manifesto.</a:t>
            </a:r>
            <a:endParaRPr lang="en-GB" sz="2800" b="1" dirty="0">
              <a:solidFill>
                <a:srgbClr val="002060"/>
              </a:solidFill>
            </a:endParaRPr>
          </a:p>
        </p:txBody>
      </p:sp>
      <p:sp>
        <p:nvSpPr>
          <p:cNvPr id="5"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Manifestos &amp; mandates </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717032"/>
            <a:ext cx="4464496" cy="305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44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Manifestos &amp; mandates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48979867"/>
              </p:ext>
            </p:extLst>
          </p:nvPr>
        </p:nvGraphicFramePr>
        <p:xfrm>
          <a:off x="395536" y="1484784"/>
          <a:ext cx="8424936" cy="5151120"/>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20000"/>
                    </a:ext>
                  </a:extLst>
                </a:gridCol>
                <a:gridCol w="4212468">
                  <a:extLst>
                    <a:ext uri="{9D8B030D-6E8A-4147-A177-3AD203B41FA5}">
                      <a16:colId xmlns:a16="http://schemas.microsoft.com/office/drawing/2014/main" val="20001"/>
                    </a:ext>
                  </a:extLst>
                </a:gridCol>
              </a:tblGrid>
              <a:tr h="154816">
                <a:tc>
                  <a:txBody>
                    <a:bodyPr/>
                    <a:lstStyle/>
                    <a:p>
                      <a:r>
                        <a:rPr lang="en-GB" sz="2800" dirty="0"/>
                        <a:t>YES</a:t>
                      </a:r>
                    </a:p>
                  </a:txBody>
                  <a:tcPr/>
                </a:tc>
                <a:tc>
                  <a:txBody>
                    <a:bodyPr/>
                    <a:lstStyle/>
                    <a:p>
                      <a:r>
                        <a:rPr lang="en-GB" sz="2800" dirty="0"/>
                        <a:t>NO</a:t>
                      </a:r>
                    </a:p>
                  </a:txBody>
                  <a:tcPr/>
                </a:tc>
                <a:extLst>
                  <a:ext uri="{0D108BD9-81ED-4DB2-BD59-A6C34878D82A}">
                    <a16:rowId xmlns:a16="http://schemas.microsoft.com/office/drawing/2014/main" val="10000"/>
                  </a:ext>
                </a:extLst>
              </a:tr>
              <a:tr h="370840">
                <a:tc>
                  <a:txBody>
                    <a:bodyPr/>
                    <a:lstStyle/>
                    <a:p>
                      <a:r>
                        <a:rPr lang="en-GB" sz="2800" dirty="0"/>
                        <a:t>Universal suffrage + high level of voter registration</a:t>
                      </a:r>
                    </a:p>
                  </a:txBody>
                  <a:tcPr/>
                </a:tc>
                <a:tc>
                  <a:txBody>
                    <a:bodyPr/>
                    <a:lstStyle/>
                    <a:p>
                      <a:r>
                        <a:rPr lang="en-GB" sz="2800" dirty="0"/>
                        <a:t>Low turnout means an unconvincing mandate.</a:t>
                      </a:r>
                    </a:p>
                  </a:txBody>
                  <a:tcPr/>
                </a:tc>
                <a:extLst>
                  <a:ext uri="{0D108BD9-81ED-4DB2-BD59-A6C34878D82A}">
                    <a16:rowId xmlns:a16="http://schemas.microsoft.com/office/drawing/2014/main" val="10001"/>
                  </a:ext>
                </a:extLst>
              </a:tr>
              <a:tr h="370840">
                <a:tc>
                  <a:txBody>
                    <a:bodyPr/>
                    <a:lstStyle/>
                    <a:p>
                      <a:r>
                        <a:rPr lang="en-GB" sz="2800" dirty="0"/>
                        <a:t>FPTP system</a:t>
                      </a:r>
                      <a:r>
                        <a:rPr lang="en-GB" sz="2800" baseline="0" dirty="0"/>
                        <a:t> = single party govt., to implement policies</a:t>
                      </a:r>
                      <a:endParaRPr lang="en-GB" sz="2800" dirty="0"/>
                    </a:p>
                  </a:txBody>
                  <a:tcPr/>
                </a:tc>
                <a:tc>
                  <a:txBody>
                    <a:bodyPr/>
                    <a:lstStyle/>
                    <a:p>
                      <a:r>
                        <a:rPr lang="en-GB" sz="2800" dirty="0"/>
                        <a:t>Coalition/minority govt. =</a:t>
                      </a:r>
                      <a:r>
                        <a:rPr lang="en-GB" sz="2800" baseline="0" dirty="0"/>
                        <a:t> a weak mandate</a:t>
                      </a:r>
                      <a:endParaRPr lang="en-GB" sz="2800" dirty="0"/>
                    </a:p>
                  </a:txBody>
                  <a:tcPr/>
                </a:tc>
                <a:extLst>
                  <a:ext uri="{0D108BD9-81ED-4DB2-BD59-A6C34878D82A}">
                    <a16:rowId xmlns:a16="http://schemas.microsoft.com/office/drawing/2014/main" val="10002"/>
                  </a:ext>
                </a:extLst>
              </a:tr>
              <a:tr h="370840">
                <a:tc>
                  <a:txBody>
                    <a:bodyPr/>
                    <a:lstStyle/>
                    <a:p>
                      <a:r>
                        <a:rPr lang="en-GB" sz="2800" dirty="0"/>
                        <a:t>Pre-elections Manifestos </a:t>
                      </a:r>
                      <a:r>
                        <a:rPr lang="en-GB" sz="2800" baseline="0" dirty="0"/>
                        <a:t> inform voters of policies</a:t>
                      </a:r>
                      <a:endParaRPr lang="en-GB" sz="2800" dirty="0"/>
                    </a:p>
                  </a:txBody>
                  <a:tcPr/>
                </a:tc>
                <a:tc>
                  <a:txBody>
                    <a:bodyPr/>
                    <a:lstStyle/>
                    <a:p>
                      <a:r>
                        <a:rPr lang="en-GB" sz="2800" dirty="0"/>
                        <a:t>Most voters don’t read them</a:t>
                      </a:r>
                      <a:r>
                        <a:rPr lang="en-GB" sz="2800" baseline="0" dirty="0"/>
                        <a:t> (</a:t>
                      </a:r>
                      <a:r>
                        <a:rPr lang="en-GB" sz="2800" b="1" baseline="0" dirty="0">
                          <a:solidFill>
                            <a:srgbClr val="7030A0"/>
                          </a:solidFill>
                        </a:rPr>
                        <a:t>So what influences voters then?</a:t>
                      </a:r>
                      <a:r>
                        <a:rPr lang="en-GB" sz="2800" b="0" baseline="0" dirty="0">
                          <a:solidFill>
                            <a:schemeClr val="tx1"/>
                          </a:solidFill>
                        </a:rPr>
                        <a:t>)</a:t>
                      </a:r>
                      <a:endParaRPr lang="en-GB" sz="2800" b="0" dirty="0"/>
                    </a:p>
                  </a:txBody>
                  <a:tcPr/>
                </a:tc>
                <a:extLst>
                  <a:ext uri="{0D108BD9-81ED-4DB2-BD59-A6C34878D82A}">
                    <a16:rowId xmlns:a16="http://schemas.microsoft.com/office/drawing/2014/main" val="10003"/>
                  </a:ext>
                </a:extLst>
              </a:tr>
              <a:tr h="370840">
                <a:tc>
                  <a:txBody>
                    <a:bodyPr/>
                    <a:lstStyle/>
                    <a:p>
                      <a:r>
                        <a:rPr lang="en-GB" sz="2800" dirty="0"/>
                        <a:t>Main policies are covered by the media/leaders debates etc.</a:t>
                      </a:r>
                    </a:p>
                  </a:txBody>
                  <a:tcPr/>
                </a:tc>
                <a:tc>
                  <a:txBody>
                    <a:bodyPr/>
                    <a:lstStyle/>
                    <a:p>
                      <a:r>
                        <a:rPr lang="en-GB" sz="2800" dirty="0"/>
                        <a:t>Flawed concept. It’s impossible for voters to vote on single policies</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251520" y="958187"/>
            <a:ext cx="8568952" cy="538609"/>
          </a:xfrm>
          <a:prstGeom prst="rect">
            <a:avLst/>
          </a:prstGeom>
          <a:noFill/>
        </p:spPr>
        <p:txBody>
          <a:bodyPr wrap="square" rtlCol="0">
            <a:spAutoFit/>
          </a:bodyPr>
          <a:lstStyle/>
          <a:p>
            <a:r>
              <a:rPr lang="en-GB" sz="2900" dirty="0"/>
              <a:t>Does the concept of an electoral mandate make sense?</a:t>
            </a:r>
          </a:p>
        </p:txBody>
      </p:sp>
    </p:spTree>
    <p:extLst>
      <p:ext uri="{BB962C8B-B14F-4D97-AF65-F5344CB8AC3E}">
        <p14:creationId xmlns:p14="http://schemas.microsoft.com/office/powerpoint/2010/main" val="380312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712968" cy="5688632"/>
          </a:xfrm>
        </p:spPr>
        <p:txBody>
          <a:bodyPr>
            <a:normAutofit fontScale="92500" lnSpcReduction="10000"/>
          </a:bodyPr>
          <a:lstStyle/>
          <a:p>
            <a:r>
              <a:rPr lang="en-GB" dirty="0"/>
              <a:t>MPs pay is from general taxation (2019 -£79,936)</a:t>
            </a:r>
          </a:p>
          <a:p>
            <a:pPr marL="0" indent="0">
              <a:buNone/>
            </a:pPr>
            <a:r>
              <a:rPr lang="en-GB" b="1" dirty="0">
                <a:solidFill>
                  <a:srgbClr val="7030A0"/>
                </a:solidFill>
              </a:rPr>
              <a:t>Q. Why is funding a controversial issue in politics?</a:t>
            </a:r>
          </a:p>
          <a:p>
            <a:pPr marL="0" indent="0">
              <a:buNone/>
            </a:pPr>
            <a:endParaRPr lang="en-GB" sz="1000" b="1" dirty="0">
              <a:solidFill>
                <a:srgbClr val="7030A0"/>
              </a:solidFill>
            </a:endParaRPr>
          </a:p>
          <a:p>
            <a:pPr marL="0" indent="0">
              <a:buNone/>
            </a:pPr>
            <a:r>
              <a:rPr lang="en-GB" b="1" dirty="0">
                <a:solidFill>
                  <a:srgbClr val="7030A0"/>
                </a:solidFill>
              </a:rPr>
              <a:t>*</a:t>
            </a:r>
          </a:p>
          <a:p>
            <a:pPr marL="0" indent="0">
              <a:buNone/>
            </a:pPr>
            <a:endParaRPr lang="en-GB" b="1" dirty="0">
              <a:solidFill>
                <a:srgbClr val="7030A0"/>
              </a:solidFill>
            </a:endParaRPr>
          </a:p>
          <a:p>
            <a:pPr marL="0" indent="0">
              <a:buNone/>
            </a:pPr>
            <a:r>
              <a:rPr lang="en-GB" b="1" dirty="0">
                <a:solidFill>
                  <a:srgbClr val="7030A0"/>
                </a:solidFill>
              </a:rPr>
              <a:t>*</a:t>
            </a:r>
          </a:p>
          <a:p>
            <a:pPr marL="0" indent="0">
              <a:buNone/>
            </a:pPr>
            <a:endParaRPr lang="en-GB" b="1" dirty="0">
              <a:solidFill>
                <a:srgbClr val="7030A0"/>
              </a:solidFill>
            </a:endParaRPr>
          </a:p>
          <a:p>
            <a:pPr marL="0" indent="0">
              <a:buNone/>
            </a:pPr>
            <a:r>
              <a:rPr lang="en-GB" b="1" dirty="0">
                <a:solidFill>
                  <a:srgbClr val="7030A0"/>
                </a:solidFill>
              </a:rPr>
              <a:t>*</a:t>
            </a:r>
          </a:p>
          <a:p>
            <a:pPr marL="0" indent="0">
              <a:buNone/>
            </a:pPr>
            <a:endParaRPr lang="en-GB" b="1" dirty="0">
              <a:solidFill>
                <a:srgbClr val="7030A0"/>
              </a:solidFill>
            </a:endParaRPr>
          </a:p>
          <a:p>
            <a:pPr marL="0" indent="0">
              <a:buNone/>
            </a:pPr>
            <a:r>
              <a:rPr lang="en-GB" sz="2400" dirty="0">
                <a:hlinkClick r:id="rId2"/>
              </a:rPr>
              <a:t>Inside the murky world of political party donations | The Week UK</a:t>
            </a:r>
            <a:endParaRPr lang="en-GB" sz="2400" dirty="0"/>
          </a:p>
          <a:p>
            <a:pPr marL="0" indent="0">
              <a:buNone/>
            </a:pPr>
            <a:endParaRPr lang="en-GB" sz="2400" b="1" dirty="0">
              <a:solidFill>
                <a:srgbClr val="7030A0"/>
              </a:solidFill>
            </a:endParaRPr>
          </a:p>
          <a:p>
            <a:pPr marL="0" indent="0">
              <a:buNone/>
            </a:pPr>
            <a:r>
              <a:rPr lang="en-GB" sz="2400" dirty="0">
                <a:hlinkClick r:id="rId3"/>
              </a:rPr>
              <a:t>Pandora Papers: Why are donations to political parties often so controversial? - BBC News</a:t>
            </a:r>
            <a:endParaRPr lang="en-GB" sz="2400" dirty="0"/>
          </a:p>
        </p:txBody>
      </p:sp>
      <p:sp>
        <p:nvSpPr>
          <p:cNvPr id="4" name="Title 1"/>
          <p:cNvSpPr>
            <a:spLocks noGrp="1"/>
          </p:cNvSpPr>
          <p:nvPr>
            <p:ph type="title"/>
          </p:nvPr>
        </p:nvSpPr>
        <p:spPr>
          <a:xfrm>
            <a:off x="457200" y="274638"/>
            <a:ext cx="8229600" cy="634082"/>
          </a:xfrm>
        </p:spPr>
        <p:txBody>
          <a:bodyPr/>
          <a:lstStyle/>
          <a:p>
            <a:pPr algn="l"/>
            <a:r>
              <a:rPr lang="en-GB" sz="3200" b="1" dirty="0">
                <a:solidFill>
                  <a:prstClr val="black"/>
                </a:solidFill>
              </a:rPr>
              <a:t>Political Parties: Funding </a:t>
            </a:r>
            <a:endParaRPr lang="en-GB" dirty="0"/>
          </a:p>
        </p:txBody>
      </p:sp>
    </p:spTree>
    <p:extLst>
      <p:ext uri="{BB962C8B-B14F-4D97-AF65-F5344CB8AC3E}">
        <p14:creationId xmlns:p14="http://schemas.microsoft.com/office/powerpoint/2010/main" val="272325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1385</Words>
  <Application>Microsoft Office PowerPoint</Application>
  <PresentationFormat>On-screen Show (4:3)</PresentationFormat>
  <Paragraphs>157</Paragraphs>
  <Slides>21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Political Parties Unit 1: Topic 2</vt:lpstr>
      <vt:lpstr>Political Parties: Topic overview</vt:lpstr>
      <vt:lpstr>Political Parties: ideology</vt:lpstr>
      <vt:lpstr>Political Parties: Topic overview</vt:lpstr>
      <vt:lpstr>Political Parties: Features </vt:lpstr>
      <vt:lpstr>Political Parties: Functions </vt:lpstr>
      <vt:lpstr>Political Parties: Manifestos &amp; mandates </vt:lpstr>
      <vt:lpstr>Political Parties: Manifestos &amp; mandates </vt:lpstr>
      <vt:lpstr>Political Parties: Funding </vt:lpstr>
      <vt:lpstr>Political Parties: Funding Rules </vt:lpstr>
      <vt:lpstr>Political Parties: Funding  </vt:lpstr>
      <vt:lpstr>Political Parties: Funding Reforms </vt:lpstr>
      <vt:lpstr>Political Parties: Established Political Parties  (2.2)</vt:lpstr>
      <vt:lpstr>Political Parties: Established Political Parties  (2.2)</vt:lpstr>
      <vt:lpstr>Political Parties: Established Political Parties  (2.2)</vt:lpstr>
      <vt:lpstr>Political Parties: Established Political Parties  (2.2)</vt:lpstr>
      <vt:lpstr>Party Policies Research task (2019):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 Unit 1: Topic 2</dc:title>
  <dc:creator>Windows User</dc:creator>
  <cp:lastModifiedBy>M. Dawkins</cp:lastModifiedBy>
  <cp:revision>44</cp:revision>
  <dcterms:created xsi:type="dcterms:W3CDTF">2018-02-10T10:29:57Z</dcterms:created>
  <dcterms:modified xsi:type="dcterms:W3CDTF">2021-12-10T09:45:51Z</dcterms:modified>
</cp:coreProperties>
</file>