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95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>
      <p:cViewPr varScale="1">
        <p:scale>
          <a:sx n="85" d="100"/>
          <a:sy n="85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79967-6BA8-4D63-8A6F-533C71ED59E4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175C8-3D1E-4B72-9EF1-D2A7467449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091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Q. How to ensure there is no established religion, whilst preserving the rights to practise religion freely.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175C8-3D1E-4B72-9EF1-D2A74674497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55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95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9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44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6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25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93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0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09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89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76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85DF3-75DC-4EFD-823E-777DAA801C9C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A4912-4DD9-483B-ABD6-6D23C38A3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6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eathpenaltyinfo.org/state-and-federal-info/state-by-stat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280920" cy="1512168"/>
          </a:xfrm>
        </p:spPr>
        <p:txBody>
          <a:bodyPr>
            <a:noAutofit/>
          </a:bodyPr>
          <a:lstStyle/>
          <a:p>
            <a:r>
              <a:rPr lang="en-GB" sz="3600" b="1" dirty="0"/>
              <a:t>Democracy &amp; Participation: 4.4</a:t>
            </a:r>
            <a:br>
              <a:rPr lang="en-GB" sz="3600" b="1" dirty="0"/>
            </a:br>
            <a:r>
              <a:rPr lang="en-GB" sz="3600" b="1" dirty="0"/>
              <a:t>The Protection of Civil Liberties &amp; Rights in the USA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541" y="2420888"/>
            <a:ext cx="619125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168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68760"/>
            <a:ext cx="8229600" cy="5184576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800" b="1" i="1" dirty="0">
                <a:solidFill>
                  <a:srgbClr val="FF0000"/>
                </a:solidFill>
              </a:rPr>
              <a:t> McCutcheon v Federal  Election Commission (2014)</a:t>
            </a:r>
          </a:p>
        </p:txBody>
      </p:sp>
    </p:spTree>
    <p:extLst>
      <p:ext uri="{BB962C8B-B14F-4D97-AF65-F5344CB8AC3E}">
        <p14:creationId xmlns:p14="http://schemas.microsoft.com/office/powerpoint/2010/main" val="3863383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72608"/>
          </a:xfrm>
        </p:spPr>
        <p:txBody>
          <a:bodyPr/>
          <a:lstStyle/>
          <a:p>
            <a:pPr marL="0" lvl="0" indent="0">
              <a:buNone/>
            </a:pPr>
            <a:r>
              <a:rPr lang="en-GB" sz="2800" b="1" dirty="0">
                <a:solidFill>
                  <a:prstClr val="black"/>
                </a:solidFill>
              </a:rPr>
              <a:t>2</a:t>
            </a:r>
            <a:r>
              <a:rPr lang="en-GB" sz="2800" b="1" baseline="30000" dirty="0">
                <a:solidFill>
                  <a:prstClr val="black"/>
                </a:solidFill>
              </a:rPr>
              <a:t>nd</a:t>
            </a:r>
            <a:r>
              <a:rPr lang="en-GB" sz="2800" b="1" dirty="0">
                <a:solidFill>
                  <a:prstClr val="black"/>
                </a:solidFill>
              </a:rPr>
              <a:t> Amendment: </a:t>
            </a:r>
            <a:r>
              <a:rPr lang="en-GB" sz="2800" b="1" dirty="0">
                <a:solidFill>
                  <a:srgbClr val="C00000"/>
                </a:solidFill>
              </a:rPr>
              <a:t>(3) gun control</a:t>
            </a:r>
          </a:p>
          <a:p>
            <a:pPr marL="0" lvl="0" indent="0">
              <a:buNone/>
            </a:pPr>
            <a:r>
              <a:rPr lang="en-GB" sz="2800" i="1" dirty="0"/>
              <a:t>A well regulated militia, being necessary to the security of a free state, the right of the people to keep and bear arms shall not be infringed.</a:t>
            </a:r>
          </a:p>
          <a:p>
            <a:r>
              <a:rPr lang="en-GB" sz="2800" dirty="0">
                <a:solidFill>
                  <a:prstClr val="black"/>
                </a:solidFill>
              </a:rPr>
              <a:t>Hugely controversial &amp; of on-going relevance in USA.</a:t>
            </a:r>
          </a:p>
          <a:p>
            <a:pPr marL="0" indent="0">
              <a:buNone/>
            </a:pPr>
            <a:r>
              <a:rPr lang="en-GB" sz="2800" dirty="0">
                <a:solidFill>
                  <a:prstClr val="black"/>
                </a:solidFill>
              </a:rPr>
              <a:t>Two essential interpretations: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prstClr val="black"/>
                </a:solidFill>
              </a:rPr>
              <a:t>Guaranteeing </a:t>
            </a:r>
            <a:r>
              <a:rPr lang="en-GB" sz="2800" i="1" dirty="0">
                <a:solidFill>
                  <a:prstClr val="black"/>
                </a:solidFill>
              </a:rPr>
              <a:t>collective</a:t>
            </a:r>
            <a:r>
              <a:rPr lang="en-GB" sz="2800" dirty="0">
                <a:solidFill>
                  <a:prstClr val="black"/>
                </a:solidFill>
              </a:rPr>
              <a:t> rights to own guns – state militias </a:t>
            </a:r>
            <a:r>
              <a:rPr lang="en-GB" sz="2800" dirty="0">
                <a:solidFill>
                  <a:srgbClr val="002060"/>
                </a:solidFill>
              </a:rPr>
              <a:t>- Common liberal view. Democrats &amp; supporters of regulation, e.g. </a:t>
            </a:r>
            <a:r>
              <a:rPr lang="en-GB" sz="2800" dirty="0">
                <a:solidFill>
                  <a:srgbClr val="FF0000"/>
                </a:solidFill>
              </a:rPr>
              <a:t>Brady Centre to Prevent Gun Violence</a:t>
            </a:r>
            <a:endParaRPr lang="en-GB" sz="28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Guaranteeing </a:t>
            </a:r>
            <a:r>
              <a:rPr lang="en-GB" sz="2800" i="1" dirty="0"/>
              <a:t>individual </a:t>
            </a:r>
            <a:r>
              <a:rPr lang="en-GB" sz="2800" dirty="0"/>
              <a:t>rights to own guns </a:t>
            </a:r>
            <a:r>
              <a:rPr lang="en-GB" sz="2800" dirty="0">
                <a:solidFill>
                  <a:srgbClr val="002060"/>
                </a:solidFill>
              </a:rPr>
              <a:t>- Most Republicans &amp; pro-gun advocacy groups, e.g. </a:t>
            </a:r>
            <a:r>
              <a:rPr lang="en-GB" sz="2800" dirty="0">
                <a:solidFill>
                  <a:srgbClr val="FF0000"/>
                </a:solidFill>
              </a:rPr>
              <a:t>NRA</a:t>
            </a:r>
            <a:endParaRPr lang="en-GB" sz="2800" dirty="0"/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6309320"/>
            <a:ext cx="7920880" cy="461665"/>
          </a:xfrm>
          <a:prstGeom prst="rect">
            <a:avLst/>
          </a:prstGeom>
          <a:solidFill>
            <a:srgbClr val="FFC000"/>
          </a:solidFill>
          <a:ln>
            <a:solidFill>
              <a:srgbClr val="FF0000">
                <a:alpha val="96000"/>
              </a:srgb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2400" b="1" dirty="0">
                <a:solidFill>
                  <a:srgbClr val="7030A0"/>
                </a:solidFill>
              </a:rPr>
              <a:t>Task: Research &amp; briefly outline two recent landmark cases</a:t>
            </a:r>
          </a:p>
        </p:txBody>
      </p:sp>
    </p:spTree>
    <p:extLst>
      <p:ext uri="{BB962C8B-B14F-4D97-AF65-F5344CB8AC3E}">
        <p14:creationId xmlns:p14="http://schemas.microsoft.com/office/powerpoint/2010/main" val="207467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68760"/>
            <a:ext cx="8229600" cy="5184576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800" b="1" i="1" dirty="0">
                <a:solidFill>
                  <a:srgbClr val="FF0000"/>
                </a:solidFill>
              </a:rPr>
              <a:t> District of Columbia v Heller (2008)</a:t>
            </a:r>
          </a:p>
        </p:txBody>
      </p:sp>
    </p:spTree>
    <p:extLst>
      <p:ext uri="{BB962C8B-B14F-4D97-AF65-F5344CB8AC3E}">
        <p14:creationId xmlns:p14="http://schemas.microsoft.com/office/powerpoint/2010/main" val="3104730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68760"/>
            <a:ext cx="8229600" cy="5184576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800" b="1" i="1" dirty="0">
                <a:solidFill>
                  <a:srgbClr val="FF0000"/>
                </a:solidFill>
              </a:rPr>
              <a:t> McDonald v City of Chicago (2010)</a:t>
            </a:r>
          </a:p>
        </p:txBody>
      </p:sp>
    </p:spTree>
    <p:extLst>
      <p:ext uri="{BB962C8B-B14F-4D97-AF65-F5344CB8AC3E}">
        <p14:creationId xmlns:p14="http://schemas.microsoft.com/office/powerpoint/2010/main" val="3595557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7196"/>
            <a:ext cx="8784976" cy="547260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GB" sz="2800" b="1" dirty="0">
                <a:solidFill>
                  <a:prstClr val="black"/>
                </a:solidFill>
              </a:rPr>
              <a:t>8th Amendment: </a:t>
            </a:r>
            <a:r>
              <a:rPr lang="en-GB" sz="2800" b="1" dirty="0">
                <a:solidFill>
                  <a:srgbClr val="00B050"/>
                </a:solidFill>
              </a:rPr>
              <a:t>(4) the death penalty</a:t>
            </a:r>
          </a:p>
          <a:p>
            <a:pPr marL="0" lvl="0" indent="0">
              <a:buNone/>
            </a:pPr>
            <a:r>
              <a:rPr lang="en-GB" sz="2800" i="1" dirty="0"/>
              <a:t>Excessive bail shall not be required, nor excessive fines imposed, nor cruel and unusual punishments inflicted.</a:t>
            </a:r>
          </a:p>
          <a:p>
            <a:r>
              <a:rPr lang="en-GB" sz="2800" dirty="0"/>
              <a:t>Very much linked to States’ rights.</a:t>
            </a:r>
          </a:p>
          <a:p>
            <a:r>
              <a:rPr lang="en-GB" sz="2800" dirty="0"/>
              <a:t>Currently 19 (+DC) do not have the death penalty.</a:t>
            </a:r>
          </a:p>
          <a:p>
            <a:r>
              <a:rPr lang="en-GB" sz="2800" dirty="0"/>
              <a:t>6 states have abolished it in last decade (New Jersey 2007, New Mexico 2009, Illinois 2011, Connecticut 2012, Maryland 2013, Nebraska 2015).</a:t>
            </a:r>
          </a:p>
          <a:p>
            <a:r>
              <a:rPr lang="en-GB" sz="2800" dirty="0"/>
              <a:t>Five states dominate the ‘league table’: Texas, Oklahoma, Virginia, Florida, Missouri… With Texas topping the table comfortably! </a:t>
            </a:r>
          </a:p>
          <a:p>
            <a:r>
              <a:rPr lang="en-GB" sz="2800" dirty="0">
                <a:hlinkClick r:id="rId2"/>
              </a:rPr>
              <a:t>https://deathpenaltyinfo.org/state-and-federal-info/state-by-state</a:t>
            </a:r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</p:spTree>
    <p:extLst>
      <p:ext uri="{BB962C8B-B14F-4D97-AF65-F5344CB8AC3E}">
        <p14:creationId xmlns:p14="http://schemas.microsoft.com/office/powerpoint/2010/main" val="1025753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036496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/>
              <a:t>Past two decades a number of important decisions:</a:t>
            </a:r>
          </a:p>
          <a:p>
            <a:r>
              <a:rPr lang="en-GB" sz="2800" dirty="0">
                <a:solidFill>
                  <a:srgbClr val="FF0000"/>
                </a:solidFill>
              </a:rPr>
              <a:t>Ring v Arizona (2002)</a:t>
            </a:r>
            <a:r>
              <a:rPr lang="en-GB" sz="2800" dirty="0"/>
              <a:t> Death sentences imposed by a judge were unconstitutional, infringed the 6</a:t>
            </a:r>
            <a:r>
              <a:rPr lang="en-GB" sz="2800" baseline="30000" dirty="0"/>
              <a:t>th</a:t>
            </a:r>
            <a:r>
              <a:rPr lang="en-GB" sz="2800" dirty="0"/>
              <a:t> Amendment’s </a:t>
            </a:r>
            <a:r>
              <a:rPr lang="en-GB" sz="2800" i="1" dirty="0"/>
              <a:t>right to trial  by jury </a:t>
            </a:r>
            <a:r>
              <a:rPr lang="en-GB" sz="2800" dirty="0"/>
              <a:t>(7-2 decision).</a:t>
            </a:r>
          </a:p>
          <a:p>
            <a:r>
              <a:rPr lang="en-GB" sz="2800" dirty="0">
                <a:solidFill>
                  <a:srgbClr val="FF0000"/>
                </a:solidFill>
              </a:rPr>
              <a:t>Atkins v Virginia (2002) </a:t>
            </a:r>
            <a:r>
              <a:rPr lang="en-GB" sz="2800" dirty="0"/>
              <a:t>Execution of mentally retarded criminals infringed the 8</a:t>
            </a:r>
            <a:r>
              <a:rPr lang="en-GB" sz="2800" baseline="30000" dirty="0"/>
              <a:t>th</a:t>
            </a:r>
            <a:r>
              <a:rPr lang="en-GB" sz="2800" dirty="0"/>
              <a:t> Amendment (States introduced IQ tests)</a:t>
            </a:r>
            <a:r>
              <a:rPr lang="en-GB" sz="2800" b="1" dirty="0">
                <a:solidFill>
                  <a:srgbClr val="FF0000"/>
                </a:solidFill>
              </a:rPr>
              <a:t> *</a:t>
            </a:r>
            <a:endParaRPr lang="en-GB" sz="2800" dirty="0"/>
          </a:p>
          <a:p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i="1" dirty="0">
                <a:solidFill>
                  <a:srgbClr val="FF0000"/>
                </a:solidFill>
              </a:rPr>
              <a:t>Roper v Simmons (2005) </a:t>
            </a:r>
            <a:r>
              <a:rPr lang="en-GB" sz="2800" i="1" dirty="0"/>
              <a:t>Unconstitutional to sentence anyone for a crime committed when under 18 (5-4).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</a:p>
          <a:p>
            <a:r>
              <a:rPr lang="en-GB" sz="2800" i="1" dirty="0" err="1">
                <a:solidFill>
                  <a:srgbClr val="FF0000"/>
                </a:solidFill>
              </a:rPr>
              <a:t>Baze</a:t>
            </a:r>
            <a:r>
              <a:rPr lang="en-GB" sz="2800" i="1" dirty="0">
                <a:solidFill>
                  <a:srgbClr val="FF0000"/>
                </a:solidFill>
              </a:rPr>
              <a:t> v Rees (2008) </a:t>
            </a:r>
            <a:r>
              <a:rPr lang="en-GB" sz="2800" i="1" dirty="0"/>
              <a:t>Lethal injection does not constitute ‘cruel &amp; unusual punishment’</a:t>
            </a:r>
            <a:r>
              <a:rPr lang="en-GB" sz="2800" dirty="0"/>
              <a:t>. </a:t>
            </a:r>
            <a:r>
              <a:rPr lang="en-GB" sz="2800" b="1" dirty="0">
                <a:solidFill>
                  <a:srgbClr val="FF0000"/>
                </a:solidFill>
              </a:rPr>
              <a:t>*</a:t>
            </a:r>
          </a:p>
          <a:p>
            <a:endParaRPr lang="en-GB" sz="2800" b="1" i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6309320"/>
            <a:ext cx="7920880" cy="461665"/>
          </a:xfrm>
          <a:prstGeom prst="rect">
            <a:avLst/>
          </a:prstGeom>
          <a:solidFill>
            <a:srgbClr val="FFC000"/>
          </a:solidFill>
          <a:ln>
            <a:solidFill>
              <a:srgbClr val="FF0000">
                <a:alpha val="96000"/>
              </a:srgb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2400" b="1" dirty="0">
                <a:solidFill>
                  <a:srgbClr val="7030A0"/>
                </a:solidFill>
              </a:rPr>
              <a:t>Task: </a:t>
            </a:r>
            <a:r>
              <a:rPr lang="en-GB" sz="2400" b="1" dirty="0">
                <a:solidFill>
                  <a:srgbClr val="FF0000"/>
                </a:solidFill>
              </a:rPr>
              <a:t>*</a:t>
            </a:r>
            <a:r>
              <a:rPr lang="en-GB" sz="2400" dirty="0">
                <a:solidFill>
                  <a:srgbClr val="7030A0"/>
                </a:solidFill>
              </a:rPr>
              <a:t> Research more recent additions to these judgements</a:t>
            </a:r>
            <a:endParaRPr lang="en-GB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92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68760"/>
            <a:ext cx="8229600" cy="5184576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800" b="1" i="1" dirty="0">
                <a:solidFill>
                  <a:srgbClr val="FF0000"/>
                </a:solidFill>
              </a:rPr>
              <a:t> Hall v Florida (2014)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679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68760"/>
            <a:ext cx="8229600" cy="5184576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800" b="1" i="1" dirty="0">
                <a:solidFill>
                  <a:srgbClr val="FF0000"/>
                </a:solidFill>
              </a:rPr>
              <a:t>Glossip v Gross (2015)</a:t>
            </a:r>
          </a:p>
        </p:txBody>
      </p:sp>
    </p:spTree>
    <p:extLst>
      <p:ext uri="{BB962C8B-B14F-4D97-AF65-F5344CB8AC3E}">
        <p14:creationId xmlns:p14="http://schemas.microsoft.com/office/powerpoint/2010/main" val="4149616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C89480D-7803-4940-B328-333A3D025DC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b="1" i="1" dirty="0">
                <a:solidFill>
                  <a:srgbClr val="FF0000"/>
                </a:solidFill>
              </a:rPr>
              <a:t>Hurst v. Florida, (2016) </a:t>
            </a:r>
            <a:endParaRPr lang="en-GB" sz="2800" b="1" i="1" dirty="0">
              <a:solidFill>
                <a:srgbClr val="FF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A002E4F-EBFE-468F-9DF8-12F469B20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</p:spTree>
    <p:extLst>
      <p:ext uri="{BB962C8B-B14F-4D97-AF65-F5344CB8AC3E}">
        <p14:creationId xmlns:p14="http://schemas.microsoft.com/office/powerpoint/2010/main" val="1157261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91877"/>
            <a:ext cx="8928992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b="1" dirty="0"/>
              <a:t>150 years since Civil War, race &amp; civil rights remains an issue</a:t>
            </a:r>
          </a:p>
          <a:p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Protection of civil liberties &amp; rights in the USA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523172"/>
              </p:ext>
            </p:extLst>
          </p:nvPr>
        </p:nvGraphicFramePr>
        <p:xfrm>
          <a:off x="852265" y="1556792"/>
          <a:ext cx="7320135" cy="4883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6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3297">
                <a:tc>
                  <a:txBody>
                    <a:bodyPr/>
                    <a:lstStyle/>
                    <a:p>
                      <a:r>
                        <a:rPr lang="en-GB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175">
                <a:tc>
                  <a:txBody>
                    <a:bodyPr/>
                    <a:lstStyle/>
                    <a:p>
                      <a:r>
                        <a:rPr lang="en-GB" dirty="0"/>
                        <a:t>Constitutional Amendment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Twenty-fourth Amendment</a:t>
                      </a:r>
                    </a:p>
                    <a:p>
                      <a:r>
                        <a:rPr lang="en-GB" dirty="0"/>
                        <a:t>Voting</a:t>
                      </a:r>
                      <a:r>
                        <a:rPr lang="en-GB" baseline="0" dirty="0"/>
                        <a:t> rights not to be denied for non-payment of poll tax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175">
                <a:tc>
                  <a:txBody>
                    <a:bodyPr/>
                    <a:lstStyle/>
                    <a:p>
                      <a:r>
                        <a:rPr lang="en-GB" dirty="0"/>
                        <a:t>Legislation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Voting Rights Act: Ended literacy &amp; other tests</a:t>
                      </a:r>
                      <a:r>
                        <a:rPr lang="en-GB" baseline="0" dirty="0"/>
                        <a:t> as requirements for voter registration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175">
                <a:tc>
                  <a:txBody>
                    <a:bodyPr/>
                    <a:lstStyle/>
                    <a:p>
                      <a:r>
                        <a:rPr lang="en-GB" dirty="0"/>
                        <a:t>Supreme Court decision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/>
                        <a:t>Brown v Board of Education for Topeka: declared</a:t>
                      </a:r>
                      <a:r>
                        <a:rPr lang="en-GB" i="1" baseline="0" dirty="0"/>
                        <a:t> segregated schools unconstitutional</a:t>
                      </a:r>
                      <a:r>
                        <a:rPr lang="en-GB" b="1" i="1" baseline="0" dirty="0"/>
                        <a:t>*</a:t>
                      </a:r>
                      <a:endParaRPr lang="en-GB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3297">
                <a:tc>
                  <a:txBody>
                    <a:bodyPr/>
                    <a:lstStyle/>
                    <a:p>
                      <a:r>
                        <a:rPr lang="en-GB" dirty="0"/>
                        <a:t>Presidential 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Eisenhower sent federal troops to Little Rock, Arkansas, to integrate high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297">
                <a:tc>
                  <a:txBody>
                    <a:bodyPr/>
                    <a:lstStyle/>
                    <a:p>
                      <a:r>
                        <a:rPr lang="en-GB" dirty="0"/>
                        <a:t>Citizen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Montgomery, Alabama, bus boycott</a:t>
                      </a:r>
                    </a:p>
                    <a:p>
                      <a:r>
                        <a:rPr lang="en-GB" dirty="0"/>
                        <a:t>March for freedom &amp; jobs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1955</a:t>
                      </a:r>
                    </a:p>
                    <a:p>
                      <a:r>
                        <a:rPr lang="en-GB" dirty="0"/>
                        <a:t>1963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64533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*</a:t>
            </a:r>
            <a:r>
              <a:rPr lang="en-GB" sz="2000" dirty="0"/>
              <a:t>Landmark case, overturned Plessy v Ferguson (1896)</a:t>
            </a:r>
          </a:p>
        </p:txBody>
      </p:sp>
    </p:spTree>
    <p:extLst>
      <p:ext uri="{BB962C8B-B14F-4D97-AF65-F5344CB8AC3E}">
        <p14:creationId xmlns:p14="http://schemas.microsoft.com/office/powerpoint/2010/main" val="270331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2960"/>
          </a:xfrm>
          <a:ln>
            <a:solidFill>
              <a:schemeClr val="tx1">
                <a:alpha val="98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32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/>
          </a:bodyPr>
          <a:lstStyle/>
          <a:p>
            <a:r>
              <a:rPr lang="en-GB" sz="2800" dirty="0"/>
              <a:t>Founding Fathers added the Bill of Rights to the Constitution in order to better protect the fundamental rights &amp; liberties of American citizens… First 10 amendments.</a:t>
            </a:r>
          </a:p>
          <a:p>
            <a:r>
              <a:rPr lang="en-GB" sz="2800" dirty="0"/>
              <a:t>Supreme Court’s role  is to interpret a 200 year old document</a:t>
            </a:r>
          </a:p>
          <a:p>
            <a:r>
              <a:rPr lang="en-GB" sz="2800" dirty="0"/>
              <a:t>Case studies: four sets of rights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dirty="0">
                <a:solidFill>
                  <a:srgbClr val="0070C0"/>
                </a:solidFill>
              </a:rPr>
              <a:t>Freedom of religion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</a:rPr>
              <a:t>Freedom of speech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Guns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dirty="0">
                <a:solidFill>
                  <a:srgbClr val="00B050"/>
                </a:solidFill>
              </a:rPr>
              <a:t>Capital punishment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188640"/>
            <a:ext cx="8219256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200" b="1" dirty="0"/>
              <a:t>The Supreme Court &amp; the Bill of Rights</a:t>
            </a:r>
          </a:p>
        </p:txBody>
      </p:sp>
    </p:spTree>
    <p:extLst>
      <p:ext uri="{BB962C8B-B14F-4D97-AF65-F5344CB8AC3E}">
        <p14:creationId xmlns:p14="http://schemas.microsoft.com/office/powerpoint/2010/main" val="3700075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/>
              <a:t>1</a:t>
            </a:r>
            <a:r>
              <a:rPr lang="en-GB" sz="2800" b="1" baseline="30000" dirty="0"/>
              <a:t>st</a:t>
            </a:r>
            <a:r>
              <a:rPr lang="en-GB" sz="2800" b="1" dirty="0"/>
              <a:t> Amendment: </a:t>
            </a:r>
            <a:r>
              <a:rPr lang="en-GB" sz="2800" b="1" dirty="0">
                <a:solidFill>
                  <a:srgbClr val="0070C0"/>
                </a:solidFill>
              </a:rPr>
              <a:t>(1) Freedom of religion</a:t>
            </a:r>
          </a:p>
          <a:p>
            <a:pPr marL="0" indent="0">
              <a:buNone/>
            </a:pPr>
            <a:r>
              <a:rPr lang="en-GB" sz="2800" i="1" dirty="0"/>
              <a:t>Congress shall make no law respecting an establishment of religion, or prohibiting the free exercise thereof.</a:t>
            </a:r>
          </a:p>
          <a:p>
            <a:pPr marL="0" indent="0">
              <a:buNone/>
            </a:pPr>
            <a:endParaRPr lang="en-GB" sz="2800" i="1" dirty="0"/>
          </a:p>
          <a:p>
            <a:pPr marL="0" indent="0">
              <a:buNone/>
            </a:pPr>
            <a:r>
              <a:rPr lang="en-GB" sz="2800" b="1" dirty="0">
                <a:solidFill>
                  <a:srgbClr val="7030A0"/>
                </a:solidFill>
              </a:rPr>
              <a:t>Q. What is the inherent conundrum here?</a:t>
            </a:r>
          </a:p>
          <a:p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</p:spTree>
    <p:extLst>
      <p:ext uri="{BB962C8B-B14F-4D97-AF65-F5344CB8AC3E}">
        <p14:creationId xmlns:p14="http://schemas.microsoft.com/office/powerpoint/2010/main" val="3808276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040560"/>
          </a:xfrm>
        </p:spPr>
        <p:txBody>
          <a:bodyPr>
            <a:normAutofit/>
          </a:bodyPr>
          <a:lstStyle/>
          <a:p>
            <a:pPr lvl="0"/>
            <a:r>
              <a:rPr lang="en-GB" sz="2800" dirty="0">
                <a:solidFill>
                  <a:prstClr val="black"/>
                </a:solidFill>
              </a:rPr>
              <a:t>Critics (mainly evangelical Christians) argue the Court’s been too attentive to the first half of the phrase, whilst ignoring the second…</a:t>
            </a:r>
          </a:p>
          <a:p>
            <a:pPr lvl="0"/>
            <a:r>
              <a:rPr lang="en-GB" sz="2800" dirty="0">
                <a:solidFill>
                  <a:prstClr val="black"/>
                </a:solidFill>
              </a:rPr>
              <a:t>1960s-90s the Supreme Court’s handed down a number of judgments that made overtly Christian practices (e.g. prayers in schools etc.) unconstitutional (</a:t>
            </a:r>
            <a:r>
              <a:rPr lang="en-GB" sz="2800" i="1" dirty="0">
                <a:solidFill>
                  <a:prstClr val="black"/>
                </a:solidFill>
              </a:rPr>
              <a:t>establishment of religion</a:t>
            </a:r>
            <a:r>
              <a:rPr lang="en-GB" sz="2800" dirty="0">
                <a:solidFill>
                  <a:prstClr val="black"/>
                </a:solidFill>
              </a:rPr>
              <a:t>).</a:t>
            </a:r>
          </a:p>
          <a:p>
            <a:pPr lvl="0"/>
            <a:r>
              <a:rPr lang="en-GB" sz="2800" dirty="0">
                <a:solidFill>
                  <a:prstClr val="black"/>
                </a:solidFill>
              </a:rPr>
              <a:t>In recent years there appears to be a change of emphasis (</a:t>
            </a:r>
            <a:r>
              <a:rPr lang="en-GB" sz="2800" dirty="0">
                <a:solidFill>
                  <a:srgbClr val="002060"/>
                </a:solidFill>
              </a:rPr>
              <a:t>Synoptically linked to increasing divisions in US society, partisan politics, contextually significant to Trump’s Supreme Court nominations etc.</a:t>
            </a:r>
            <a:r>
              <a:rPr lang="en-GB" sz="2800" dirty="0"/>
              <a:t>).</a:t>
            </a:r>
          </a:p>
          <a:p>
            <a:pPr marL="0" lvl="0" indent="0">
              <a:buNone/>
            </a:pPr>
            <a:endParaRPr lang="en-GB" sz="2800" dirty="0">
              <a:solidFill>
                <a:srgbClr val="7030A0"/>
              </a:solidFill>
            </a:endParaRP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6294188"/>
            <a:ext cx="7920880" cy="461665"/>
          </a:xfrm>
          <a:prstGeom prst="rect">
            <a:avLst/>
          </a:prstGeom>
          <a:solidFill>
            <a:srgbClr val="FFC000"/>
          </a:solidFill>
          <a:ln>
            <a:solidFill>
              <a:srgbClr val="FF0000">
                <a:alpha val="96000"/>
              </a:srgb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2400" b="1" dirty="0">
                <a:solidFill>
                  <a:srgbClr val="7030A0"/>
                </a:solidFill>
              </a:rPr>
              <a:t>Task: Research &amp; briefly outline three recent landmark cases</a:t>
            </a:r>
          </a:p>
        </p:txBody>
      </p:sp>
    </p:spTree>
    <p:extLst>
      <p:ext uri="{BB962C8B-B14F-4D97-AF65-F5344CB8AC3E}">
        <p14:creationId xmlns:p14="http://schemas.microsoft.com/office/powerpoint/2010/main" val="1665223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  <a:solidFill>
            <a:srgbClr val="FFC0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i="1" dirty="0">
                <a:solidFill>
                  <a:srgbClr val="FF0000"/>
                </a:solidFill>
              </a:rPr>
              <a:t>Zelman v Simmons-Harris (2002)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</p:spTree>
    <p:extLst>
      <p:ext uri="{BB962C8B-B14F-4D97-AF65-F5344CB8AC3E}">
        <p14:creationId xmlns:p14="http://schemas.microsoft.com/office/powerpoint/2010/main" val="66083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  <a:solidFill>
            <a:srgbClr val="FFC0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i="1" dirty="0">
                <a:solidFill>
                  <a:srgbClr val="FF0000"/>
                </a:solidFill>
              </a:rPr>
              <a:t> Town of Greece v Galloway (2014)</a:t>
            </a:r>
          </a:p>
        </p:txBody>
      </p:sp>
    </p:spTree>
    <p:extLst>
      <p:ext uri="{BB962C8B-B14F-4D97-AF65-F5344CB8AC3E}">
        <p14:creationId xmlns:p14="http://schemas.microsoft.com/office/powerpoint/2010/main" val="392813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  <a:solidFill>
            <a:srgbClr val="FFC0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i="1" dirty="0">
                <a:solidFill>
                  <a:srgbClr val="FF0000"/>
                </a:solidFill>
              </a:rPr>
              <a:t> Burwell v Hobby Lobby Store </a:t>
            </a:r>
            <a:r>
              <a:rPr lang="en-GB" sz="2800" b="1" i="1" dirty="0" err="1">
                <a:solidFill>
                  <a:srgbClr val="FF0000"/>
                </a:solidFill>
              </a:rPr>
              <a:t>inc.</a:t>
            </a:r>
            <a:r>
              <a:rPr lang="en-GB" sz="2800" b="1" i="1" dirty="0">
                <a:solidFill>
                  <a:srgbClr val="FF0000"/>
                </a:solidFill>
              </a:rPr>
              <a:t> (2014)</a:t>
            </a:r>
          </a:p>
        </p:txBody>
      </p:sp>
    </p:spTree>
    <p:extLst>
      <p:ext uri="{BB962C8B-B14F-4D97-AF65-F5344CB8AC3E}">
        <p14:creationId xmlns:p14="http://schemas.microsoft.com/office/powerpoint/2010/main" val="188494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72608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/>
              <a:t>1</a:t>
            </a:r>
            <a:r>
              <a:rPr lang="en-GB" sz="2800" b="1" baseline="30000" dirty="0"/>
              <a:t>st</a:t>
            </a:r>
            <a:r>
              <a:rPr lang="en-GB" sz="2800" b="1" dirty="0"/>
              <a:t> Amendment: </a:t>
            </a:r>
            <a:r>
              <a:rPr lang="en-GB" sz="2800" b="1" dirty="0">
                <a:solidFill>
                  <a:srgbClr val="7030A0"/>
                </a:solidFill>
              </a:rPr>
              <a:t>(2) Freedom of speech</a:t>
            </a:r>
          </a:p>
          <a:p>
            <a:pPr marL="0" indent="0">
              <a:buNone/>
            </a:pPr>
            <a:r>
              <a:rPr lang="en-GB" sz="2800" i="1" dirty="0"/>
              <a:t>Congress shall make no law…abridging the freedom of speech, or the press.</a:t>
            </a:r>
          </a:p>
          <a:p>
            <a:r>
              <a:rPr lang="en-GB" sz="2800" dirty="0"/>
              <a:t>Here too the SC has played an important role in protecting this fundamental right.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Buckley v </a:t>
            </a:r>
            <a:r>
              <a:rPr lang="en-GB" dirty="0" err="1">
                <a:solidFill>
                  <a:srgbClr val="FF0000"/>
                </a:solidFill>
              </a:rPr>
              <a:t>Valeo</a:t>
            </a:r>
            <a:r>
              <a:rPr lang="en-GB" dirty="0">
                <a:solidFill>
                  <a:srgbClr val="FF0000"/>
                </a:solidFill>
              </a:rPr>
              <a:t> (1976)</a:t>
            </a:r>
            <a:r>
              <a:rPr lang="en-GB" dirty="0"/>
              <a:t>. No limits on campaign expenditure for candidates for Presidential elections.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McConnell v Federal Election Commission (2004)</a:t>
            </a:r>
            <a:r>
              <a:rPr lang="en-GB" dirty="0"/>
              <a:t>. The Court upheld the provisions of the </a:t>
            </a:r>
            <a:r>
              <a:rPr lang="en-GB" dirty="0">
                <a:solidFill>
                  <a:srgbClr val="FF0000"/>
                </a:solidFill>
              </a:rPr>
              <a:t>Bipartisan Campaign Reform Act (BCRA)</a:t>
            </a:r>
            <a:r>
              <a:rPr lang="en-GB" dirty="0"/>
              <a:t>, which attempted to ban the use of </a:t>
            </a:r>
            <a:r>
              <a:rPr lang="en-GB" dirty="0">
                <a:solidFill>
                  <a:srgbClr val="002060"/>
                </a:solidFill>
              </a:rPr>
              <a:t>‘soft money’</a:t>
            </a:r>
            <a:r>
              <a:rPr lang="en-GB" dirty="0"/>
              <a:t> 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6294188"/>
            <a:ext cx="7920880" cy="461665"/>
          </a:xfrm>
          <a:prstGeom prst="rect">
            <a:avLst/>
          </a:prstGeom>
          <a:solidFill>
            <a:srgbClr val="FFC000"/>
          </a:solidFill>
          <a:ln>
            <a:solidFill>
              <a:srgbClr val="FF0000">
                <a:alpha val="96000"/>
              </a:srgb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2400" b="1" dirty="0">
                <a:solidFill>
                  <a:srgbClr val="7030A0"/>
                </a:solidFill>
              </a:rPr>
              <a:t>Task: Research &amp; briefly outline two recent landmark cases</a:t>
            </a:r>
          </a:p>
        </p:txBody>
      </p:sp>
    </p:spTree>
    <p:extLst>
      <p:ext uri="{BB962C8B-B14F-4D97-AF65-F5344CB8AC3E}">
        <p14:creationId xmlns:p14="http://schemas.microsoft.com/office/powerpoint/2010/main" val="212940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89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The Supreme Court &amp; the Bill of Rights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  <a:solidFill>
            <a:srgbClr val="FFC0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i="1" dirty="0">
                <a:solidFill>
                  <a:srgbClr val="FF0000"/>
                </a:solidFill>
              </a:rPr>
              <a:t> Citizens United v Federal Election Commission (2010)</a:t>
            </a:r>
          </a:p>
        </p:txBody>
      </p:sp>
    </p:spTree>
    <p:extLst>
      <p:ext uri="{BB962C8B-B14F-4D97-AF65-F5344CB8AC3E}">
        <p14:creationId xmlns:p14="http://schemas.microsoft.com/office/powerpoint/2010/main" val="361252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4514</TotalTime>
  <Words>995</Words>
  <Application>Microsoft Office PowerPoint</Application>
  <PresentationFormat>On-screen Show (4:3)</PresentationFormat>
  <Paragraphs>99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Democracy &amp; Participation: 4.4 The Protection of Civil Liberties &amp; Rights in the USA</vt:lpstr>
      <vt:lpstr> 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The Supreme Court &amp; the Bill of Rights</vt:lpstr>
      <vt:lpstr>Protection of civil liberties &amp; rights in the USA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Democracy &amp; Participation: 4.4 The Protection of Civil Liberties &amp; Rights in the USA</dc:title>
  <dc:creator>Windows User</dc:creator>
  <cp:lastModifiedBy>M. Dawkins</cp:lastModifiedBy>
  <cp:revision>75</cp:revision>
  <dcterms:created xsi:type="dcterms:W3CDTF">2018-10-22T09:00:14Z</dcterms:created>
  <dcterms:modified xsi:type="dcterms:W3CDTF">2021-11-12T12:29:22Z</dcterms:modified>
</cp:coreProperties>
</file>