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7260" autoAdjust="0"/>
  </p:normalViewPr>
  <p:slideViewPr>
    <p:cSldViewPr>
      <p:cViewPr varScale="1">
        <p:scale>
          <a:sx n="65" d="100"/>
          <a:sy n="65" d="100"/>
        </p:scale>
        <p:origin x="-153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160696-63CE-4C6E-A154-7FAAC1321800}" type="datetimeFigureOut">
              <a:rPr lang="en-GB" smtClean="0"/>
              <a:t>13/04/2018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48D579-9A22-46CB-8518-27E10B1C60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29269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48D579-9A22-46CB-8518-27E10B1C6015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47293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1. Traditional conservatives are organic paternalists, neo-cons are organic authoritarians.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48D579-9A22-46CB-8518-27E10B1C6015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01867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2. Free market,</a:t>
            </a:r>
            <a:r>
              <a:rPr lang="en-GB" baseline="0" dirty="0" smtClean="0"/>
              <a:t> but strong state in all other spheres.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48D579-9A22-46CB-8518-27E10B1C6015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7306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3. Both are organic</a:t>
            </a:r>
            <a:r>
              <a:rPr lang="en-GB" baseline="0" dirty="0" smtClean="0"/>
              <a:t> theories that mistrust human nature.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48D579-9A22-46CB-8518-27E10B1C6015}" type="slidenum">
              <a:rPr lang="en-GB" smtClean="0"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44399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4. Neo-libs views</a:t>
            </a:r>
            <a:r>
              <a:rPr lang="en-GB" baseline="0" dirty="0" smtClean="0"/>
              <a:t> on the</a:t>
            </a:r>
            <a:r>
              <a:rPr lang="en-GB" dirty="0" smtClean="0"/>
              <a:t> free-market</a:t>
            </a:r>
            <a:r>
              <a:rPr lang="en-GB" baseline="0" dirty="0" smtClean="0"/>
              <a:t> &amp; unconstrained (by the state) property rights is MUCH stronger than </a:t>
            </a:r>
            <a:r>
              <a:rPr lang="en-GB" baseline="0" dirty="0" err="1" smtClean="0"/>
              <a:t>trads</a:t>
            </a:r>
            <a:r>
              <a:rPr lang="en-GB" baseline="0" dirty="0" smtClean="0"/>
              <a:t>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48D579-9A22-46CB-8518-27E10B1C6015}" type="slidenum">
              <a:rPr lang="en-GB" smtClean="0"/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15234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5. There is a clear difference between the Tory view of an organic,</a:t>
            </a:r>
            <a:r>
              <a:rPr lang="en-GB" baseline="0" dirty="0" smtClean="0"/>
              <a:t> static, class hierarchy &amp; the neo-libs view on an individualistic, </a:t>
            </a:r>
            <a:r>
              <a:rPr lang="en-GB" baseline="0" dirty="0" err="1" smtClean="0"/>
              <a:t>competative</a:t>
            </a:r>
            <a:r>
              <a:rPr lang="en-GB" baseline="0" dirty="0" smtClean="0"/>
              <a:t> ladder of meritocracy.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48D579-9A22-46CB-8518-27E10B1C6015}" type="slidenum">
              <a:rPr lang="en-GB" smtClean="0"/>
              <a:t>21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458035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6. Because they mistrust human</a:t>
            </a:r>
            <a:r>
              <a:rPr lang="en-GB" baseline="0" dirty="0" smtClean="0"/>
              <a:t> nature.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48D579-9A22-46CB-8518-27E10B1C6015}" type="slidenum">
              <a:rPr lang="en-GB" smtClean="0"/>
              <a:t>22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015852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lphaLcParenR"/>
            </a:pPr>
            <a:r>
              <a:rPr lang="en-GB" dirty="0" smtClean="0"/>
              <a:t>Noel O’Sullivan – organic conservative pessimistic view of human nature</a:t>
            </a:r>
          </a:p>
          <a:p>
            <a:pPr marL="228600" indent="-228600">
              <a:buAutoNum type="alphaLcParenR"/>
            </a:pPr>
            <a:r>
              <a:rPr lang="en-GB" dirty="0" smtClean="0"/>
              <a:t>Edmund Burke – </a:t>
            </a:r>
            <a:r>
              <a:rPr lang="en-GB" dirty="0" err="1" smtClean="0"/>
              <a:t>trad</a:t>
            </a:r>
            <a:r>
              <a:rPr lang="en-GB" dirty="0" smtClean="0"/>
              <a:t> conservatism belief in tradition itself.</a:t>
            </a:r>
          </a:p>
          <a:p>
            <a:pPr marL="228600" indent="-228600">
              <a:buAutoNum type="alphaLcParenR"/>
            </a:pPr>
            <a:r>
              <a:rPr lang="en-GB" dirty="0" smtClean="0"/>
              <a:t>Benjamin Disraeli – pragmatic reason for </a:t>
            </a:r>
            <a:r>
              <a:rPr lang="en-GB" dirty="0" err="1" smtClean="0"/>
              <a:t>trad</a:t>
            </a:r>
            <a:r>
              <a:rPr lang="en-GB" dirty="0" smtClean="0"/>
              <a:t> conservative</a:t>
            </a:r>
            <a:r>
              <a:rPr lang="en-GB" baseline="0" dirty="0" smtClean="0"/>
              <a:t> paternalistic welfarism.</a:t>
            </a:r>
          </a:p>
          <a:p>
            <a:pPr marL="228600" indent="-228600">
              <a:buAutoNum type="alphaLcParenR"/>
            </a:pPr>
            <a:r>
              <a:rPr lang="en-GB" baseline="0" dirty="0" smtClean="0"/>
              <a:t>That bloody woman (!) neo-liberal atomistic individualism.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48D579-9A22-46CB-8518-27E10B1C6015}" type="slidenum">
              <a:rPr lang="en-GB" smtClean="0"/>
              <a:t>23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00341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AA835-2D1C-4DF6-8CB6-A578A81AA634}" type="datetimeFigureOut">
              <a:rPr lang="en-GB" smtClean="0"/>
              <a:t>13/04/2018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B6717-7C31-4902-97E9-1A16B3A3DC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38903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AA835-2D1C-4DF6-8CB6-A578A81AA634}" type="datetimeFigureOut">
              <a:rPr lang="en-GB" smtClean="0"/>
              <a:t>13/04/2018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B6717-7C31-4902-97E9-1A16B3A3DC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40845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AA835-2D1C-4DF6-8CB6-A578A81AA634}" type="datetimeFigureOut">
              <a:rPr lang="en-GB" smtClean="0"/>
              <a:t>13/04/2018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B6717-7C31-4902-97E9-1A16B3A3DC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28057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AA835-2D1C-4DF6-8CB6-A578A81AA634}" type="datetimeFigureOut">
              <a:rPr lang="en-GB" smtClean="0"/>
              <a:t>13/04/2018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B6717-7C31-4902-97E9-1A16B3A3DC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65469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AA835-2D1C-4DF6-8CB6-A578A81AA634}" type="datetimeFigureOut">
              <a:rPr lang="en-GB" smtClean="0"/>
              <a:t>13/04/2018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B6717-7C31-4902-97E9-1A16B3A3DC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95355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AA835-2D1C-4DF6-8CB6-A578A81AA634}" type="datetimeFigureOut">
              <a:rPr lang="en-GB" smtClean="0"/>
              <a:t>13/04/2018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B6717-7C31-4902-97E9-1A16B3A3DC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33231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AA835-2D1C-4DF6-8CB6-A578A81AA634}" type="datetimeFigureOut">
              <a:rPr lang="en-GB" smtClean="0"/>
              <a:t>13/04/2018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B6717-7C31-4902-97E9-1A16B3A3DC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52286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AA835-2D1C-4DF6-8CB6-A578A81AA634}" type="datetimeFigureOut">
              <a:rPr lang="en-GB" smtClean="0"/>
              <a:t>13/04/2018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B6717-7C31-4902-97E9-1A16B3A3DC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86405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AA835-2D1C-4DF6-8CB6-A578A81AA634}" type="datetimeFigureOut">
              <a:rPr lang="en-GB" smtClean="0"/>
              <a:t>13/04/2018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B6717-7C31-4902-97E9-1A16B3A3DC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29707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AA835-2D1C-4DF6-8CB6-A578A81AA634}" type="datetimeFigureOut">
              <a:rPr lang="en-GB" smtClean="0"/>
              <a:t>13/04/2018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B6717-7C31-4902-97E9-1A16B3A3DC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27932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AA835-2D1C-4DF6-8CB6-A578A81AA634}" type="datetimeFigureOut">
              <a:rPr lang="en-GB" smtClean="0"/>
              <a:t>13/04/2018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B6717-7C31-4902-97E9-1A16B3A3DC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10608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0AA835-2D1C-4DF6-8CB6-A578A81AA634}" type="datetimeFigureOut">
              <a:rPr lang="en-GB" smtClean="0"/>
              <a:t>13/04/2018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4B6717-7C31-4902-97E9-1A16B3A3DC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4611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511"/>
          <a:stretch/>
        </p:blipFill>
        <p:spPr bwMode="auto">
          <a:xfrm>
            <a:off x="484633" y="836712"/>
            <a:ext cx="8263831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926986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836712"/>
            <a:ext cx="8784976" cy="59766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500" b="1" dirty="0" smtClean="0">
                <a:solidFill>
                  <a:srgbClr val="FF0000"/>
                </a:solidFill>
              </a:rPr>
              <a:t>On social change: </a:t>
            </a:r>
          </a:p>
          <a:p>
            <a:pPr marL="0" indent="0">
              <a:buNone/>
            </a:pPr>
            <a:r>
              <a:rPr lang="en-GB" sz="2500" b="1" dirty="0" smtClean="0">
                <a:solidFill>
                  <a:srgbClr val="002060"/>
                </a:solidFill>
              </a:rPr>
              <a:t>Traditional conservatives</a:t>
            </a:r>
            <a:r>
              <a:rPr lang="en-GB" sz="2500" dirty="0" smtClean="0"/>
              <a:t>: favour tradition &amp; limited change.</a:t>
            </a:r>
          </a:p>
          <a:p>
            <a:pPr marL="0" indent="0">
              <a:buNone/>
            </a:pPr>
            <a:r>
              <a:rPr lang="en-GB" sz="2500" b="1" dirty="0" smtClean="0">
                <a:solidFill>
                  <a:srgbClr val="002060"/>
                </a:solidFill>
              </a:rPr>
              <a:t>Neo-conservatives</a:t>
            </a:r>
            <a:r>
              <a:rPr lang="en-GB" sz="2500" dirty="0" smtClean="0"/>
              <a:t>: favour substantial/reactionary change.</a:t>
            </a:r>
          </a:p>
          <a:p>
            <a:pPr marL="0" indent="0">
              <a:buNone/>
            </a:pPr>
            <a:r>
              <a:rPr lang="en-GB" sz="2500" b="1" dirty="0" smtClean="0">
                <a:solidFill>
                  <a:srgbClr val="002060"/>
                </a:solidFill>
              </a:rPr>
              <a:t>Neo-liberals</a:t>
            </a:r>
            <a:r>
              <a:rPr lang="en-GB" sz="2500" dirty="0" smtClean="0"/>
              <a:t>: favour radical &amp; reactionary economic change.</a:t>
            </a:r>
          </a:p>
          <a:p>
            <a:pPr marL="0" indent="0">
              <a:buNone/>
            </a:pPr>
            <a:r>
              <a:rPr lang="en-GB" sz="2500" b="1" dirty="0" smtClean="0">
                <a:solidFill>
                  <a:srgbClr val="FF0000"/>
                </a:solidFill>
              </a:rPr>
              <a:t>On human nature:</a:t>
            </a:r>
          </a:p>
          <a:p>
            <a:pPr marL="0" indent="0">
              <a:buNone/>
            </a:pPr>
            <a:r>
              <a:rPr lang="en-GB" sz="2500" b="1" dirty="0" smtClean="0">
                <a:solidFill>
                  <a:srgbClr val="002060"/>
                </a:solidFill>
              </a:rPr>
              <a:t>Organic conservatives</a:t>
            </a:r>
            <a:r>
              <a:rPr lang="en-GB" sz="2500" dirty="0" smtClean="0"/>
              <a:t>: intellectually, psychologically,  morally  imperfect.</a:t>
            </a:r>
          </a:p>
          <a:p>
            <a:pPr marL="0" indent="0">
              <a:buNone/>
            </a:pPr>
            <a:r>
              <a:rPr lang="en-GB" sz="2500" b="1" dirty="0" smtClean="0"/>
              <a:t>Neo-liberals: </a:t>
            </a:r>
            <a:r>
              <a:rPr lang="en-GB" sz="2500" dirty="0" smtClean="0"/>
              <a:t>rational, independent &amp; self-reliant, self-interested, egoistic.</a:t>
            </a:r>
          </a:p>
          <a:p>
            <a:pPr marL="0" indent="0">
              <a:buNone/>
            </a:pPr>
            <a:r>
              <a:rPr lang="en-GB" sz="2500" b="1" dirty="0" smtClean="0">
                <a:solidFill>
                  <a:srgbClr val="FF0000"/>
                </a:solidFill>
              </a:rPr>
              <a:t>On society:</a:t>
            </a:r>
          </a:p>
          <a:p>
            <a:pPr marL="0" indent="0">
              <a:buNone/>
            </a:pPr>
            <a:r>
              <a:rPr lang="en-GB" sz="2500" b="1" dirty="0" smtClean="0">
                <a:solidFill>
                  <a:srgbClr val="002060"/>
                </a:solidFill>
              </a:rPr>
              <a:t>Traditional conservatives</a:t>
            </a:r>
            <a:r>
              <a:rPr lang="en-GB" sz="2500" dirty="0" smtClean="0"/>
              <a:t>: paternalistic organicism.</a:t>
            </a:r>
          </a:p>
          <a:p>
            <a:pPr marL="0" indent="0">
              <a:buNone/>
            </a:pPr>
            <a:r>
              <a:rPr lang="en-GB" sz="2500" b="1" dirty="0" smtClean="0">
                <a:solidFill>
                  <a:srgbClr val="002060"/>
                </a:solidFill>
              </a:rPr>
              <a:t>Neo-conservatives</a:t>
            </a:r>
            <a:r>
              <a:rPr lang="en-GB" sz="2500" dirty="0" smtClean="0"/>
              <a:t>: authoritarian organicism.</a:t>
            </a:r>
          </a:p>
          <a:p>
            <a:pPr marL="0" indent="0">
              <a:buNone/>
            </a:pPr>
            <a:r>
              <a:rPr lang="en-GB" sz="2500" b="1" dirty="0" smtClean="0">
                <a:solidFill>
                  <a:srgbClr val="002060"/>
                </a:solidFill>
              </a:rPr>
              <a:t>Neo-liberals</a:t>
            </a:r>
            <a:r>
              <a:rPr lang="en-GB" sz="2500" dirty="0" smtClean="0"/>
              <a:t>: atomistic individualism.</a:t>
            </a:r>
            <a:endParaRPr lang="en-GB" sz="2500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GB" sz="2600" b="1" dirty="0">
              <a:solidFill>
                <a:srgbClr val="002060"/>
              </a:solidFill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850106"/>
          </a:xfrm>
        </p:spPr>
        <p:txBody>
          <a:bodyPr>
            <a:normAutofit/>
          </a:bodyPr>
          <a:lstStyle/>
          <a:p>
            <a:pPr algn="l"/>
            <a:r>
              <a:rPr lang="en-GB" sz="3200" b="1" dirty="0" smtClean="0"/>
              <a:t>Conservatism: conservative views</a:t>
            </a:r>
            <a:endParaRPr lang="en-GB" sz="3200" b="1" dirty="0"/>
          </a:p>
        </p:txBody>
      </p:sp>
    </p:spTree>
    <p:extLst>
      <p:ext uri="{BB962C8B-B14F-4D97-AF65-F5344CB8AC3E}">
        <p14:creationId xmlns:p14="http://schemas.microsoft.com/office/powerpoint/2010/main" val="11362349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008112"/>
            <a:ext cx="8928992" cy="587727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sz="2800" b="1" dirty="0" smtClean="0">
                <a:solidFill>
                  <a:srgbClr val="FF0000"/>
                </a:solidFill>
              </a:rPr>
              <a:t>On moral &amp; cultural diversity:</a:t>
            </a:r>
          </a:p>
          <a:p>
            <a:pPr marL="0" indent="0">
              <a:buNone/>
            </a:pPr>
            <a:r>
              <a:rPr lang="en-GB" sz="2800" dirty="0"/>
              <a:t>T</a:t>
            </a:r>
            <a:r>
              <a:rPr lang="en-GB" sz="2800" dirty="0" smtClean="0"/>
              <a:t>raditional &amp; </a:t>
            </a:r>
            <a:r>
              <a:rPr lang="en-GB" sz="2800" dirty="0" err="1" smtClean="0"/>
              <a:t>neo’s</a:t>
            </a:r>
            <a:r>
              <a:rPr lang="en-GB" sz="2800" dirty="0" smtClean="0"/>
              <a:t> fear moral &amp; cultural diversity due to their assumptions about society &amp; human nature.</a:t>
            </a:r>
          </a:p>
          <a:p>
            <a:r>
              <a:rPr lang="en-GB" sz="2800" dirty="0" smtClean="0"/>
              <a:t>Society -  is organic character, the whole is more than a collection of its individual parts. Society is bound together by a fragile network of relationships/institutions. Order is promoted by shared values &amp; common culture; moral &amp; cultural diversity therefore threaten conflict and even social breakdown.</a:t>
            </a:r>
          </a:p>
          <a:p>
            <a:r>
              <a:rPr lang="en-GB" sz="2800" dirty="0" smtClean="0"/>
              <a:t>Human nature – humans are morally limited/psychologically dependent creatures, shared values &amp; common culture are vital for stability &amp; sense of identity. Cultural &amp; moral diversity undermine these.</a:t>
            </a:r>
          </a:p>
          <a:p>
            <a:r>
              <a:rPr lang="en-GB" sz="2800" dirty="0" smtClean="0"/>
              <a:t>However, neo-liberals value moral diversity &amp; multiculturalism.</a:t>
            </a:r>
          </a:p>
          <a:p>
            <a:endParaRPr lang="en-GB" sz="2800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pPr algn="l"/>
            <a:r>
              <a:rPr lang="en-GB" sz="3200" b="1" dirty="0" smtClean="0"/>
              <a:t>Conservatism: conservative views</a:t>
            </a:r>
            <a:endParaRPr lang="en-GB" sz="3200" b="1" dirty="0"/>
          </a:p>
        </p:txBody>
      </p:sp>
    </p:spTree>
    <p:extLst>
      <p:ext uri="{BB962C8B-B14F-4D97-AF65-F5344CB8AC3E}">
        <p14:creationId xmlns:p14="http://schemas.microsoft.com/office/powerpoint/2010/main" val="2303947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052736"/>
            <a:ext cx="8856984" cy="5073427"/>
          </a:xfrm>
        </p:spPr>
        <p:txBody>
          <a:bodyPr>
            <a:normAutofit/>
          </a:bodyPr>
          <a:lstStyle/>
          <a:p>
            <a:r>
              <a:rPr lang="en-GB" sz="2800" dirty="0" smtClean="0"/>
              <a:t>A goal of neo-liberal New Right is to return to the free-market economy that dominated the C19th. Unlike traditional conservatism, it is both radical &amp; reactionary: It seeks a lot of change – backwards.</a:t>
            </a:r>
          </a:p>
          <a:p>
            <a:r>
              <a:rPr lang="en-GB" sz="2800" dirty="0" smtClean="0"/>
              <a:t>However, it has allied laissez-faire economics with reactionary authoritarianism in spheres other than economics – which makes it contradictory.</a:t>
            </a:r>
          </a:p>
          <a:p>
            <a:pPr marL="0" indent="0">
              <a:buNone/>
            </a:pPr>
            <a:endParaRPr lang="en-GB" sz="2800" dirty="0" smtClean="0"/>
          </a:p>
          <a:p>
            <a:pPr marL="0" indent="0">
              <a:buNone/>
            </a:pPr>
            <a:endParaRPr lang="en-GB" sz="2800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pPr algn="l"/>
            <a:r>
              <a:rPr lang="en-GB" sz="3200" b="1" dirty="0" smtClean="0"/>
              <a:t>Conservatism: New Right ‘paradox’</a:t>
            </a:r>
            <a:endParaRPr lang="en-GB" sz="3200" b="1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2075596"/>
              </p:ext>
            </p:extLst>
          </p:nvPr>
        </p:nvGraphicFramePr>
        <p:xfrm>
          <a:off x="1115616" y="4221088"/>
          <a:ext cx="6696744" cy="2377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48372"/>
                <a:gridCol w="3348372"/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solidFill>
                            <a:srgbClr val="002060"/>
                          </a:solidFill>
                        </a:rPr>
                        <a:t>Neo-liberalism</a:t>
                      </a:r>
                      <a:endParaRPr lang="en-GB" sz="20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solidFill>
                            <a:srgbClr val="002060"/>
                          </a:solidFill>
                        </a:rPr>
                        <a:t>Neo-conservatism</a:t>
                      </a:r>
                      <a:endParaRPr lang="en-GB" sz="20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Mechanistic</a:t>
                      </a:r>
                      <a:r>
                        <a:rPr lang="en-GB" sz="2000" baseline="0" dirty="0" smtClean="0"/>
                        <a:t> theory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Organic theory</a:t>
                      </a:r>
                      <a:endParaRPr lang="en-GB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Rationalist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Mistrust of human nature</a:t>
                      </a:r>
                      <a:endParaRPr lang="en-GB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Negative economic freedom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Illiberal</a:t>
                      </a:r>
                      <a:endParaRPr lang="en-GB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Equality of opportunity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Anti-egalitarian</a:t>
                      </a:r>
                      <a:endParaRPr lang="en-GB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Limited state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Strong state</a:t>
                      </a:r>
                      <a:endParaRPr lang="en-GB" sz="20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64628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ular Callout 11"/>
          <p:cNvSpPr/>
          <p:nvPr/>
        </p:nvSpPr>
        <p:spPr>
          <a:xfrm>
            <a:off x="179512" y="2852936"/>
            <a:ext cx="5688632" cy="892552"/>
          </a:xfrm>
          <a:prstGeom prst="wedgeRoundRectCallout">
            <a:avLst>
              <a:gd name="adj1" fmla="val 58517"/>
              <a:gd name="adj2" fmla="val 6825"/>
              <a:gd name="adj3" fmla="val 16667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ounded Rectangular Callout 10"/>
          <p:cNvSpPr/>
          <p:nvPr/>
        </p:nvSpPr>
        <p:spPr>
          <a:xfrm>
            <a:off x="179512" y="944142"/>
            <a:ext cx="8424935" cy="1641667"/>
          </a:xfrm>
          <a:prstGeom prst="wedgeRoundRectCallout">
            <a:avLst>
              <a:gd name="adj1" fmla="val -40"/>
              <a:gd name="adj2" fmla="val 61598"/>
              <a:gd name="adj3" fmla="val 16667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850106"/>
          </a:xfrm>
        </p:spPr>
        <p:txBody>
          <a:bodyPr>
            <a:normAutofit/>
          </a:bodyPr>
          <a:lstStyle/>
          <a:p>
            <a:pPr algn="l"/>
            <a:r>
              <a:rPr lang="en-GB" sz="3200" b="1" dirty="0" smtClean="0"/>
              <a:t>Conservatism: New Right ‘paradox’</a:t>
            </a:r>
            <a:endParaRPr lang="en-GB" sz="32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612807" y="980728"/>
            <a:ext cx="7776863" cy="156966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‘Limitation of government doesn’t make for a weak government. If you’ve got the role of government clearly set out, then it means very strong government in that role. Very strong indeed.’</a:t>
            </a:r>
            <a:endParaRPr lang="en-GB" sz="2400" dirty="0" smtClean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854" r="20214"/>
          <a:stretch/>
        </p:blipFill>
        <p:spPr bwMode="auto">
          <a:xfrm rot="318792">
            <a:off x="6434162" y="2137354"/>
            <a:ext cx="1733265" cy="174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968746"/>
            <a:ext cx="1692502" cy="16925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Rectangular Callout 13"/>
          <p:cNvSpPr/>
          <p:nvPr/>
        </p:nvSpPr>
        <p:spPr>
          <a:xfrm>
            <a:off x="2843808" y="4008546"/>
            <a:ext cx="5283032" cy="1292662"/>
          </a:xfrm>
          <a:prstGeom prst="wedgeRectCallout">
            <a:avLst>
              <a:gd name="adj1" fmla="val -68055"/>
              <a:gd name="adj2" fmla="val 28384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987824" y="4005064"/>
            <a:ext cx="503987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chemeClr val="tx1"/>
                </a:solidFill>
              </a:rPr>
              <a:t>‘The trouble is with a free-market economy is that it takes so many police to make it work.’</a:t>
            </a:r>
            <a:endParaRPr lang="en-GB" sz="2400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23528" y="5590981"/>
            <a:ext cx="18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Neal </a:t>
            </a:r>
            <a:r>
              <a:rPr lang="en-GB" dirty="0" err="1" smtClean="0"/>
              <a:t>Ascherson</a:t>
            </a:r>
            <a:r>
              <a:rPr lang="en-GB" dirty="0" smtClean="0"/>
              <a:t> </a:t>
            </a:r>
          </a:p>
          <a:p>
            <a:pPr algn="ctr"/>
            <a:r>
              <a:rPr lang="en-GB" dirty="0" smtClean="0"/>
              <a:t>(Journalist)</a:t>
            </a:r>
            <a:endParaRPr lang="en-GB" dirty="0"/>
          </a:p>
        </p:txBody>
      </p:sp>
      <p:sp>
        <p:nvSpPr>
          <p:cNvPr id="17" name="TextBox 16"/>
          <p:cNvSpPr txBox="1"/>
          <p:nvPr/>
        </p:nvSpPr>
        <p:spPr>
          <a:xfrm>
            <a:off x="2195736" y="5445224"/>
            <a:ext cx="6696744" cy="129266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600" dirty="0" smtClean="0"/>
              <a:t>The 1980s &amp; 90s resulted in growing economic inequalities &amp; social disorder, which required political control &amp; stronger policing.</a:t>
            </a:r>
            <a:endParaRPr lang="en-GB" sz="2600" dirty="0"/>
          </a:p>
        </p:txBody>
      </p:sp>
      <p:sp>
        <p:nvSpPr>
          <p:cNvPr id="10" name="TextBox 9"/>
          <p:cNvSpPr txBox="1"/>
          <p:nvPr/>
        </p:nvSpPr>
        <p:spPr>
          <a:xfrm>
            <a:off x="107504" y="2924944"/>
            <a:ext cx="610156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‘What this country wants is less tax and more law and order.’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5331343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16632"/>
            <a:ext cx="8784976" cy="655272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sz="2800" b="1" dirty="0" smtClean="0">
                <a:solidFill>
                  <a:srgbClr val="7030A0"/>
                </a:solidFill>
              </a:rPr>
              <a:t>Give one key difference between traditional &amp; neo-conservatism.</a:t>
            </a:r>
          </a:p>
          <a:p>
            <a:pPr marL="514350" indent="-514350">
              <a:buFont typeface="+mj-lt"/>
              <a:buAutoNum type="arabicPeriod"/>
            </a:pPr>
            <a:endParaRPr lang="en-GB" sz="2800" b="1" dirty="0">
              <a:solidFill>
                <a:srgbClr val="7030A0"/>
              </a:solidFill>
            </a:endParaRPr>
          </a:p>
          <a:p>
            <a:pPr marL="514350" indent="-514350">
              <a:buFont typeface="+mj-lt"/>
              <a:buAutoNum type="arabicPeriod"/>
            </a:pPr>
            <a:endParaRPr lang="en-GB" sz="2800" b="1" dirty="0" smtClean="0">
              <a:solidFill>
                <a:srgbClr val="7030A0"/>
              </a:solidFill>
            </a:endParaRPr>
          </a:p>
          <a:p>
            <a:pPr marL="514350" indent="-514350">
              <a:buFont typeface="+mj-lt"/>
              <a:buAutoNum type="arabicPeriod"/>
            </a:pPr>
            <a:endParaRPr lang="en-GB" sz="2800" b="1" dirty="0">
              <a:solidFill>
                <a:srgbClr val="7030A0"/>
              </a:solidFill>
            </a:endParaRPr>
          </a:p>
          <a:p>
            <a:pPr marL="0" indent="0">
              <a:buNone/>
            </a:pPr>
            <a:endParaRPr lang="en-GB" sz="2800" b="1" dirty="0">
              <a:solidFill>
                <a:srgbClr val="7030A0"/>
              </a:solidFill>
            </a:endParaRPr>
          </a:p>
          <a:p>
            <a:pPr marL="0" indent="0">
              <a:buNone/>
            </a:pPr>
            <a:endParaRPr lang="en-GB" sz="28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6712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60648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800" b="1" dirty="0" smtClean="0">
                <a:solidFill>
                  <a:srgbClr val="7030A0"/>
                </a:solidFill>
              </a:rPr>
              <a:t>2.     </a:t>
            </a:r>
            <a:r>
              <a:rPr lang="en-GB" sz="2800" b="1" dirty="0" smtClean="0">
                <a:solidFill>
                  <a:srgbClr val="7030A0"/>
                </a:solidFill>
              </a:rPr>
              <a:t>Summarise the ‘New Right’ paradox</a:t>
            </a:r>
          </a:p>
          <a:p>
            <a:pPr marL="0" indent="0">
              <a:buNone/>
            </a:pPr>
            <a:endParaRPr lang="en-GB" sz="28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74475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850106"/>
          </a:xfrm>
        </p:spPr>
        <p:txBody>
          <a:bodyPr>
            <a:normAutofit/>
          </a:bodyPr>
          <a:lstStyle/>
          <a:p>
            <a:pPr algn="l"/>
            <a:r>
              <a:rPr lang="en-GB" sz="3200" b="1" dirty="0" smtClean="0"/>
              <a:t>Conservatism: comparisons &amp; contrasts within</a:t>
            </a:r>
            <a:endParaRPr lang="en-GB" sz="32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79512" y="1007150"/>
            <a:ext cx="3600400" cy="492443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600" dirty="0" smtClean="0"/>
              <a:t>Traditional conservatism</a:t>
            </a:r>
            <a:endParaRPr lang="en-GB" sz="2600" dirty="0"/>
          </a:p>
        </p:txBody>
      </p:sp>
      <p:sp>
        <p:nvSpPr>
          <p:cNvPr id="6" name="TextBox 5"/>
          <p:cNvSpPr txBox="1"/>
          <p:nvPr/>
        </p:nvSpPr>
        <p:spPr>
          <a:xfrm>
            <a:off x="251520" y="2160146"/>
            <a:ext cx="3456384" cy="249299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600" dirty="0" smtClean="0"/>
              <a:t>Organic</a:t>
            </a:r>
          </a:p>
          <a:p>
            <a:pPr algn="ctr"/>
            <a:r>
              <a:rPr lang="en-GB" sz="2600" dirty="0" smtClean="0"/>
              <a:t>Mistrusts human nature</a:t>
            </a:r>
          </a:p>
          <a:p>
            <a:pPr algn="ctr"/>
            <a:r>
              <a:rPr lang="en-GB" sz="2600" dirty="0" smtClean="0"/>
              <a:t>Political/social</a:t>
            </a:r>
          </a:p>
          <a:p>
            <a:pPr algn="ctr"/>
            <a:r>
              <a:rPr lang="en-GB" sz="2600" dirty="0" smtClean="0"/>
              <a:t>Natural governors</a:t>
            </a:r>
          </a:p>
          <a:p>
            <a:pPr algn="ctr"/>
            <a:r>
              <a:rPr lang="en-GB" sz="2600" dirty="0" smtClean="0"/>
              <a:t>Paternalistic</a:t>
            </a:r>
          </a:p>
          <a:p>
            <a:pPr algn="ctr"/>
            <a:r>
              <a:rPr lang="en-GB" sz="2600" dirty="0" smtClean="0"/>
              <a:t>Pragmatic</a:t>
            </a:r>
            <a:endParaRPr lang="en-GB" sz="2600" dirty="0"/>
          </a:p>
        </p:txBody>
      </p:sp>
      <p:sp>
        <p:nvSpPr>
          <p:cNvPr id="7" name="Down Arrow 6"/>
          <p:cNvSpPr/>
          <p:nvPr/>
        </p:nvSpPr>
        <p:spPr>
          <a:xfrm>
            <a:off x="1691680" y="1484784"/>
            <a:ext cx="360040" cy="489204"/>
          </a:xfrm>
          <a:prstGeom prst="down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/>
          <p:cNvSpPr txBox="1"/>
          <p:nvPr/>
        </p:nvSpPr>
        <p:spPr>
          <a:xfrm>
            <a:off x="4067944" y="1007150"/>
            <a:ext cx="4752528" cy="492443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600" dirty="0" smtClean="0"/>
              <a:t>New Right</a:t>
            </a:r>
            <a:endParaRPr lang="en-GB" sz="2600" dirty="0"/>
          </a:p>
        </p:txBody>
      </p:sp>
      <p:sp>
        <p:nvSpPr>
          <p:cNvPr id="10" name="TextBox 9"/>
          <p:cNvSpPr txBox="1"/>
          <p:nvPr/>
        </p:nvSpPr>
        <p:spPr>
          <a:xfrm>
            <a:off x="3923928" y="2144469"/>
            <a:ext cx="2160240" cy="492443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600" dirty="0" smtClean="0"/>
              <a:t>Neo-liberalism</a:t>
            </a:r>
            <a:endParaRPr lang="en-GB" sz="2600" dirty="0"/>
          </a:p>
        </p:txBody>
      </p:sp>
      <p:sp>
        <p:nvSpPr>
          <p:cNvPr id="12" name="TextBox 11"/>
          <p:cNvSpPr txBox="1"/>
          <p:nvPr/>
        </p:nvSpPr>
        <p:spPr>
          <a:xfrm>
            <a:off x="6228184" y="2144469"/>
            <a:ext cx="2664296" cy="492443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600" dirty="0" smtClean="0"/>
              <a:t>Neo-conservatism</a:t>
            </a:r>
            <a:endParaRPr lang="en-GB" sz="2600" dirty="0"/>
          </a:p>
        </p:txBody>
      </p:sp>
      <p:sp>
        <p:nvSpPr>
          <p:cNvPr id="13" name="TextBox 12"/>
          <p:cNvSpPr txBox="1"/>
          <p:nvPr/>
        </p:nvSpPr>
        <p:spPr>
          <a:xfrm>
            <a:off x="3923928" y="3304143"/>
            <a:ext cx="2160240" cy="329320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600" dirty="0" smtClean="0"/>
              <a:t>Mechanistic</a:t>
            </a:r>
          </a:p>
          <a:p>
            <a:pPr algn="ctr"/>
            <a:r>
              <a:rPr lang="en-GB" sz="2600" dirty="0" smtClean="0"/>
              <a:t>Rationalist</a:t>
            </a:r>
          </a:p>
          <a:p>
            <a:pPr algn="ctr"/>
            <a:r>
              <a:rPr lang="en-GB" sz="2600" dirty="0" smtClean="0"/>
              <a:t>Economic</a:t>
            </a:r>
          </a:p>
          <a:p>
            <a:pPr algn="ctr"/>
            <a:r>
              <a:rPr lang="en-GB" sz="2600" dirty="0" smtClean="0"/>
              <a:t>Radical</a:t>
            </a:r>
          </a:p>
          <a:p>
            <a:pPr algn="ctr"/>
            <a:r>
              <a:rPr lang="en-GB" sz="2600" dirty="0" smtClean="0"/>
              <a:t>Reactionary</a:t>
            </a:r>
          </a:p>
          <a:p>
            <a:pPr algn="ctr"/>
            <a:r>
              <a:rPr lang="en-GB" sz="2600" dirty="0" smtClean="0"/>
              <a:t>Meritocratic</a:t>
            </a:r>
          </a:p>
          <a:p>
            <a:pPr algn="ctr"/>
            <a:r>
              <a:rPr lang="en-GB" sz="2600" i="1" dirty="0" smtClean="0"/>
              <a:t>Laissez-faire</a:t>
            </a:r>
          </a:p>
          <a:p>
            <a:pPr algn="ctr"/>
            <a:r>
              <a:rPr lang="en-GB" sz="2600" dirty="0" smtClean="0"/>
              <a:t>Principled</a:t>
            </a:r>
            <a:endParaRPr lang="en-GB" sz="2600" dirty="0"/>
          </a:p>
        </p:txBody>
      </p:sp>
      <p:sp>
        <p:nvSpPr>
          <p:cNvPr id="14" name="TextBox 13"/>
          <p:cNvSpPr txBox="1"/>
          <p:nvPr/>
        </p:nvSpPr>
        <p:spPr>
          <a:xfrm>
            <a:off x="6228184" y="3304143"/>
            <a:ext cx="2664296" cy="329320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600" dirty="0" smtClean="0"/>
              <a:t>Organic</a:t>
            </a:r>
          </a:p>
          <a:p>
            <a:pPr algn="ctr"/>
            <a:r>
              <a:rPr lang="en-GB" sz="2600" dirty="0" smtClean="0"/>
              <a:t>Mistrusts human nature</a:t>
            </a:r>
          </a:p>
          <a:p>
            <a:pPr algn="ctr"/>
            <a:r>
              <a:rPr lang="en-GB" sz="2600" dirty="0" smtClean="0"/>
              <a:t>Political/social</a:t>
            </a:r>
          </a:p>
          <a:p>
            <a:pPr algn="ctr"/>
            <a:r>
              <a:rPr lang="en-GB" sz="2600" dirty="0" smtClean="0"/>
              <a:t>Reactionary</a:t>
            </a:r>
          </a:p>
          <a:p>
            <a:pPr algn="ctr"/>
            <a:r>
              <a:rPr lang="en-GB" sz="2600" dirty="0" smtClean="0"/>
              <a:t>Natural governors</a:t>
            </a:r>
          </a:p>
          <a:p>
            <a:pPr algn="ctr"/>
            <a:r>
              <a:rPr lang="en-GB" sz="2600" dirty="0" smtClean="0"/>
              <a:t>Authoritarian</a:t>
            </a:r>
          </a:p>
          <a:p>
            <a:pPr algn="ctr"/>
            <a:r>
              <a:rPr lang="en-GB" sz="2600" dirty="0" smtClean="0"/>
              <a:t>Principled</a:t>
            </a:r>
            <a:endParaRPr lang="en-GB" sz="2600" dirty="0"/>
          </a:p>
        </p:txBody>
      </p:sp>
      <p:sp>
        <p:nvSpPr>
          <p:cNvPr id="15" name="Down Arrow 14"/>
          <p:cNvSpPr/>
          <p:nvPr/>
        </p:nvSpPr>
        <p:spPr>
          <a:xfrm>
            <a:off x="4932040" y="1484784"/>
            <a:ext cx="360040" cy="489204"/>
          </a:xfrm>
          <a:prstGeom prst="down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Down Arrow 15"/>
          <p:cNvSpPr/>
          <p:nvPr/>
        </p:nvSpPr>
        <p:spPr>
          <a:xfrm>
            <a:off x="7275361" y="1499593"/>
            <a:ext cx="360040" cy="489204"/>
          </a:xfrm>
          <a:prstGeom prst="down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Down Arrow 16"/>
          <p:cNvSpPr/>
          <p:nvPr/>
        </p:nvSpPr>
        <p:spPr>
          <a:xfrm>
            <a:off x="4846578" y="2613416"/>
            <a:ext cx="360040" cy="489204"/>
          </a:xfrm>
          <a:prstGeom prst="down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Down Arrow 17"/>
          <p:cNvSpPr/>
          <p:nvPr/>
        </p:nvSpPr>
        <p:spPr>
          <a:xfrm>
            <a:off x="7256181" y="2613416"/>
            <a:ext cx="360040" cy="489204"/>
          </a:xfrm>
          <a:prstGeom prst="down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TextBox 18"/>
          <p:cNvSpPr txBox="1"/>
          <p:nvPr/>
        </p:nvSpPr>
        <p:spPr>
          <a:xfrm>
            <a:off x="179512" y="4797152"/>
            <a:ext cx="3528392" cy="181588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800" b="1" dirty="0" smtClean="0">
                <a:solidFill>
                  <a:srgbClr val="7030A0"/>
                </a:solidFill>
              </a:rPr>
              <a:t>Who have more in common?</a:t>
            </a:r>
          </a:p>
          <a:p>
            <a:r>
              <a:rPr lang="en-GB" sz="2800" b="1" dirty="0" smtClean="0">
                <a:solidFill>
                  <a:srgbClr val="7030A0"/>
                </a:solidFill>
              </a:rPr>
              <a:t>What beliefs do all share?</a:t>
            </a:r>
            <a:endParaRPr lang="en-GB" sz="28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00007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052736"/>
            <a:ext cx="8784976" cy="5073427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sz="2700" b="1" dirty="0" smtClean="0"/>
              <a:t>Private property  </a:t>
            </a:r>
            <a:r>
              <a:rPr lang="en-GB" sz="2700" dirty="0" smtClean="0"/>
              <a:t>(wealth) – although neo-liberals focus on the free-market &amp; unconstrained (by state) property rights.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700" b="1" dirty="0" smtClean="0"/>
              <a:t>Hierarchy</a:t>
            </a:r>
            <a:r>
              <a:rPr lang="en-GB" sz="2700" dirty="0" smtClean="0"/>
              <a:t> – although there’s a clear difference between Tory’s organic state (static, class hierarchy) &amp; neo-liberal mechanistic, individualistic ladder of meritocracy.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700" b="1" dirty="0" smtClean="0"/>
              <a:t>Law &amp; order </a:t>
            </a:r>
            <a:r>
              <a:rPr lang="en-GB" sz="2700" dirty="0" smtClean="0"/>
              <a:t>– Tories tend to have a paternalistic ‘bobby on the beat’ approach, whereas neo-cons lean towards a militaristic ‘Robocop’ version of policing!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700" b="1" dirty="0" smtClean="0"/>
              <a:t>Christian family values </a:t>
            </a:r>
            <a:r>
              <a:rPr lang="en-GB" sz="2700" dirty="0" smtClean="0"/>
              <a:t>– again paternalistic comparison versus authoritarian discipline.</a:t>
            </a:r>
            <a:endParaRPr lang="en-GB" sz="2700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850106"/>
          </a:xfrm>
        </p:spPr>
        <p:txBody>
          <a:bodyPr>
            <a:normAutofit/>
          </a:bodyPr>
          <a:lstStyle/>
          <a:p>
            <a:pPr algn="l"/>
            <a:r>
              <a:rPr lang="en-GB" sz="3200" b="1" dirty="0" smtClean="0"/>
              <a:t>Conservatism: shared beliefs</a:t>
            </a:r>
            <a:endParaRPr lang="en-GB" sz="3200" b="1" dirty="0"/>
          </a:p>
        </p:txBody>
      </p:sp>
    </p:spTree>
    <p:extLst>
      <p:ext uri="{BB962C8B-B14F-4D97-AF65-F5344CB8AC3E}">
        <p14:creationId xmlns:p14="http://schemas.microsoft.com/office/powerpoint/2010/main" val="14007927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908720"/>
            <a:ext cx="8928992" cy="521744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700" b="1" dirty="0" smtClean="0"/>
              <a:t>For traditional &amp; neo-conservatives:</a:t>
            </a:r>
          </a:p>
          <a:p>
            <a:r>
              <a:rPr lang="en-GB" sz="2700" dirty="0" smtClean="0"/>
              <a:t>It provides psychologically insecure humans with security</a:t>
            </a:r>
          </a:p>
          <a:p>
            <a:r>
              <a:rPr lang="en-GB" sz="2700" dirty="0" smtClean="0"/>
              <a:t>It encourages morally imperfect humans with respect for other people’s property – law &amp; order.</a:t>
            </a:r>
          </a:p>
          <a:p>
            <a:r>
              <a:rPr lang="en-GB" sz="2700" dirty="0" smtClean="0"/>
              <a:t>Property can reflect an owners personality.</a:t>
            </a:r>
          </a:p>
          <a:p>
            <a:pPr marL="0" indent="0">
              <a:buNone/>
            </a:pPr>
            <a:endParaRPr lang="en-GB" sz="800" dirty="0" smtClean="0"/>
          </a:p>
          <a:p>
            <a:pPr marL="0" indent="0">
              <a:buNone/>
            </a:pPr>
            <a:endParaRPr lang="en-GB" sz="800" dirty="0"/>
          </a:p>
          <a:p>
            <a:pPr marL="0" indent="0">
              <a:buNone/>
            </a:pPr>
            <a:r>
              <a:rPr lang="en-GB" sz="2700" b="1" dirty="0" smtClean="0"/>
              <a:t>For neo-liberal conservatives:</a:t>
            </a:r>
          </a:p>
          <a:p>
            <a:r>
              <a:rPr lang="en-GB" sz="2700" dirty="0" smtClean="0"/>
              <a:t>‘Property is a natural right.’</a:t>
            </a:r>
          </a:p>
          <a:p>
            <a:r>
              <a:rPr lang="en-GB" sz="2700" dirty="0" smtClean="0"/>
              <a:t>It is an incentive to individual effort.</a:t>
            </a:r>
          </a:p>
          <a:p>
            <a:r>
              <a:rPr lang="en-GB" sz="2700" dirty="0" smtClean="0"/>
              <a:t>It is a reward for individual merit.</a:t>
            </a:r>
          </a:p>
          <a:p>
            <a:endParaRPr lang="en-GB" sz="2700" dirty="0" smtClean="0"/>
          </a:p>
          <a:p>
            <a:pPr marL="0" indent="0">
              <a:buNone/>
            </a:pPr>
            <a:endParaRPr lang="en-GB" sz="2700" dirty="0" smtClean="0"/>
          </a:p>
          <a:p>
            <a:pPr marL="0" indent="0">
              <a:buNone/>
            </a:pPr>
            <a:endParaRPr lang="en-GB" sz="2700" dirty="0" smtClean="0"/>
          </a:p>
          <a:p>
            <a:endParaRPr lang="en-GB" sz="2700" dirty="0"/>
          </a:p>
        </p:txBody>
      </p:sp>
      <p:sp>
        <p:nvSpPr>
          <p:cNvPr id="6" name="Oval Callout 5"/>
          <p:cNvSpPr/>
          <p:nvPr/>
        </p:nvSpPr>
        <p:spPr>
          <a:xfrm>
            <a:off x="4571999" y="3889221"/>
            <a:ext cx="1539857" cy="612648"/>
          </a:xfrm>
          <a:prstGeom prst="wedgeEllipseCallout">
            <a:avLst>
              <a:gd name="adj1" fmla="val 98818"/>
              <a:gd name="adj2" fmla="val -39973"/>
            </a:avLst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850106"/>
          </a:xfrm>
        </p:spPr>
        <p:txBody>
          <a:bodyPr>
            <a:normAutofit/>
          </a:bodyPr>
          <a:lstStyle/>
          <a:p>
            <a:pPr algn="l"/>
            <a:r>
              <a:rPr lang="en-GB" sz="3200" b="1" dirty="0" smtClean="0"/>
              <a:t>Conservatism: how private property is justified</a:t>
            </a:r>
            <a:endParaRPr lang="en-GB" sz="3200" b="1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011" t="4752" r="16806" b="30216"/>
          <a:stretch/>
        </p:blipFill>
        <p:spPr bwMode="auto">
          <a:xfrm>
            <a:off x="6948264" y="2978660"/>
            <a:ext cx="1296538" cy="18211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571999" y="3964712"/>
            <a:ext cx="20882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I said that!</a:t>
            </a:r>
            <a:endParaRPr lang="en-GB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6948264" y="4725144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John Locke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050470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800" b="1" dirty="0" smtClean="0">
                <a:solidFill>
                  <a:srgbClr val="7030A0"/>
                </a:solidFill>
              </a:rPr>
              <a:t>3.   Give two similarities between traditional conservatism &amp; neo-conservatism</a:t>
            </a:r>
            <a:endParaRPr lang="en-GB" sz="28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62167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pPr algn="l"/>
            <a:r>
              <a:rPr lang="en-GB" sz="3200" b="1" dirty="0" smtClean="0"/>
              <a:t>Conservatism: Introduction</a:t>
            </a:r>
            <a:endParaRPr lang="en-GB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980728"/>
            <a:ext cx="8928992" cy="568863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sz="2800" dirty="0" smtClean="0"/>
              <a:t>There are two broad schools of thought within modern conservatism: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800" b="1" dirty="0" smtClean="0">
                <a:solidFill>
                  <a:srgbClr val="002060"/>
                </a:solidFill>
              </a:rPr>
              <a:t>Traditional political conservatism</a:t>
            </a:r>
            <a:r>
              <a:rPr lang="en-GB" sz="2800" b="1" dirty="0" smtClean="0"/>
              <a:t>, or Toryism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800" b="1" dirty="0" smtClean="0">
                <a:solidFill>
                  <a:srgbClr val="002060"/>
                </a:solidFill>
              </a:rPr>
              <a:t>New Right </a:t>
            </a:r>
            <a:r>
              <a:rPr lang="en-GB" sz="2800" b="1" dirty="0" smtClean="0"/>
              <a:t>or ‘Thatcherite’ conservatism. This in turn has two sub-strands:</a:t>
            </a:r>
          </a:p>
          <a:p>
            <a:pPr marL="914400" lvl="1" indent="-514350">
              <a:buFont typeface="+mj-lt"/>
              <a:buAutoNum type="romanLcPeriod"/>
            </a:pPr>
            <a:r>
              <a:rPr lang="en-GB" b="1" dirty="0" smtClean="0">
                <a:solidFill>
                  <a:srgbClr val="002060"/>
                </a:solidFill>
              </a:rPr>
              <a:t>Neo-liberal economics</a:t>
            </a:r>
          </a:p>
          <a:p>
            <a:pPr marL="914400" lvl="1" indent="-514350">
              <a:buFont typeface="+mj-lt"/>
              <a:buAutoNum type="romanLcPeriod"/>
            </a:pPr>
            <a:r>
              <a:rPr lang="en-GB" b="1" dirty="0" smtClean="0">
                <a:solidFill>
                  <a:srgbClr val="002060"/>
                </a:solidFill>
              </a:rPr>
              <a:t>Neo-conservative social authoritarianism</a:t>
            </a:r>
          </a:p>
          <a:p>
            <a:pPr marL="400050" lvl="1" indent="0">
              <a:buNone/>
            </a:pPr>
            <a:r>
              <a:rPr lang="en-GB" dirty="0" smtClean="0"/>
              <a:t>Traditional Toryism – social stability, order &amp; harmony through a resistance to change. Edmund Burke (1729-97).</a:t>
            </a:r>
          </a:p>
          <a:p>
            <a:pPr marL="400050" lvl="1" indent="0">
              <a:buNone/>
            </a:pPr>
            <a:endParaRPr lang="en-GB" sz="800" dirty="0" smtClean="0"/>
          </a:p>
          <a:p>
            <a:pPr marL="400050" lvl="1" indent="0">
              <a:buNone/>
            </a:pPr>
            <a:r>
              <a:rPr lang="en-GB" dirty="0" smtClean="0"/>
              <a:t>New Right – 1970s. Roots in classical liberal free-market economics, with social authoritarianism in all other spheres.</a:t>
            </a:r>
          </a:p>
        </p:txBody>
      </p:sp>
    </p:spTree>
    <p:extLst>
      <p:ext uri="{BB962C8B-B14F-4D97-AF65-F5344CB8AC3E}">
        <p14:creationId xmlns:p14="http://schemas.microsoft.com/office/powerpoint/2010/main" val="121764192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800" b="1" dirty="0" smtClean="0">
                <a:solidFill>
                  <a:srgbClr val="7030A0"/>
                </a:solidFill>
              </a:rPr>
              <a:t>4.    How does traditional conservative view on private property differ from the neo-liberal view?</a:t>
            </a:r>
            <a:endParaRPr lang="en-GB" sz="28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292411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260648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800" b="1" dirty="0" smtClean="0">
                <a:solidFill>
                  <a:srgbClr val="7030A0"/>
                </a:solidFill>
              </a:rPr>
              <a:t>5.    How does the traditional conservative view on inequality differ from the neo-liberal view?</a:t>
            </a:r>
            <a:endParaRPr lang="en-GB" sz="28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216454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332656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800" b="1" dirty="0" smtClean="0">
                <a:solidFill>
                  <a:srgbClr val="7030A0"/>
                </a:solidFill>
              </a:rPr>
              <a:t>6. Why do organic conservatives value law &amp; order?</a:t>
            </a:r>
            <a:endParaRPr lang="en-GB" sz="28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84669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16632"/>
            <a:ext cx="8928992" cy="6624736"/>
          </a:xfrm>
        </p:spPr>
        <p:txBody>
          <a:bodyPr/>
          <a:lstStyle/>
          <a:p>
            <a:pPr marL="514350" indent="-514350">
              <a:buAutoNum type="arabicPeriod" startAt="7"/>
            </a:pPr>
            <a:r>
              <a:rPr lang="en-GB" sz="2800" b="1" dirty="0" smtClean="0">
                <a:solidFill>
                  <a:srgbClr val="7030A0"/>
                </a:solidFill>
              </a:rPr>
              <a:t>Who said the following and suggest what aspect of conservative philosophy they represent:</a:t>
            </a:r>
          </a:p>
          <a:p>
            <a:pPr marL="514350" indent="-514350">
              <a:buAutoNum type="alphaLcParenR"/>
            </a:pPr>
            <a:r>
              <a:rPr lang="en-GB" sz="2700" i="1" dirty="0" smtClean="0"/>
              <a:t>‘Traditional conservatism is a philosophy of human imperfection.’</a:t>
            </a:r>
          </a:p>
          <a:p>
            <a:pPr marL="0" indent="0">
              <a:buNone/>
            </a:pPr>
            <a:endParaRPr lang="en-GB" sz="1600" i="1" dirty="0" smtClean="0"/>
          </a:p>
          <a:p>
            <a:pPr marL="0" indent="0">
              <a:buNone/>
            </a:pPr>
            <a:endParaRPr lang="en-GB" sz="1600" i="1" dirty="0"/>
          </a:p>
          <a:p>
            <a:pPr marL="514350" indent="-514350">
              <a:buAutoNum type="alphaLcParenR"/>
            </a:pPr>
            <a:r>
              <a:rPr lang="en-GB" sz="2700" i="1" dirty="0" smtClean="0"/>
              <a:t>‘What has stood the test of time is good and must not be lightly cast aside.’</a:t>
            </a:r>
          </a:p>
          <a:p>
            <a:pPr marL="0" indent="0">
              <a:buNone/>
            </a:pPr>
            <a:endParaRPr lang="en-GB" sz="1600" i="1" dirty="0" smtClean="0"/>
          </a:p>
          <a:p>
            <a:pPr marL="0" indent="0">
              <a:buNone/>
            </a:pPr>
            <a:endParaRPr lang="en-GB" sz="1600" i="1" dirty="0"/>
          </a:p>
          <a:p>
            <a:pPr marL="514350" indent="-514350">
              <a:buAutoNum type="alphaLcParenR"/>
            </a:pPr>
            <a:r>
              <a:rPr lang="en-GB" sz="2700" i="1" dirty="0" smtClean="0"/>
              <a:t>‘If the cottages are happy, the castle is safe.’</a:t>
            </a:r>
          </a:p>
          <a:p>
            <a:pPr marL="514350" indent="-514350">
              <a:buAutoNum type="alphaLcParenR"/>
            </a:pPr>
            <a:endParaRPr lang="en-GB" sz="1600" i="1" dirty="0" smtClean="0"/>
          </a:p>
          <a:p>
            <a:pPr marL="514350" indent="-514350">
              <a:buAutoNum type="alphaLcParenR"/>
            </a:pPr>
            <a:endParaRPr lang="en-GB" sz="1600" i="1" dirty="0"/>
          </a:p>
          <a:p>
            <a:pPr marL="514350" indent="-514350">
              <a:buAutoNum type="alphaLcParenR"/>
            </a:pPr>
            <a:r>
              <a:rPr lang="en-GB" sz="2700" i="1" dirty="0" smtClean="0"/>
              <a:t>‘There is no such thing as society.’</a:t>
            </a:r>
          </a:p>
          <a:p>
            <a:pPr marL="514350" indent="-514350">
              <a:buAutoNum type="alphaLcParenR"/>
            </a:pPr>
            <a:endParaRPr lang="en-GB" sz="1600" i="1" dirty="0"/>
          </a:p>
          <a:p>
            <a:pPr marL="514350" indent="-514350">
              <a:buAutoNum type="alphaLcParenR"/>
            </a:pPr>
            <a:endParaRPr lang="en-GB" sz="1600" i="1" dirty="0"/>
          </a:p>
        </p:txBody>
      </p:sp>
    </p:spTree>
    <p:extLst>
      <p:ext uri="{BB962C8B-B14F-4D97-AF65-F5344CB8AC3E}">
        <p14:creationId xmlns:p14="http://schemas.microsoft.com/office/powerpoint/2010/main" val="78708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980728"/>
            <a:ext cx="8928992" cy="568863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sz="2800" b="1" dirty="0" smtClean="0"/>
              <a:t>Two key doctrines: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800" dirty="0" smtClean="0"/>
              <a:t>The organic theory of society &amp; the state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800" dirty="0" smtClean="0"/>
              <a:t>A mistrust of human nature; which is morally, psychologically &amp; intellectually imperfect</a:t>
            </a:r>
          </a:p>
          <a:p>
            <a:pPr marL="0" indent="0">
              <a:buNone/>
            </a:pPr>
            <a:r>
              <a:rPr lang="en-GB" sz="2800" b="1" dirty="0" smtClean="0">
                <a:solidFill>
                  <a:srgbClr val="002060"/>
                </a:solidFill>
              </a:rPr>
              <a:t>1. Organic Theory of society &amp; the state:</a:t>
            </a:r>
          </a:p>
          <a:p>
            <a:r>
              <a:rPr lang="en-GB" sz="2800" dirty="0" smtClean="0"/>
              <a:t>Society is like a living organism – its parts are interdependent (hand verses brain…). </a:t>
            </a:r>
          </a:p>
          <a:p>
            <a:r>
              <a:rPr lang="en-GB" sz="2800" dirty="0" smtClean="0"/>
              <a:t>The whole is greater than the sum of its parts, the state is more important than the individual (a leaf needs a tree, but not vice-versa). </a:t>
            </a:r>
          </a:p>
          <a:p>
            <a:r>
              <a:rPr lang="en-GB" sz="2800" dirty="0" smtClean="0"/>
              <a:t>Individuals owe duty/loyalty/obedience to the state, upon which he/she depends.</a:t>
            </a:r>
          </a:p>
          <a:p>
            <a:r>
              <a:rPr lang="en-GB" sz="2800" dirty="0" smtClean="0"/>
              <a:t>Hierarchy in society is inevitable, inequality desirable.</a:t>
            </a:r>
            <a:endParaRPr lang="en-GB" sz="2800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pPr algn="l"/>
            <a:r>
              <a:rPr lang="en-GB" sz="3200" b="1" dirty="0" smtClean="0"/>
              <a:t>Conservatism: Traditional conservatism</a:t>
            </a:r>
            <a:endParaRPr lang="en-GB" sz="3200" b="1" dirty="0"/>
          </a:p>
        </p:txBody>
      </p:sp>
    </p:spTree>
    <p:extLst>
      <p:ext uri="{BB962C8B-B14F-4D97-AF65-F5344CB8AC3E}">
        <p14:creationId xmlns:p14="http://schemas.microsoft.com/office/powerpoint/2010/main" val="29413373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124744"/>
            <a:ext cx="8856984" cy="55446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800" b="1" dirty="0" smtClean="0">
                <a:solidFill>
                  <a:srgbClr val="002060"/>
                </a:solidFill>
              </a:rPr>
              <a:t>2. Mistrust of human nature:</a:t>
            </a:r>
          </a:p>
          <a:p>
            <a:pPr marL="0" indent="0">
              <a:buNone/>
            </a:pPr>
            <a:r>
              <a:rPr lang="en-GB" sz="2800" dirty="0" smtClean="0"/>
              <a:t>‘a philosophy of human imperfection’ Noel O’Sullivan…</a:t>
            </a:r>
          </a:p>
          <a:p>
            <a:pPr marL="571500" indent="-571500">
              <a:buFont typeface="+mj-lt"/>
              <a:buAutoNum type="romanLcPeriod"/>
            </a:pPr>
            <a:r>
              <a:rPr lang="en-GB" sz="2800" dirty="0" smtClean="0"/>
              <a:t>Humans are psychologically imperfect – limited, dependent, security seeking creatures who seek identity &amp; rootedness.  This implies a resistance to change &amp; helps explain why conservatives  value tradition/cultural homogeneity.</a:t>
            </a:r>
          </a:p>
          <a:p>
            <a:pPr marL="571500" indent="-571500">
              <a:buFont typeface="+mj-lt"/>
              <a:buAutoNum type="romanLcPeriod"/>
            </a:pPr>
            <a:r>
              <a:rPr lang="en-GB" sz="2800" dirty="0" smtClean="0"/>
              <a:t>Humans are morally imperfect – in accordance with the doctrine of original sin. Humans are greedy, selfish, motivated by base impulses/desires. This implies the need for a strong state, firm law &amp; order, moral guidance of the church</a:t>
            </a:r>
          </a:p>
          <a:p>
            <a:pPr marL="0" indent="0">
              <a:buNone/>
            </a:pPr>
            <a:endParaRPr lang="en-GB" sz="2800" dirty="0" smtClean="0"/>
          </a:p>
          <a:p>
            <a:pPr marL="0" indent="0">
              <a:buNone/>
            </a:pPr>
            <a:endParaRPr lang="en-GB" sz="2800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pPr algn="l"/>
            <a:r>
              <a:rPr lang="en-GB" sz="3200" b="1" dirty="0" smtClean="0"/>
              <a:t>Conservatism: Traditional  conservatism</a:t>
            </a:r>
            <a:endParaRPr lang="en-GB" sz="3200" b="1" dirty="0"/>
          </a:p>
        </p:txBody>
      </p:sp>
    </p:spTree>
    <p:extLst>
      <p:ext uri="{BB962C8B-B14F-4D97-AF65-F5344CB8AC3E}">
        <p14:creationId xmlns:p14="http://schemas.microsoft.com/office/powerpoint/2010/main" val="10173422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980729"/>
            <a:ext cx="8928992" cy="4320480"/>
          </a:xfrm>
        </p:spPr>
        <p:txBody>
          <a:bodyPr>
            <a:noAutofit/>
          </a:bodyPr>
          <a:lstStyle/>
          <a:p>
            <a:pPr marL="571500" indent="-571500">
              <a:buAutoNum type="romanLcPeriod" startAt="3"/>
            </a:pPr>
            <a:r>
              <a:rPr lang="en-GB" sz="2700" dirty="0" smtClean="0"/>
              <a:t>Humans are intellectually imperfect – The world is too complex to be explained/understood rationally/logically. This implies abstract theories are not to be trusted, why history, tradition, experience &amp; pragmatism are the surest guide to human action.</a:t>
            </a:r>
          </a:p>
          <a:p>
            <a:pPr marL="0" indent="0">
              <a:buNone/>
            </a:pPr>
            <a:endParaRPr lang="en-GB" sz="800" dirty="0" smtClean="0"/>
          </a:p>
          <a:p>
            <a:pPr marL="0" indent="0">
              <a:buNone/>
            </a:pPr>
            <a:r>
              <a:rPr lang="en-GB" sz="2700" dirty="0" smtClean="0"/>
              <a:t>New Right/neo-liberal conservatism rejects this view: they endorse human rationalism &amp; have faith in abstract theory (e.g. they believe in negative economic 	freedom &amp; individual self-reliance).</a:t>
            </a:r>
            <a:endParaRPr lang="en-GB" sz="2700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pPr algn="l"/>
            <a:r>
              <a:rPr lang="en-GB" sz="3200" b="1" dirty="0" smtClean="0"/>
              <a:t>Conservatism: Traditional  conservatism</a:t>
            </a:r>
            <a:endParaRPr lang="en-GB" sz="3200" b="1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527" r="4064" b="19343"/>
          <a:stretch/>
        </p:blipFill>
        <p:spPr bwMode="auto">
          <a:xfrm>
            <a:off x="3138985" y="4653136"/>
            <a:ext cx="2811439" cy="14709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5868144" y="5795972"/>
            <a:ext cx="2952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Walter Lippmann, 1889-1974</a:t>
            </a:r>
            <a:endParaRPr lang="en-GB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1619672" y="3717032"/>
            <a:ext cx="2520280" cy="86409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143508" y="6237312"/>
            <a:ext cx="8892988" cy="52322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 smtClean="0">
                <a:solidFill>
                  <a:srgbClr val="7030A0"/>
                </a:solidFill>
              </a:rPr>
              <a:t>See handout 1: Central themes of traditional conservatism</a:t>
            </a:r>
            <a:endParaRPr lang="en-GB" sz="28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23646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124744"/>
            <a:ext cx="8928992" cy="561662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800" dirty="0" smtClean="0"/>
              <a:t>In UK = ‘Thatcherism’. It has two different, and potentially conflicting, sub-strands within it: </a:t>
            </a:r>
            <a:r>
              <a:rPr lang="en-GB" sz="2800" b="1" dirty="0" smtClean="0">
                <a:solidFill>
                  <a:srgbClr val="002060"/>
                </a:solidFill>
              </a:rPr>
              <a:t>New Right neo-liberalism</a:t>
            </a:r>
            <a:r>
              <a:rPr lang="en-GB" sz="2800" dirty="0" smtClean="0">
                <a:solidFill>
                  <a:srgbClr val="002060"/>
                </a:solidFill>
              </a:rPr>
              <a:t> </a:t>
            </a:r>
            <a:r>
              <a:rPr lang="en-GB" sz="2800" dirty="0" smtClean="0"/>
              <a:t>&amp; </a:t>
            </a:r>
            <a:r>
              <a:rPr lang="en-GB" sz="2800" b="1" dirty="0" smtClean="0">
                <a:solidFill>
                  <a:srgbClr val="002060"/>
                </a:solidFill>
              </a:rPr>
              <a:t>New Right neo-conservatism</a:t>
            </a:r>
            <a:r>
              <a:rPr lang="en-GB" sz="2800" dirty="0" smtClean="0"/>
              <a:t>.</a:t>
            </a:r>
          </a:p>
          <a:p>
            <a:pPr marL="0" indent="0">
              <a:buNone/>
            </a:pPr>
            <a:endParaRPr lang="en-GB" sz="800" dirty="0" smtClean="0"/>
          </a:p>
          <a:p>
            <a:pPr marL="0" indent="0">
              <a:buNone/>
            </a:pPr>
            <a:endParaRPr lang="en-GB" sz="800" dirty="0" smtClean="0"/>
          </a:p>
          <a:p>
            <a:pPr marL="0" indent="0">
              <a:buNone/>
            </a:pPr>
            <a:r>
              <a:rPr lang="en-GB" sz="2800" b="1" dirty="0" smtClean="0"/>
              <a:t>New Right neo-liberalism</a:t>
            </a:r>
          </a:p>
          <a:p>
            <a:r>
              <a:rPr lang="en-GB" sz="2800" dirty="0" smtClean="0"/>
              <a:t>Roots in C19th classical liberalism</a:t>
            </a:r>
          </a:p>
          <a:p>
            <a:pPr lvl="1"/>
            <a:r>
              <a:rPr lang="en-GB" sz="2500" b="1" dirty="0" smtClean="0">
                <a:solidFill>
                  <a:srgbClr val="002060"/>
                </a:solidFill>
              </a:rPr>
              <a:t>Mechanistic theory</a:t>
            </a:r>
          </a:p>
          <a:p>
            <a:pPr lvl="1"/>
            <a:r>
              <a:rPr lang="en-GB" sz="2500" dirty="0" smtClean="0"/>
              <a:t>Atomistic individualism</a:t>
            </a:r>
          </a:p>
          <a:p>
            <a:pPr lvl="1"/>
            <a:r>
              <a:rPr lang="en-GB" sz="2500" dirty="0" smtClean="0"/>
              <a:t>Human nature is rational/self-seeking</a:t>
            </a:r>
          </a:p>
          <a:p>
            <a:pPr lvl="1"/>
            <a:r>
              <a:rPr lang="en-GB" sz="2500" dirty="0" smtClean="0"/>
              <a:t>Free-market economics </a:t>
            </a:r>
          </a:p>
          <a:p>
            <a:pPr lvl="1"/>
            <a:r>
              <a:rPr lang="en-GB" sz="2500" b="1" dirty="0" smtClean="0">
                <a:solidFill>
                  <a:srgbClr val="002060"/>
                </a:solidFill>
              </a:rPr>
              <a:t>Libertarianism</a:t>
            </a:r>
          </a:p>
          <a:p>
            <a:pPr lvl="1"/>
            <a:endParaRPr lang="en-GB" sz="2400" dirty="0" smtClean="0"/>
          </a:p>
          <a:p>
            <a:pPr lvl="1"/>
            <a:endParaRPr lang="en-GB" sz="2400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pPr algn="l"/>
            <a:r>
              <a:rPr lang="en-GB" sz="3200" b="1" dirty="0" smtClean="0"/>
              <a:t>Conservatism: The New Right</a:t>
            </a:r>
            <a:endParaRPr lang="en-GB" sz="32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5868144" y="2124720"/>
            <a:ext cx="3168352" cy="4616648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b="1" dirty="0" smtClean="0"/>
              <a:t>Mechanistic theory </a:t>
            </a:r>
            <a:r>
              <a:rPr lang="en-GB" sz="2400" dirty="0" smtClean="0"/>
              <a:t>– the state is an artificial machine, created by man, with interchangeable parts, therefore the individual is the primary unit of importance.</a:t>
            </a:r>
          </a:p>
          <a:p>
            <a:endParaRPr lang="en-GB" sz="600" dirty="0"/>
          </a:p>
          <a:p>
            <a:r>
              <a:rPr lang="en-GB" sz="2400" b="1" dirty="0" smtClean="0"/>
              <a:t>Libertarianism</a:t>
            </a:r>
            <a:r>
              <a:rPr lang="en-GB" sz="2400" dirty="0" smtClean="0"/>
              <a:t> -advocates negative freedom &amp; minimum state intervention.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9225215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13355">
            <a:off x="4975938" y="4019887"/>
            <a:ext cx="1978390" cy="26369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124744"/>
            <a:ext cx="8784976" cy="54726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800" dirty="0" smtClean="0"/>
              <a:t>Neo-liberal view society as </a:t>
            </a:r>
            <a:r>
              <a:rPr lang="en-GB" sz="2800" b="1" dirty="0" smtClean="0">
                <a:solidFill>
                  <a:srgbClr val="002060"/>
                </a:solidFill>
              </a:rPr>
              <a:t>atomistic</a:t>
            </a:r>
            <a:r>
              <a:rPr lang="en-GB" sz="2800" dirty="0" smtClean="0"/>
              <a:t>, meaning individuals are more important than society; individual rights &amp; freedoms should take priority over duties/social obligations; and the economy should allow equality of opportunity, allowing individuals to rise and fall on the basis of merit with no help or hindrance from the state.</a:t>
            </a:r>
          </a:p>
          <a:p>
            <a:pPr marL="0" indent="0">
              <a:buNone/>
            </a:pPr>
            <a:endParaRPr lang="en-GB" sz="2800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pPr algn="l"/>
            <a:r>
              <a:rPr lang="en-GB" sz="3200" b="1" dirty="0" smtClean="0"/>
              <a:t>Conservatism: The New Right</a:t>
            </a:r>
            <a:endParaRPr lang="en-GB" sz="3200" b="1" dirty="0"/>
          </a:p>
        </p:txBody>
      </p:sp>
      <p:sp>
        <p:nvSpPr>
          <p:cNvPr id="5" name="Rounded Rectangular Callout 4"/>
          <p:cNvSpPr/>
          <p:nvPr/>
        </p:nvSpPr>
        <p:spPr>
          <a:xfrm rot="21293980">
            <a:off x="467544" y="4207632"/>
            <a:ext cx="3600400" cy="1296144"/>
          </a:xfrm>
          <a:prstGeom prst="wedgeRoundRectCallout">
            <a:avLst>
              <a:gd name="adj1" fmla="val 83172"/>
              <a:gd name="adj2" fmla="val 58044"/>
              <a:gd name="adj3" fmla="val 16667"/>
            </a:avLst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/>
          <p:cNvSpPr txBox="1"/>
          <p:nvPr/>
        </p:nvSpPr>
        <p:spPr>
          <a:xfrm rot="21306784">
            <a:off x="611560" y="4287989"/>
            <a:ext cx="3312368" cy="120032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‘There is no such thing as society – only individuals and families’…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7421248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980728"/>
            <a:ext cx="8712968" cy="49685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800" b="1" dirty="0" smtClean="0">
                <a:solidFill>
                  <a:srgbClr val="002060"/>
                </a:solidFill>
              </a:rPr>
              <a:t>Rolling back the state</a:t>
            </a:r>
          </a:p>
          <a:p>
            <a:r>
              <a:rPr lang="en-GB" sz="2800" dirty="0" smtClean="0"/>
              <a:t>Belief that the free-market is self-regulating &amp; will establish its own equilibrium, which state interference would disrupt.</a:t>
            </a:r>
          </a:p>
          <a:p>
            <a:r>
              <a:rPr lang="en-GB" sz="2800" dirty="0" smtClean="0"/>
              <a:t>High taxation violates private property rights, undermines individual incentive &amp; enterprise.</a:t>
            </a:r>
          </a:p>
          <a:p>
            <a:r>
              <a:rPr lang="en-GB" sz="2800" dirty="0" smtClean="0"/>
              <a:t>High public spend fuels inflation.</a:t>
            </a:r>
          </a:p>
          <a:p>
            <a:r>
              <a:rPr lang="en-GB" sz="2800" dirty="0" smtClean="0"/>
              <a:t>Nationalised industries are inefficient state monopolies.</a:t>
            </a:r>
          </a:p>
          <a:p>
            <a:r>
              <a:rPr lang="en-GB" sz="2800" dirty="0" smtClean="0"/>
              <a:t>State welfare is both inefficient &amp; immoral. It undermines self-reliance &amp; individual responsibility </a:t>
            </a:r>
            <a:endParaRPr lang="en-GB" sz="2800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pPr algn="l"/>
            <a:r>
              <a:rPr lang="en-GB" sz="3200" b="1" dirty="0" smtClean="0"/>
              <a:t>Conservatism: The New Right</a:t>
            </a:r>
            <a:endParaRPr lang="en-GB" sz="32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79512" y="5805264"/>
            <a:ext cx="8784976" cy="954107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 smtClean="0">
                <a:solidFill>
                  <a:srgbClr val="7030A0"/>
                </a:solidFill>
              </a:rPr>
              <a:t>See handout 2: </a:t>
            </a:r>
          </a:p>
          <a:p>
            <a:pPr algn="ctr"/>
            <a:r>
              <a:rPr lang="en-GB" sz="2800" b="1" dirty="0" smtClean="0">
                <a:solidFill>
                  <a:srgbClr val="7030A0"/>
                </a:solidFill>
              </a:rPr>
              <a:t>Why the New Right advocates rolling back the state</a:t>
            </a:r>
            <a:endParaRPr lang="en-GB" sz="28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80222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124744"/>
            <a:ext cx="8712968" cy="561662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sz="2800" b="1" dirty="0" smtClean="0"/>
              <a:t>In short </a:t>
            </a:r>
            <a:r>
              <a:rPr lang="en-GB" sz="2800" b="1" dirty="0" smtClean="0">
                <a:solidFill>
                  <a:srgbClr val="002060"/>
                </a:solidFill>
              </a:rPr>
              <a:t>neo-conservatism</a:t>
            </a:r>
            <a:r>
              <a:rPr lang="en-GB" sz="2800" b="1" dirty="0" smtClean="0"/>
              <a:t> involves:</a:t>
            </a:r>
          </a:p>
          <a:p>
            <a:r>
              <a:rPr lang="en-GB" sz="2800" dirty="0" smtClean="0"/>
              <a:t>Organic/collectivist theory</a:t>
            </a:r>
          </a:p>
          <a:p>
            <a:r>
              <a:rPr lang="en-GB" sz="2800" dirty="0" smtClean="0"/>
              <a:t>Natural hierarchy &amp; authority</a:t>
            </a:r>
          </a:p>
          <a:p>
            <a:r>
              <a:rPr lang="en-GB" sz="2800" dirty="0" smtClean="0"/>
              <a:t>Mistrust of human reason</a:t>
            </a:r>
          </a:p>
          <a:p>
            <a:r>
              <a:rPr lang="en-GB" sz="2800" dirty="0" smtClean="0"/>
              <a:t>Reactionary thinking</a:t>
            </a:r>
          </a:p>
          <a:p>
            <a:r>
              <a:rPr lang="en-GB" sz="2800" dirty="0" smtClean="0"/>
              <a:t>Liberal &amp; </a:t>
            </a:r>
            <a:r>
              <a:rPr lang="en-GB" sz="2800" b="1" dirty="0" smtClean="0">
                <a:solidFill>
                  <a:srgbClr val="002060"/>
                </a:solidFill>
              </a:rPr>
              <a:t>authoritarian</a:t>
            </a:r>
            <a:r>
              <a:rPr lang="en-GB" sz="2800" dirty="0" smtClean="0"/>
              <a:t> thinking</a:t>
            </a:r>
          </a:p>
          <a:p>
            <a:r>
              <a:rPr lang="en-GB" sz="2800" dirty="0" smtClean="0"/>
              <a:t>Principled &amp; doctrinaire attitudes </a:t>
            </a:r>
          </a:p>
          <a:p>
            <a:endParaRPr lang="en-GB" sz="2800" dirty="0" smtClean="0"/>
          </a:p>
          <a:p>
            <a:endParaRPr lang="en-GB" sz="2800" dirty="0"/>
          </a:p>
          <a:p>
            <a:pPr marL="0" indent="0">
              <a:buNone/>
            </a:pPr>
            <a:r>
              <a:rPr lang="en-GB" sz="3000" dirty="0" smtClean="0"/>
              <a:t>Whereas traditional conservatives are organic paternalists, neo-conservatives are organic authoritarians, whose solution to social instability/disorder is punitive discipline (rather than benevolent welfarism)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pPr algn="l"/>
            <a:r>
              <a:rPr lang="en-GB" sz="3200" b="1" dirty="0" smtClean="0"/>
              <a:t>Conservatism: New Right neo-conservatism</a:t>
            </a:r>
            <a:endParaRPr lang="en-GB" sz="3200" b="1" dirty="0"/>
          </a:p>
        </p:txBody>
      </p:sp>
      <p:sp>
        <p:nvSpPr>
          <p:cNvPr id="2" name="TextBox 1"/>
          <p:cNvSpPr txBox="1"/>
          <p:nvPr/>
        </p:nvSpPr>
        <p:spPr>
          <a:xfrm>
            <a:off x="5220072" y="930200"/>
            <a:ext cx="3816424" cy="4154984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b="1" dirty="0" smtClean="0"/>
              <a:t>Neo-conservatism</a:t>
            </a:r>
            <a:r>
              <a:rPr lang="en-GB" sz="2400" dirty="0" smtClean="0"/>
              <a:t> – a modern version of authoritarian social conservatism. Advocates strict law &amp; order, nationalism &amp; traditional family values.</a:t>
            </a:r>
          </a:p>
          <a:p>
            <a:r>
              <a:rPr lang="en-GB" sz="2400" b="1" dirty="0" smtClean="0"/>
              <a:t>Authoritarianism</a:t>
            </a:r>
            <a:r>
              <a:rPr lang="en-GB" sz="2400" dirty="0" smtClean="0"/>
              <a:t> – advocates strong centralised control from above, coercive if necessary.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5138345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844</TotalTime>
  <Words>1589</Words>
  <Application>Microsoft Office PowerPoint</Application>
  <PresentationFormat>On-screen Show (4:3)</PresentationFormat>
  <Paragraphs>194</Paragraphs>
  <Slides>23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PowerPoint Presentation</vt:lpstr>
      <vt:lpstr>Conservatism: Introduction</vt:lpstr>
      <vt:lpstr>Conservatism: Traditional conservatism</vt:lpstr>
      <vt:lpstr>Conservatism: Traditional  conservatism</vt:lpstr>
      <vt:lpstr>Conservatism: Traditional  conservatism</vt:lpstr>
      <vt:lpstr>Conservatism: The New Right</vt:lpstr>
      <vt:lpstr>Conservatism: The New Right</vt:lpstr>
      <vt:lpstr>Conservatism: The New Right</vt:lpstr>
      <vt:lpstr>Conservatism: New Right neo-conservatism</vt:lpstr>
      <vt:lpstr>Conservatism: conservative views</vt:lpstr>
      <vt:lpstr>Conservatism: conservative views</vt:lpstr>
      <vt:lpstr>Conservatism: New Right ‘paradox’</vt:lpstr>
      <vt:lpstr>Conservatism: New Right ‘paradox’</vt:lpstr>
      <vt:lpstr>PowerPoint Presentation</vt:lpstr>
      <vt:lpstr>PowerPoint Presentation</vt:lpstr>
      <vt:lpstr>Conservatism: comparisons &amp; contrasts within</vt:lpstr>
      <vt:lpstr>Conservatism: shared beliefs</vt:lpstr>
      <vt:lpstr>Conservatism: how private property is justified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45</cp:revision>
  <dcterms:created xsi:type="dcterms:W3CDTF">2018-04-13T09:00:54Z</dcterms:created>
  <dcterms:modified xsi:type="dcterms:W3CDTF">2018-04-13T23:04:59Z</dcterms:modified>
</cp:coreProperties>
</file>