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40"/>
  </p:notesMasterIdLst>
  <p:sldIdLst>
    <p:sldId id="256" r:id="rId2"/>
    <p:sldId id="328" r:id="rId3"/>
    <p:sldId id="286" r:id="rId4"/>
    <p:sldId id="310" r:id="rId5"/>
    <p:sldId id="314" r:id="rId6"/>
    <p:sldId id="311" r:id="rId7"/>
    <p:sldId id="291" r:id="rId8"/>
    <p:sldId id="287" r:id="rId9"/>
    <p:sldId id="293" r:id="rId10"/>
    <p:sldId id="292" r:id="rId11"/>
    <p:sldId id="294" r:id="rId12"/>
    <p:sldId id="259" r:id="rId13"/>
    <p:sldId id="280" r:id="rId14"/>
    <p:sldId id="312" r:id="rId15"/>
    <p:sldId id="297" r:id="rId16"/>
    <p:sldId id="298" r:id="rId17"/>
    <p:sldId id="300" r:id="rId18"/>
    <p:sldId id="268" r:id="rId19"/>
    <p:sldId id="274" r:id="rId20"/>
    <p:sldId id="285" r:id="rId21"/>
    <p:sldId id="269" r:id="rId22"/>
    <p:sldId id="278" r:id="rId23"/>
    <p:sldId id="267" r:id="rId24"/>
    <p:sldId id="327" r:id="rId25"/>
    <p:sldId id="301" r:id="rId26"/>
    <p:sldId id="262" r:id="rId27"/>
    <p:sldId id="266" r:id="rId28"/>
    <p:sldId id="315" r:id="rId29"/>
    <p:sldId id="275" r:id="rId30"/>
    <p:sldId id="317" r:id="rId31"/>
    <p:sldId id="316" r:id="rId32"/>
    <p:sldId id="302" r:id="rId33"/>
    <p:sldId id="319" r:id="rId34"/>
    <p:sldId id="320" r:id="rId35"/>
    <p:sldId id="326" r:id="rId36"/>
    <p:sldId id="322" r:id="rId37"/>
    <p:sldId id="323" r:id="rId38"/>
    <p:sldId id="279"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764A5B"/>
    <a:srgbClr val="EBCDDB"/>
    <a:srgbClr val="DD79CA"/>
    <a:srgbClr val="CF87A8"/>
    <a:srgbClr val="7B4D5F"/>
    <a:srgbClr val="794B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103" d="100"/>
          <a:sy n="103" d="100"/>
        </p:scale>
        <p:origin x="-2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51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1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1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51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EB0B47B-F561-4834-895D-14B8FE72A05B}" type="slidenum">
              <a:rPr lang="en-US"/>
              <a:pPr>
                <a:defRPr/>
              </a:pPr>
              <a:t>‹#›</a:t>
            </a:fld>
            <a:endParaRPr lang="en-US"/>
          </a:p>
        </p:txBody>
      </p:sp>
    </p:spTree>
    <p:extLst>
      <p:ext uri="{BB962C8B-B14F-4D97-AF65-F5344CB8AC3E}">
        <p14:creationId xmlns:p14="http://schemas.microsoft.com/office/powerpoint/2010/main" val="2395542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95EB87-499D-45A9-96A9-F2A6998DFA2F}" type="slidenum">
              <a:rPr lang="en-US" smtClean="0"/>
              <a:pPr/>
              <a:t>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972F27-8213-4901-A8F6-FDEA2E6B45A0}" type="slidenum">
              <a:rPr lang="en-US" smtClean="0"/>
              <a:pPr/>
              <a:t>11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801261-5FB7-451D-B7CE-9EA71035696F}" type="slidenum">
              <a:rPr lang="en-US" smtClean="0"/>
              <a:pPr/>
              <a:t>12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962849-09DD-4D55-86D4-81AE38A830D4}" type="slidenum">
              <a:rPr lang="en-US" smtClean="0"/>
              <a:pPr/>
              <a:t>13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E73811-408F-4687-B5BA-B41308BBCD11}" type="slidenum">
              <a:rPr lang="en-US" smtClean="0"/>
              <a:pPr/>
              <a:t>14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1401A2-18F6-4E15-A285-A318E83DC2AF}" type="slidenum">
              <a:rPr lang="en-US" smtClean="0"/>
              <a:pPr/>
              <a:t>15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F0935D-A3F1-4E63-A4A3-A2A7033B19BE}" type="slidenum">
              <a:rPr lang="en-US" smtClean="0"/>
              <a:pPr/>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DDC65A2-3A5D-41FD-B829-AEC8BA21BF42}" type="slidenum">
              <a:rPr lang="en-US" smtClean="0"/>
              <a:pPr/>
              <a:t>17</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69B7F52-EE50-41D2-8C5E-B7FC14D73D7C}" type="slidenum">
              <a:rPr lang="en-US" smtClean="0"/>
              <a:pPr/>
              <a:t>18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63D1F2-94DE-474A-9A56-398258B8D035}" type="slidenum">
              <a:rPr lang="en-US" smtClean="0"/>
              <a:pPr/>
              <a:t>19</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3A783A7-9FEB-44E1-9185-1FF56006F660}" type="slidenum">
              <a:rPr lang="en-US" smtClean="0"/>
              <a:pPr/>
              <a:t>20</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36AA96-DF92-48B8-A873-177AAF716114}" type="slidenum">
              <a:rPr lang="en-US" smtClean="0"/>
              <a:pPr/>
              <a:t>3</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20817F-1F0E-4A0F-AD9F-F759E3B8F939}" type="slidenum">
              <a:rPr lang="en-US" smtClean="0"/>
              <a:pPr/>
              <a:t>21</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C2DA04-589D-4EAB-ABAA-125D2C620F17}" type="slidenum">
              <a:rPr lang="en-US" smtClean="0"/>
              <a:pPr/>
              <a:t>22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5CA888A-3418-4674-9CAA-0619CCA2D22B}" type="slidenum">
              <a:rPr lang="en-US" smtClean="0"/>
              <a:pPr/>
              <a:t>23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B443AE-B7C2-4C29-9B7B-48EB3521506E}" type="slidenum">
              <a:rPr lang="en-US" smtClean="0"/>
              <a:pPr/>
              <a:t>25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806EECD-1E4B-48A0-B8AB-1413F52330B2}" type="slidenum">
              <a:rPr lang="en-US" smtClean="0"/>
              <a:pPr/>
              <a:t>26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1BBE74-3BAB-42A0-9A5C-46AA2D2711EF}" type="slidenum">
              <a:rPr lang="en-US" smtClean="0"/>
              <a:pPr/>
              <a:t>27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967C752-5145-46FC-AA0F-07CCBD6AB07E}" type="slidenum">
              <a:rPr lang="en-US" smtClean="0"/>
              <a:pPr/>
              <a:t>29</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A79DBA-D421-42E2-8711-D8B5748404D3}" type="slidenum">
              <a:rPr lang="en-US" smtClean="0"/>
              <a:pPr/>
              <a:t>32</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85A53A5-0FAB-413C-8532-737FFB8878D5}" type="slidenum">
              <a:rPr lang="en-US" smtClean="0"/>
              <a:pPr/>
              <a:t>38</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7A6CE2-12F7-4DA5-98A3-189A64566439}" type="slidenum">
              <a:rPr lang="en-US" smtClean="0"/>
              <a:pPr/>
              <a:t>4</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7532886-02BD-4F9A-A1EB-64DDB0F0798F}" type="slidenum">
              <a:rPr lang="en-US" smtClean="0"/>
              <a:pPr/>
              <a:t>5</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B94750C-F217-4849-AE58-53D8D6A326E5}" type="slidenum">
              <a:rPr lang="en-US" smtClean="0"/>
              <a:pPr/>
              <a:t>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D06909-EA11-4280-8679-B409D173E976}" type="slidenum">
              <a:rPr lang="en-US" smtClean="0"/>
              <a:pPr/>
              <a:t>7</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909836-3FB0-4842-BC00-845AFA32D22B}" type="slidenum">
              <a:rPr lang="en-US" smtClean="0"/>
              <a:pPr/>
              <a:t>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F80E7D-E8AC-49C7-930D-63FAAE4574BF}" type="slidenum">
              <a:rPr lang="en-US" smtClean="0"/>
              <a:pPr/>
              <a:t>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0F4EEA-B431-4A5E-9604-A646E76FD127}" type="slidenum">
              <a:rPr lang="en-US" smtClean="0"/>
              <a:pPr/>
              <a:t>10</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3723E5-5D3A-4807-8FC8-69717722B9AC}" type="slidenum">
              <a:rPr lang="en-US"/>
              <a:pPr>
                <a:defRPr/>
              </a:pPr>
              <a:t>‹#›</a:t>
            </a:fld>
            <a:endParaRPr lang="en-US"/>
          </a:p>
        </p:txBody>
      </p:sp>
    </p:spTree>
    <p:extLst>
      <p:ext uri="{BB962C8B-B14F-4D97-AF65-F5344CB8AC3E}">
        <p14:creationId xmlns:p14="http://schemas.microsoft.com/office/powerpoint/2010/main" val="31432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D90376-0B79-43D5-9FC7-59AF5CC2C30F}" type="slidenum">
              <a:rPr lang="en-US"/>
              <a:pPr>
                <a:defRPr/>
              </a:pPr>
              <a:t>‹#›</a:t>
            </a:fld>
            <a:endParaRPr lang="en-US"/>
          </a:p>
        </p:txBody>
      </p:sp>
    </p:spTree>
    <p:extLst>
      <p:ext uri="{BB962C8B-B14F-4D97-AF65-F5344CB8AC3E}">
        <p14:creationId xmlns:p14="http://schemas.microsoft.com/office/powerpoint/2010/main" val="179660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45B506-414C-4D42-8155-8FE85B588324}" type="slidenum">
              <a:rPr lang="en-US"/>
              <a:pPr>
                <a:defRPr/>
              </a:pPr>
              <a:t>‹#›</a:t>
            </a:fld>
            <a:endParaRPr lang="en-US"/>
          </a:p>
        </p:txBody>
      </p:sp>
    </p:spTree>
    <p:extLst>
      <p:ext uri="{BB962C8B-B14F-4D97-AF65-F5344CB8AC3E}">
        <p14:creationId xmlns:p14="http://schemas.microsoft.com/office/powerpoint/2010/main" val="3061470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3"/>
            <a:ext cx="8077200" cy="13112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23B619F3-ADBB-4DC0-ADEF-4232C557BF74}" type="slidenum">
              <a:rPr lang="en-US"/>
              <a:pPr>
                <a:defRPr/>
              </a:pPr>
              <a:t>‹#›</a:t>
            </a:fld>
            <a:endParaRPr lang="en-US"/>
          </a:p>
        </p:txBody>
      </p:sp>
    </p:spTree>
    <p:extLst>
      <p:ext uri="{BB962C8B-B14F-4D97-AF65-F5344CB8AC3E}">
        <p14:creationId xmlns:p14="http://schemas.microsoft.com/office/powerpoint/2010/main" val="2324381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3"/>
            <a:ext cx="8077200" cy="1311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4478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296FA697-BEDB-47EB-8849-1759A83B87D4}" type="slidenum">
              <a:rPr lang="en-US"/>
              <a:pPr>
                <a:defRPr/>
              </a:pPr>
              <a:t>‹#›</a:t>
            </a:fld>
            <a:endParaRPr lang="en-US"/>
          </a:p>
        </p:txBody>
      </p:sp>
    </p:spTree>
    <p:extLst>
      <p:ext uri="{BB962C8B-B14F-4D97-AF65-F5344CB8AC3E}">
        <p14:creationId xmlns:p14="http://schemas.microsoft.com/office/powerpoint/2010/main" val="2715975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363"/>
            <a:ext cx="8077200" cy="1311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4478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FE8B7AA-6473-47B3-9565-3A7B69827D1D}" type="slidenum">
              <a:rPr lang="en-US"/>
              <a:pPr>
                <a:defRPr/>
              </a:pPr>
              <a:t>‹#›</a:t>
            </a:fld>
            <a:endParaRPr lang="en-US"/>
          </a:p>
        </p:txBody>
      </p:sp>
    </p:spTree>
    <p:extLst>
      <p:ext uri="{BB962C8B-B14F-4D97-AF65-F5344CB8AC3E}">
        <p14:creationId xmlns:p14="http://schemas.microsoft.com/office/powerpoint/2010/main" val="187209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699BE2-3E19-4CB2-8470-D6FC9244A4F8}" type="slidenum">
              <a:rPr lang="en-US"/>
              <a:pPr>
                <a:defRPr/>
              </a:pPr>
              <a:t>‹#›</a:t>
            </a:fld>
            <a:endParaRPr lang="en-US"/>
          </a:p>
        </p:txBody>
      </p:sp>
    </p:spTree>
    <p:extLst>
      <p:ext uri="{BB962C8B-B14F-4D97-AF65-F5344CB8AC3E}">
        <p14:creationId xmlns:p14="http://schemas.microsoft.com/office/powerpoint/2010/main" val="188341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597E02-32A4-483B-8C71-81CA965CF8B8}" type="slidenum">
              <a:rPr lang="en-US"/>
              <a:pPr>
                <a:defRPr/>
              </a:pPr>
              <a:t>‹#›</a:t>
            </a:fld>
            <a:endParaRPr lang="en-US"/>
          </a:p>
        </p:txBody>
      </p:sp>
    </p:spTree>
    <p:extLst>
      <p:ext uri="{BB962C8B-B14F-4D97-AF65-F5344CB8AC3E}">
        <p14:creationId xmlns:p14="http://schemas.microsoft.com/office/powerpoint/2010/main" val="310506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11A424-A333-4309-BC22-350153ECF6A0}" type="slidenum">
              <a:rPr lang="en-US"/>
              <a:pPr>
                <a:defRPr/>
              </a:pPr>
              <a:t>‹#›</a:t>
            </a:fld>
            <a:endParaRPr lang="en-US"/>
          </a:p>
        </p:txBody>
      </p:sp>
    </p:spTree>
    <p:extLst>
      <p:ext uri="{BB962C8B-B14F-4D97-AF65-F5344CB8AC3E}">
        <p14:creationId xmlns:p14="http://schemas.microsoft.com/office/powerpoint/2010/main" val="524188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502D62-3415-40F3-BB6C-3DD603B9A84E}" type="slidenum">
              <a:rPr lang="en-US"/>
              <a:pPr>
                <a:defRPr/>
              </a:pPr>
              <a:t>‹#›</a:t>
            </a:fld>
            <a:endParaRPr lang="en-US"/>
          </a:p>
        </p:txBody>
      </p:sp>
    </p:spTree>
    <p:extLst>
      <p:ext uri="{BB962C8B-B14F-4D97-AF65-F5344CB8AC3E}">
        <p14:creationId xmlns:p14="http://schemas.microsoft.com/office/powerpoint/2010/main" val="50617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2A022FE-644E-40D0-9BD7-6D504B0E5F74}" type="slidenum">
              <a:rPr lang="en-US"/>
              <a:pPr>
                <a:defRPr/>
              </a:pPr>
              <a:t>‹#›</a:t>
            </a:fld>
            <a:endParaRPr lang="en-US"/>
          </a:p>
        </p:txBody>
      </p:sp>
    </p:spTree>
    <p:extLst>
      <p:ext uri="{BB962C8B-B14F-4D97-AF65-F5344CB8AC3E}">
        <p14:creationId xmlns:p14="http://schemas.microsoft.com/office/powerpoint/2010/main" val="268161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5885BC-E056-47ED-B074-C66CE372EE03}" type="slidenum">
              <a:rPr lang="en-US"/>
              <a:pPr>
                <a:defRPr/>
              </a:pPr>
              <a:t>‹#›</a:t>
            </a:fld>
            <a:endParaRPr lang="en-US"/>
          </a:p>
        </p:txBody>
      </p:sp>
    </p:spTree>
    <p:extLst>
      <p:ext uri="{BB962C8B-B14F-4D97-AF65-F5344CB8AC3E}">
        <p14:creationId xmlns:p14="http://schemas.microsoft.com/office/powerpoint/2010/main" val="429273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A11796-3B88-4919-A8E4-1E4C0E1F9941}" type="slidenum">
              <a:rPr lang="en-US"/>
              <a:pPr>
                <a:defRPr/>
              </a:pPr>
              <a:t>‹#›</a:t>
            </a:fld>
            <a:endParaRPr lang="en-US"/>
          </a:p>
        </p:txBody>
      </p:sp>
    </p:spTree>
    <p:extLst>
      <p:ext uri="{BB962C8B-B14F-4D97-AF65-F5344CB8AC3E}">
        <p14:creationId xmlns:p14="http://schemas.microsoft.com/office/powerpoint/2010/main" val="428578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2D5BBB-D3DA-42C3-B1BF-F96060DBEF55}" type="slidenum">
              <a:rPr lang="en-US"/>
              <a:pPr>
                <a:defRPr/>
              </a:pPr>
              <a:t>‹#›</a:t>
            </a:fld>
            <a:endParaRPr lang="en-US"/>
          </a:p>
        </p:txBody>
      </p:sp>
    </p:spTree>
    <p:extLst>
      <p:ext uri="{BB962C8B-B14F-4D97-AF65-F5344CB8AC3E}">
        <p14:creationId xmlns:p14="http://schemas.microsoft.com/office/powerpoint/2010/main" val="764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6834A29F-AF18-412F-B15C-06D291085F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81000" y="533400"/>
            <a:ext cx="7848600" cy="1066800"/>
          </a:xfrm>
        </p:spPr>
        <p:txBody>
          <a:bodyPr/>
          <a:lstStyle/>
          <a:p>
            <a:r>
              <a:rPr lang="en-US" sz="4000" b="1" dirty="0" smtClean="0">
                <a:cs typeface="Arial" charset="0"/>
              </a:rPr>
              <a:t>Unit 3: Money &amp; US Elections</a:t>
            </a:r>
          </a:p>
        </p:txBody>
      </p:sp>
      <p:sp>
        <p:nvSpPr>
          <p:cNvPr id="5123" name="Rectangle 3"/>
          <p:cNvSpPr>
            <a:spLocks noGrp="1" noChangeArrowheads="1"/>
          </p:cNvSpPr>
          <p:nvPr>
            <p:ph type="subTitle" idx="1"/>
          </p:nvPr>
        </p:nvSpPr>
        <p:spPr>
          <a:xfrm>
            <a:off x="381000" y="3733800"/>
            <a:ext cx="8458200" cy="990600"/>
          </a:xfrm>
        </p:spPr>
        <p:txBody>
          <a:bodyPr/>
          <a:lstStyle/>
          <a:p>
            <a:endParaRPr lang="en-US" dirty="0" smtClean="0">
              <a:solidFill>
                <a:srgbClr val="FF0000"/>
              </a:solidFill>
              <a:latin typeface="Tahoma" pitchFamily="34" charset="0"/>
            </a:endParaRPr>
          </a:p>
          <a:p>
            <a:endParaRPr lang="en-US" dirty="0" smtClean="0">
              <a:solidFill>
                <a:srgbClr val="FF0000"/>
              </a:solidFill>
              <a:latin typeface="Arial" charset="0"/>
              <a:cs typeface="Arial" charset="0"/>
            </a:endParaRPr>
          </a:p>
        </p:txBody>
      </p:sp>
      <p:pic>
        <p:nvPicPr>
          <p:cNvPr id="512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0145" y="17526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288925"/>
            <a:ext cx="8077200" cy="1311275"/>
          </a:xfrm>
        </p:spPr>
        <p:txBody>
          <a:bodyPr/>
          <a:lstStyle/>
          <a:p>
            <a:r>
              <a:rPr lang="en-US" sz="3200" b="1" smtClean="0">
                <a:latin typeface="Arial" charset="0"/>
                <a:cs typeface="Arial" charset="0"/>
              </a:rPr>
              <a:t>Do we spend too much on political campaigns?</a:t>
            </a:r>
          </a:p>
        </p:txBody>
      </p:sp>
      <p:sp>
        <p:nvSpPr>
          <p:cNvPr id="121859" name="Rectangle 3"/>
          <p:cNvSpPr>
            <a:spLocks noGrp="1" noChangeArrowheads="1"/>
          </p:cNvSpPr>
          <p:nvPr>
            <p:ph idx="1"/>
          </p:nvPr>
        </p:nvSpPr>
        <p:spPr>
          <a:xfrm>
            <a:off x="533400" y="1752600"/>
            <a:ext cx="8077200" cy="4724400"/>
          </a:xfrm>
        </p:spPr>
        <p:txBody>
          <a:bodyPr/>
          <a:lstStyle/>
          <a:p>
            <a:pPr>
              <a:buFont typeface="Wingdings" pitchFamily="2" charset="2"/>
              <a:buChar char="§"/>
            </a:pPr>
            <a:r>
              <a:rPr lang="en-US" sz="2400" dirty="0" smtClean="0">
                <a:solidFill>
                  <a:srgbClr val="C00000"/>
                </a:solidFill>
                <a:latin typeface="Arial" charset="0"/>
                <a:cs typeface="Arial" charset="0"/>
              </a:rPr>
              <a:t>231 million voting age citizens = $7.62 per person</a:t>
            </a:r>
          </a:p>
          <a:p>
            <a:pPr>
              <a:buFont typeface="Wingdings" pitchFamily="2" charset="2"/>
              <a:buChar char="§"/>
            </a:pPr>
            <a:r>
              <a:rPr lang="en-US" sz="2400" dirty="0" smtClean="0">
                <a:solidFill>
                  <a:srgbClr val="C00000"/>
                </a:solidFill>
                <a:latin typeface="Arial" charset="0"/>
                <a:cs typeface="Arial" charset="0"/>
              </a:rPr>
              <a:t>213 million voting eligible citizens = $8.67 per person</a:t>
            </a:r>
          </a:p>
          <a:p>
            <a:pPr>
              <a:buFont typeface="Wingdings" pitchFamily="2" charset="2"/>
              <a:buChar char="§"/>
            </a:pPr>
            <a:r>
              <a:rPr lang="en-US" sz="2400" dirty="0" smtClean="0">
                <a:solidFill>
                  <a:srgbClr val="C00000"/>
                </a:solidFill>
                <a:latin typeface="Arial" charset="0"/>
                <a:cs typeface="Arial" charset="0"/>
              </a:rPr>
              <a:t>172 million registered voters = $10.23 per person</a:t>
            </a:r>
          </a:p>
          <a:p>
            <a:pPr>
              <a:buFont typeface="Wingdings" pitchFamily="2" charset="2"/>
              <a:buChar char="§"/>
            </a:pPr>
            <a:r>
              <a:rPr lang="en-US" sz="2400" dirty="0" smtClean="0">
                <a:solidFill>
                  <a:srgbClr val="C00000"/>
                </a:solidFill>
                <a:latin typeface="Arial" charset="0"/>
                <a:cs typeface="Arial" charset="0"/>
              </a:rPr>
              <a:t>131 million votes cast</a:t>
            </a:r>
            <a:r>
              <a:rPr lang="en-US" dirty="0" smtClean="0">
                <a:solidFill>
                  <a:srgbClr val="C00000"/>
                </a:solidFill>
                <a:latin typeface="Arial" charset="0"/>
                <a:cs typeface="Arial" charset="0"/>
              </a:rPr>
              <a:t> </a:t>
            </a:r>
            <a:r>
              <a:rPr lang="en-US" sz="2400" dirty="0" smtClean="0">
                <a:solidFill>
                  <a:srgbClr val="C00000"/>
                </a:solidFill>
                <a:latin typeface="Arial" charset="0"/>
                <a:cs typeface="Arial" charset="0"/>
              </a:rPr>
              <a:t>= $13.43 per person</a:t>
            </a:r>
          </a:p>
        </p:txBody>
      </p:sp>
      <p:pic>
        <p:nvPicPr>
          <p:cNvPr id="121861" name="Picture 5" descr="23268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962400"/>
            <a:ext cx="19526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Picture 7" descr="pg_produc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78794">
            <a:off x="1716232" y="4203700"/>
            <a:ext cx="151765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7" name="Picture 11" descr="prof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1045">
            <a:off x="5638800" y="4038600"/>
            <a:ext cx="22860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9" name="Picture 13" descr="19339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21426">
            <a:off x="5114597" y="4830475"/>
            <a:ext cx="1981200" cy="1487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1871" name="Picture 15" descr="stevenson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876675"/>
            <a:ext cx="30257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dissolve">
                                      <p:cBhvr>
                                        <p:cTn id="7" dur="500"/>
                                        <p:tgtEl>
                                          <p:spTgt spid="121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200" b="1" smtClean="0">
                <a:latin typeface="Arial" charset="0"/>
                <a:cs typeface="Arial" charset="0"/>
              </a:rPr>
              <a:t>Where does all this money come from?</a:t>
            </a:r>
          </a:p>
        </p:txBody>
      </p:sp>
      <p:sp>
        <p:nvSpPr>
          <p:cNvPr id="15363" name="Text Box 4"/>
          <p:cNvSpPr txBox="1">
            <a:spLocks noChangeArrowheads="1"/>
          </p:cNvSpPr>
          <p:nvPr/>
        </p:nvSpPr>
        <p:spPr bwMode="auto">
          <a:xfrm>
            <a:off x="304800" y="12954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b="1" i="1"/>
              <a:t>Answer No.1:  Public financing</a:t>
            </a:r>
          </a:p>
        </p:txBody>
      </p:sp>
      <p:sp>
        <p:nvSpPr>
          <p:cNvPr id="15364" name="Text Box 6"/>
          <p:cNvSpPr txBox="1">
            <a:spLocks noChangeArrowheads="1"/>
          </p:cNvSpPr>
          <p:nvPr/>
        </p:nvSpPr>
        <p:spPr bwMode="auto">
          <a:xfrm>
            <a:off x="1219200" y="2133600"/>
            <a:ext cx="6781800" cy="1870075"/>
          </a:xfrm>
          <a:prstGeom prst="rect">
            <a:avLst/>
          </a:prstGeom>
          <a:solidFill>
            <a:srgbClr val="FFFF66">
              <a:alpha val="43137"/>
            </a:srgbClr>
          </a:solidFill>
          <a:ln w="9525">
            <a:solidFill>
              <a:schemeClr val="tx1"/>
            </a:solidFill>
            <a:miter lim="800000"/>
            <a:headEnd/>
            <a:tailEnd/>
          </a:ln>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a:endParaRPr lang="en-US" sz="800" b="1"/>
          </a:p>
          <a:p>
            <a:pPr lvl="2"/>
            <a:r>
              <a:rPr lang="en-US">
                <a:cs typeface="Arial" charset="0"/>
              </a:rPr>
              <a:t>Do you want $3 of your federal tax to go to the Presidential Election Campaign Fund?</a:t>
            </a:r>
          </a:p>
          <a:p>
            <a:pPr lvl="2"/>
            <a:r>
              <a:rPr lang="en-US" sz="3200" b="1">
                <a:cs typeface="Arial" charset="0"/>
              </a:rPr>
              <a:t>□ </a:t>
            </a:r>
            <a:r>
              <a:rPr lang="en-US">
                <a:cs typeface="Arial" charset="0"/>
              </a:rPr>
              <a:t>Yes</a:t>
            </a:r>
          </a:p>
          <a:p>
            <a:pPr lvl="2"/>
            <a:r>
              <a:rPr lang="en-US" sz="3200" b="1">
                <a:cs typeface="Arial" charset="0"/>
              </a:rPr>
              <a:t>□ </a:t>
            </a:r>
            <a:r>
              <a:rPr lang="en-US">
                <a:cs typeface="Arial" charset="0"/>
              </a:rPr>
              <a:t> No</a:t>
            </a:r>
          </a:p>
          <a:p>
            <a:pPr lvl="2"/>
            <a:r>
              <a:rPr lang="en-US" sz="800"/>
              <a:t> </a:t>
            </a:r>
          </a:p>
        </p:txBody>
      </p:sp>
      <p:sp>
        <p:nvSpPr>
          <p:cNvPr id="15365" name="Rectangle 8"/>
          <p:cNvSpPr>
            <a:spLocks noChangeArrowheads="1"/>
          </p:cNvSpPr>
          <p:nvPr/>
        </p:nvSpPr>
        <p:spPr bwMode="auto">
          <a:xfrm>
            <a:off x="1219200" y="4267200"/>
            <a:ext cx="6781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t>Today, </a:t>
            </a:r>
            <a:r>
              <a:rPr lang="en-US" sz="2400" dirty="0">
                <a:solidFill>
                  <a:srgbClr val="C00000"/>
                </a:solidFill>
              </a:rPr>
              <a:t>just 11% of taxpayers check off the box that allocates $3 to the federal election campaign fund—down from 28% two decades ago.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457200" y="274638"/>
            <a:ext cx="8229600" cy="868362"/>
          </a:xfrm>
        </p:spPr>
        <p:txBody>
          <a:bodyPr/>
          <a:lstStyle/>
          <a:p>
            <a:r>
              <a:rPr lang="en-US" sz="3600" b="1" dirty="0" smtClean="0">
                <a:latin typeface="Arial" charset="0"/>
                <a:cs typeface="Arial" charset="0"/>
              </a:rPr>
              <a:t>Who Receives the </a:t>
            </a:r>
            <a:r>
              <a:rPr lang="en-US" sz="3600" b="1" i="1" dirty="0" err="1" smtClean="0">
                <a:solidFill>
                  <a:srgbClr val="002060"/>
                </a:solidFill>
                <a:latin typeface="Arial" charset="0"/>
                <a:cs typeface="Arial" charset="0"/>
              </a:rPr>
              <a:t>Checkoff</a:t>
            </a:r>
            <a:r>
              <a:rPr lang="en-US" sz="3600" b="1" i="1" dirty="0" smtClean="0">
                <a:solidFill>
                  <a:srgbClr val="002060"/>
                </a:solidFill>
                <a:latin typeface="Arial" charset="0"/>
                <a:cs typeface="Arial" charset="0"/>
              </a:rPr>
              <a:t> Dollars</a:t>
            </a:r>
            <a:r>
              <a:rPr lang="en-US" sz="3600" b="1" dirty="0" smtClean="0">
                <a:latin typeface="Arial" charset="0"/>
                <a:cs typeface="Arial" charset="0"/>
              </a:rPr>
              <a:t>?</a:t>
            </a:r>
          </a:p>
        </p:txBody>
      </p:sp>
      <p:sp>
        <p:nvSpPr>
          <p:cNvPr id="16387" name="Rectangle 5"/>
          <p:cNvSpPr>
            <a:spLocks noGrp="1" noChangeArrowheads="1"/>
          </p:cNvSpPr>
          <p:nvPr>
            <p:ph idx="1"/>
          </p:nvPr>
        </p:nvSpPr>
        <p:spPr>
          <a:xfrm>
            <a:off x="228600" y="1066800"/>
            <a:ext cx="8686800" cy="5486400"/>
          </a:xfrm>
        </p:spPr>
        <p:txBody>
          <a:bodyPr/>
          <a:lstStyle/>
          <a:p>
            <a:r>
              <a:rPr lang="en-US" sz="1700" dirty="0" smtClean="0">
                <a:latin typeface="Arial" charset="0"/>
                <a:cs typeface="Arial" charset="0"/>
              </a:rPr>
              <a:t>Presidential Nominees in the General Election. The Republican and Democratic nominees in the general election receive a fixed amount of </a:t>
            </a:r>
            <a:r>
              <a:rPr lang="en-US" sz="1700" dirty="0" err="1" smtClean="0">
                <a:latin typeface="Arial" charset="0"/>
                <a:cs typeface="Arial" charset="0"/>
              </a:rPr>
              <a:t>checkoff</a:t>
            </a:r>
            <a:r>
              <a:rPr lang="en-US" sz="1700" dirty="0" smtClean="0">
                <a:latin typeface="Arial" charset="0"/>
                <a:cs typeface="Arial" charset="0"/>
              </a:rPr>
              <a:t> dollars. Nominees from other political parties may qualify for a smaller, proportionate amount of </a:t>
            </a:r>
            <a:r>
              <a:rPr lang="en-US" sz="1700" dirty="0" err="1" smtClean="0">
                <a:latin typeface="Arial" charset="0"/>
                <a:cs typeface="Arial" charset="0"/>
              </a:rPr>
              <a:t>checkoff</a:t>
            </a:r>
            <a:r>
              <a:rPr lang="en-US" sz="1700" dirty="0" smtClean="0">
                <a:latin typeface="Arial" charset="0"/>
                <a:cs typeface="Arial" charset="0"/>
              </a:rPr>
              <a:t> funds if they receive over five percent of the vote</a:t>
            </a:r>
            <a:r>
              <a:rPr lang="en-US" sz="1700" dirty="0" smtClean="0">
                <a:latin typeface="Arial" charset="0"/>
                <a:cs typeface="Arial" charset="0"/>
              </a:rPr>
              <a:t>.</a:t>
            </a:r>
            <a:endParaRPr lang="en-US" sz="1700" dirty="0" smtClean="0">
              <a:latin typeface="Arial" charset="0"/>
              <a:cs typeface="Arial" charset="0"/>
            </a:endParaRPr>
          </a:p>
          <a:p>
            <a:pPr lvl="2"/>
            <a:r>
              <a:rPr lang="en-US" sz="1700" dirty="0" err="1" smtClean="0">
                <a:latin typeface="Arial" charset="0"/>
                <a:cs typeface="Arial" charset="0"/>
              </a:rPr>
              <a:t>Checkoff</a:t>
            </a:r>
            <a:r>
              <a:rPr lang="en-US" sz="1700" dirty="0" smtClean="0">
                <a:latin typeface="Arial" charset="0"/>
                <a:cs typeface="Arial" charset="0"/>
              </a:rPr>
              <a:t> dollars are given only to presidential candidates who demonstrate broad-based public support—defined as those who in the primary elections raise over $5,000 in each of 20 states (i.e., over $100,000), consisting of small contributions ($250 or less) from individuals. </a:t>
            </a:r>
          </a:p>
          <a:p>
            <a:pPr lvl="2"/>
            <a:r>
              <a:rPr lang="en-US" sz="1700" dirty="0" smtClean="0">
                <a:latin typeface="Arial" charset="0"/>
                <a:cs typeface="Arial" charset="0"/>
              </a:rPr>
              <a:t>General election nominees must agree not to accept any private contributions (from individuals or </a:t>
            </a:r>
            <a:r>
              <a:rPr lang="en-US" sz="1700" b="1" i="1" dirty="0" smtClean="0">
                <a:solidFill>
                  <a:srgbClr val="002060"/>
                </a:solidFill>
                <a:latin typeface="Arial" charset="0"/>
                <a:cs typeface="Arial" charset="0"/>
              </a:rPr>
              <a:t>PACs</a:t>
            </a:r>
            <a:r>
              <a:rPr lang="en-US" sz="1700" dirty="0" smtClean="0">
                <a:latin typeface="Arial" charset="0"/>
                <a:cs typeface="Arial" charset="0"/>
              </a:rPr>
              <a:t>, for example). </a:t>
            </a:r>
          </a:p>
          <a:p>
            <a:pPr lvl="2"/>
            <a:r>
              <a:rPr lang="en-US" sz="1700" dirty="0" smtClean="0">
                <a:latin typeface="Arial" charset="0"/>
                <a:cs typeface="Arial" charset="0"/>
              </a:rPr>
              <a:t>Candidates must promise not to spend more than $50,000 of their own money on their campaign. </a:t>
            </a:r>
          </a:p>
          <a:p>
            <a:pPr lvl="2"/>
            <a:r>
              <a:rPr lang="en-US" sz="1700" dirty="0" smtClean="0">
                <a:latin typeface="Arial" charset="0"/>
                <a:cs typeface="Arial" charset="0"/>
              </a:rPr>
              <a:t>Recipients of public funds must adhere to a limit on total spending. </a:t>
            </a:r>
          </a:p>
          <a:p>
            <a:r>
              <a:rPr lang="en-US" sz="1700" dirty="0" smtClean="0">
                <a:latin typeface="Arial" charset="0"/>
                <a:cs typeface="Arial" charset="0"/>
              </a:rPr>
              <a:t>Presidential Primary Candidates. Candidates in the Presidential primaries may receive </a:t>
            </a:r>
            <a:r>
              <a:rPr lang="en-US" sz="1700" dirty="0" err="1" smtClean="0">
                <a:latin typeface="Arial" charset="0"/>
                <a:cs typeface="Arial" charset="0"/>
              </a:rPr>
              <a:t>checkoff</a:t>
            </a:r>
            <a:r>
              <a:rPr lang="en-US" sz="1700" dirty="0" smtClean="0">
                <a:latin typeface="Arial" charset="0"/>
                <a:cs typeface="Arial" charset="0"/>
              </a:rPr>
              <a:t> dollars, in the form of matching funds. Contributions of up to $250 from individuals are matched dollar for dollar. PAC and party contributions are not </a:t>
            </a:r>
            <a:r>
              <a:rPr lang="en-US" sz="1700" dirty="0" err="1" smtClean="0">
                <a:latin typeface="Arial" charset="0"/>
                <a:cs typeface="Arial" charset="0"/>
              </a:rPr>
              <a:t>matchable</a:t>
            </a:r>
            <a:r>
              <a:rPr lang="en-US" sz="1700" dirty="0" smtClean="0">
                <a:latin typeface="Arial" charset="0"/>
                <a:cs typeface="Arial" charset="0"/>
              </a:rPr>
              <a:t>.</a:t>
            </a:r>
            <a:endParaRPr lang="en-US" sz="1700" dirty="0" smtClean="0">
              <a:latin typeface="Arial" charset="0"/>
              <a:cs typeface="Arial" charset="0"/>
            </a:endParaRPr>
          </a:p>
          <a:p>
            <a:r>
              <a:rPr lang="en-US" sz="1700" dirty="0" smtClean="0">
                <a:latin typeface="Arial" charset="0"/>
                <a:cs typeface="Arial" charset="0"/>
              </a:rPr>
              <a:t>Party Nominating Conventions. The national parties receive </a:t>
            </a:r>
            <a:r>
              <a:rPr lang="en-US" sz="1700" dirty="0" err="1" smtClean="0">
                <a:latin typeface="Arial" charset="0"/>
                <a:cs typeface="Arial" charset="0"/>
              </a:rPr>
              <a:t>checkoff</a:t>
            </a:r>
            <a:r>
              <a:rPr lang="en-US" sz="1700" dirty="0" smtClean="0">
                <a:latin typeface="Arial" charset="0"/>
                <a:cs typeface="Arial" charset="0"/>
              </a:rPr>
              <a:t> funds to cover the costs of their national conventions held every four years to select their Presidential nominees.</a:t>
            </a:r>
          </a:p>
        </p:txBody>
      </p:sp>
      <p:sp>
        <p:nvSpPr>
          <p:cNvPr id="16388" name="Text Box 6"/>
          <p:cNvSpPr txBox="1">
            <a:spLocks noChangeArrowheads="1"/>
          </p:cNvSpPr>
          <p:nvPr/>
        </p:nvSpPr>
        <p:spPr bwMode="auto">
          <a:xfrm>
            <a:off x="0" y="6613525"/>
            <a:ext cx="815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i="1"/>
              <a:t>Source:</a:t>
            </a:r>
            <a:r>
              <a:rPr lang="en-US" sz="1200"/>
              <a:t>  http://www.fec.gov/info/checkoff.htm</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136525"/>
            <a:ext cx="8077200" cy="1311275"/>
          </a:xfrm>
        </p:spPr>
        <p:txBody>
          <a:bodyPr/>
          <a:lstStyle/>
          <a:p>
            <a:r>
              <a:rPr lang="en-US" b="1" smtClean="0">
                <a:latin typeface="Arial" charset="0"/>
                <a:cs typeface="Arial" charset="0"/>
              </a:rPr>
              <a:t>Opting Out…</a:t>
            </a:r>
          </a:p>
        </p:txBody>
      </p:sp>
      <p:pic>
        <p:nvPicPr>
          <p:cNvPr id="17411" name="Picture 11" descr="image582562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81600" y="1752600"/>
            <a:ext cx="3524250" cy="2647950"/>
          </a:xfrm>
          <a:noFill/>
          <a:ln w="28575">
            <a:solidFill>
              <a:schemeClr val="accent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021" name="Text Box 5"/>
          <p:cNvSpPr txBox="1">
            <a:spLocks noChangeArrowheads="1"/>
          </p:cNvSpPr>
          <p:nvPr/>
        </p:nvSpPr>
        <p:spPr bwMode="auto">
          <a:xfrm>
            <a:off x="381000" y="1524000"/>
            <a:ext cx="4724400"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Increasingly, major party candidates for </a:t>
            </a:r>
            <a:r>
              <a:rPr lang="en-US" sz="2000" dirty="0">
                <a:solidFill>
                  <a:srgbClr val="C00000"/>
                </a:solidFill>
              </a:rPr>
              <a:t>president—including Bush, Kerry, and Dean in 2004</a:t>
            </a:r>
            <a:r>
              <a:rPr lang="en-US" sz="2000" dirty="0"/>
              <a:t>—are opting out of the public finance system during the primary </a:t>
            </a:r>
            <a:r>
              <a:rPr lang="en-US" sz="2000" dirty="0" smtClean="0"/>
              <a:t>season (</a:t>
            </a:r>
            <a:r>
              <a:rPr lang="en-US" sz="2000" dirty="0" smtClean="0">
                <a:solidFill>
                  <a:srgbClr val="C00000"/>
                </a:solidFill>
              </a:rPr>
              <a:t>indeed Hillary said last April she would support this</a:t>
            </a:r>
            <a:r>
              <a:rPr lang="en-US" sz="2000" dirty="0"/>
              <a:t> </a:t>
            </a:r>
            <a:r>
              <a:rPr lang="en-US" sz="2000" dirty="0" smtClean="0">
                <a:solidFill>
                  <a:srgbClr val="C00000"/>
                </a:solidFill>
              </a:rPr>
              <a:t>for 2016</a:t>
            </a:r>
            <a:r>
              <a:rPr lang="en-US" sz="2000" dirty="0" smtClean="0">
                <a:solidFill>
                  <a:srgbClr val="C00000"/>
                </a:solidFill>
              </a:rPr>
              <a:t>?</a:t>
            </a:r>
            <a:r>
              <a:rPr lang="en-US" sz="2000" dirty="0" smtClean="0"/>
              <a:t>). </a:t>
            </a:r>
            <a:r>
              <a:rPr lang="en-US" sz="2000" dirty="0" smtClean="0">
                <a:solidFill>
                  <a:srgbClr val="C00000"/>
                </a:solidFill>
              </a:rPr>
              <a:t> </a:t>
            </a:r>
            <a:endParaRPr lang="en-US" sz="2000" dirty="0">
              <a:solidFill>
                <a:srgbClr val="C00000"/>
              </a:solidFill>
            </a:endParaRPr>
          </a:p>
          <a:p>
            <a:pPr>
              <a:spcBef>
                <a:spcPct val="50000"/>
              </a:spcBef>
            </a:pPr>
            <a:r>
              <a:rPr lang="en-US" sz="2000" dirty="0"/>
              <a:t>Although </a:t>
            </a:r>
            <a:r>
              <a:rPr lang="en-US" sz="2000" b="1" i="1" dirty="0">
                <a:solidFill>
                  <a:srgbClr val="002060"/>
                </a:solidFill>
              </a:rPr>
              <a:t>matching funds </a:t>
            </a:r>
            <a:r>
              <a:rPr lang="en-US" sz="2000" dirty="0"/>
              <a:t>could potentially bring in $18.7 million in taxpayer dollars to a campaign (by matching the first $250 on individual contributions), accepting public funds is conditioned by a $45 million spending limit.  Bypassing the system allows candidates to raise unlimited cash, which creates an uneven playing field. </a:t>
            </a:r>
          </a:p>
        </p:txBody>
      </p:sp>
      <p:sp>
        <p:nvSpPr>
          <p:cNvPr id="17413" name="Text Box 13"/>
          <p:cNvSpPr txBox="1">
            <a:spLocks noChangeArrowheads="1"/>
          </p:cNvSpPr>
          <p:nvPr/>
        </p:nvSpPr>
        <p:spPr bwMode="auto">
          <a:xfrm>
            <a:off x="5105400" y="4495800"/>
            <a:ext cx="3657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600">
                <a:cs typeface="Arial" charset="0"/>
              </a:rPr>
              <a:t>Dean announcing to supporters that he will forego public financing for his primary campaign (CBS)</a:t>
            </a:r>
            <a:r>
              <a:rPr lang="en-US" sz="1600">
                <a:latin typeface="Tahoma" pitchFamily="34" charset="0"/>
              </a:rPr>
              <a:t/>
            </a:r>
            <a:br>
              <a:rPr lang="en-US" sz="1600">
                <a:latin typeface="Tahoma" pitchFamily="34" charset="0"/>
              </a:rPr>
            </a:br>
            <a:endParaRPr lang="en-US" sz="1600">
              <a:latin typeface="Tahoma" pitchFamily="34" charset="0"/>
            </a:endParaRPr>
          </a:p>
        </p:txBody>
      </p:sp>
      <p:sp>
        <p:nvSpPr>
          <p:cNvPr id="86031" name="Text Box 15"/>
          <p:cNvSpPr txBox="1">
            <a:spLocks noChangeArrowheads="1"/>
          </p:cNvSpPr>
          <p:nvPr/>
        </p:nvSpPr>
        <p:spPr bwMode="auto">
          <a:xfrm>
            <a:off x="533400" y="4038600"/>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a:solidFill>
                  <a:srgbClr val="DD79CA"/>
                </a:solidFill>
              </a:rPr>
              <a: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5800"/>
            <a:ext cx="7058025" cy="224790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ext Box 7"/>
          <p:cNvSpPr txBox="1">
            <a:spLocks noChangeArrowheads="1"/>
          </p:cNvSpPr>
          <p:nvPr/>
        </p:nvSpPr>
        <p:spPr bwMode="auto">
          <a:xfrm>
            <a:off x="990600" y="3505200"/>
            <a:ext cx="518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i="1"/>
              <a:t>…the first major party candidate to drop out of the system…</a:t>
            </a:r>
          </a:p>
        </p:txBody>
      </p:sp>
      <p:pic>
        <p:nvPicPr>
          <p:cNvPr id="184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32238"/>
            <a:ext cx="36576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200" b="1" smtClean="0">
                <a:latin typeface="Arial" charset="0"/>
                <a:cs typeface="Arial" charset="0"/>
              </a:rPr>
              <a:t>Where does all this money come from?</a:t>
            </a:r>
          </a:p>
        </p:txBody>
      </p:sp>
      <p:sp>
        <p:nvSpPr>
          <p:cNvPr id="19459" name="Rectangle 6"/>
          <p:cNvSpPr>
            <a:spLocks noGrp="1" noChangeArrowheads="1"/>
          </p:cNvSpPr>
          <p:nvPr>
            <p:ph idx="1"/>
          </p:nvPr>
        </p:nvSpPr>
        <p:spPr>
          <a:xfrm>
            <a:off x="3276600" y="1828800"/>
            <a:ext cx="5334000" cy="4724400"/>
          </a:xfrm>
        </p:spPr>
        <p:txBody>
          <a:bodyPr/>
          <a:lstStyle/>
          <a:p>
            <a:pPr>
              <a:buFont typeface="Wingdings" pitchFamily="2" charset="2"/>
              <a:buChar char="§"/>
            </a:pPr>
            <a:r>
              <a:rPr lang="en-US" sz="2800" dirty="0" smtClean="0">
                <a:latin typeface="Arial" charset="0"/>
                <a:cs typeface="Arial" charset="0"/>
              </a:rPr>
              <a:t>Individuals </a:t>
            </a:r>
          </a:p>
          <a:p>
            <a:pPr>
              <a:buFont typeface="Wingdings" pitchFamily="2" charset="2"/>
              <a:buChar char="§"/>
            </a:pPr>
            <a:r>
              <a:rPr lang="en-US" sz="2800" b="1" i="1" dirty="0" smtClean="0">
                <a:solidFill>
                  <a:srgbClr val="002060"/>
                </a:solidFill>
                <a:latin typeface="Arial" charset="0"/>
                <a:cs typeface="Arial" charset="0"/>
              </a:rPr>
              <a:t>PACs</a:t>
            </a:r>
            <a:r>
              <a:rPr lang="en-US" sz="2800" dirty="0" smtClean="0">
                <a:latin typeface="Arial" charset="0"/>
                <a:cs typeface="Arial" charset="0"/>
              </a:rPr>
              <a:t> </a:t>
            </a:r>
            <a:r>
              <a:rPr lang="en-US" sz="2000" dirty="0" smtClean="0">
                <a:latin typeface="Arial" charset="0"/>
                <a:cs typeface="Arial" charset="0"/>
              </a:rPr>
              <a:t>(Political Action Committees)</a:t>
            </a:r>
          </a:p>
        </p:txBody>
      </p:sp>
      <p:sp>
        <p:nvSpPr>
          <p:cNvPr id="19460" name="Text Box 4"/>
          <p:cNvSpPr txBox="1">
            <a:spLocks noChangeArrowheads="1"/>
          </p:cNvSpPr>
          <p:nvPr/>
        </p:nvSpPr>
        <p:spPr bwMode="auto">
          <a:xfrm>
            <a:off x="304800" y="12954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b="1" i="1"/>
              <a:t>Answer No. 2:  Private donations</a:t>
            </a:r>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909110"/>
            <a:ext cx="4572000" cy="358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3200" b="1" smtClean="0">
                <a:latin typeface="Arial" charset="0"/>
                <a:cs typeface="Arial" charset="0"/>
              </a:rPr>
              <a:t>Where does all that money go?</a:t>
            </a:r>
          </a:p>
        </p:txBody>
      </p:sp>
      <p:sp>
        <p:nvSpPr>
          <p:cNvPr id="128004" name="Rectangle 4"/>
          <p:cNvSpPr>
            <a:spLocks noGrp="1" noChangeArrowheads="1"/>
          </p:cNvSpPr>
          <p:nvPr>
            <p:ph idx="1"/>
          </p:nvPr>
        </p:nvSpPr>
        <p:spPr>
          <a:xfrm>
            <a:off x="533400" y="1981200"/>
            <a:ext cx="5334000" cy="4876800"/>
          </a:xfrm>
        </p:spPr>
        <p:txBody>
          <a:bodyPr/>
          <a:lstStyle/>
          <a:p>
            <a:pPr>
              <a:buFont typeface="Wingdings" pitchFamily="2" charset="2"/>
              <a:buChar char="§"/>
            </a:pPr>
            <a:r>
              <a:rPr lang="en-US" sz="2000" dirty="0" smtClean="0">
                <a:solidFill>
                  <a:schemeClr val="hlink"/>
                </a:solidFill>
                <a:latin typeface="Arial" charset="0"/>
                <a:cs typeface="Arial" charset="0"/>
              </a:rPr>
              <a:t>$7 million on advertising</a:t>
            </a:r>
          </a:p>
          <a:p>
            <a:pPr>
              <a:buFont typeface="Wingdings" pitchFamily="2" charset="2"/>
              <a:buChar char="§"/>
            </a:pPr>
            <a:r>
              <a:rPr lang="en-US" sz="2000" dirty="0" smtClean="0">
                <a:latin typeface="Arial" charset="0"/>
                <a:cs typeface="Arial" charset="0"/>
              </a:rPr>
              <a:t>$7 million on staff and consultants</a:t>
            </a:r>
          </a:p>
          <a:p>
            <a:pPr>
              <a:buFont typeface="Wingdings" pitchFamily="2" charset="2"/>
              <a:buChar char="§"/>
            </a:pPr>
            <a:r>
              <a:rPr lang="en-US" sz="2000" dirty="0" smtClean="0">
                <a:latin typeface="Arial" charset="0"/>
                <a:cs typeface="Arial" charset="0"/>
              </a:rPr>
              <a:t>$5 million on direct mailings</a:t>
            </a:r>
          </a:p>
          <a:p>
            <a:pPr>
              <a:buFont typeface="Wingdings" pitchFamily="2" charset="2"/>
              <a:buChar char="§"/>
            </a:pPr>
            <a:r>
              <a:rPr lang="en-US" sz="2000" dirty="0" smtClean="0">
                <a:latin typeface="Arial" charset="0"/>
                <a:cs typeface="Arial" charset="0"/>
              </a:rPr>
              <a:t>$2 million on travel</a:t>
            </a:r>
          </a:p>
          <a:p>
            <a:pPr>
              <a:buFont typeface="Wingdings" pitchFamily="2" charset="2"/>
              <a:buChar char="§"/>
            </a:pPr>
            <a:r>
              <a:rPr lang="en-US" sz="2000" dirty="0" smtClean="0">
                <a:latin typeface="Arial" charset="0"/>
                <a:cs typeface="Arial" charset="0"/>
              </a:rPr>
              <a:t>$2 million on technology</a:t>
            </a:r>
          </a:p>
          <a:p>
            <a:pPr>
              <a:buFont typeface="Wingdings" pitchFamily="2" charset="2"/>
              <a:buChar char="§"/>
            </a:pPr>
            <a:r>
              <a:rPr lang="en-US" sz="2000" dirty="0" smtClean="0">
                <a:latin typeface="Arial" charset="0"/>
                <a:cs typeface="Arial" charset="0"/>
              </a:rPr>
              <a:t>$2,772 at the Louisville Slugger Museum for personalized “Dean for America bats</a:t>
            </a:r>
          </a:p>
          <a:p>
            <a:pPr>
              <a:buFont typeface="Wingdings" pitchFamily="2" charset="2"/>
              <a:buChar char="§"/>
            </a:pPr>
            <a:r>
              <a:rPr lang="en-US" sz="2000" dirty="0" smtClean="0">
                <a:latin typeface="Arial" charset="0"/>
                <a:cs typeface="Arial" charset="0"/>
              </a:rPr>
              <a:t>$3,000 for cowbells given out at a single event</a:t>
            </a:r>
          </a:p>
          <a:p>
            <a:pPr>
              <a:buFont typeface="Wingdings" pitchFamily="2" charset="2"/>
              <a:buChar char="§"/>
            </a:pPr>
            <a:r>
              <a:rPr lang="en-US" sz="2000" dirty="0" smtClean="0">
                <a:latin typeface="Arial" charset="0"/>
                <a:cs typeface="Arial" charset="0"/>
              </a:rPr>
              <a:t>$6,000 on a single visit to Lake Champlain Chocolates</a:t>
            </a:r>
          </a:p>
          <a:p>
            <a:pPr>
              <a:buFont typeface="Wingdings" pitchFamily="2" charset="2"/>
              <a:buChar char="§"/>
            </a:pPr>
            <a:r>
              <a:rPr lang="en-US" sz="2000" dirty="0" smtClean="0">
                <a:latin typeface="Arial" charset="0"/>
                <a:cs typeface="Arial" charset="0"/>
              </a:rPr>
              <a:t>$300,000 for fleece jackets, hats, T-shirts with the “Dean for America” logo</a:t>
            </a:r>
          </a:p>
          <a:p>
            <a:pPr>
              <a:buFont typeface="Wingdings" pitchFamily="2" charset="2"/>
              <a:buChar char="§"/>
            </a:pPr>
            <a:endParaRPr lang="en-US" sz="2000" dirty="0" smtClean="0"/>
          </a:p>
        </p:txBody>
      </p:sp>
      <p:sp>
        <p:nvSpPr>
          <p:cNvPr id="20484" name="Text Box 5"/>
          <p:cNvSpPr txBox="1">
            <a:spLocks noChangeArrowheads="1"/>
          </p:cNvSpPr>
          <p:nvPr/>
        </p:nvSpPr>
        <p:spPr bwMode="auto">
          <a:xfrm>
            <a:off x="457200" y="1431925"/>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i="1" dirty="0">
                <a:solidFill>
                  <a:srgbClr val="C00000"/>
                </a:solidFill>
              </a:rPr>
              <a:t>In 2004, the Dean campaign raised $41.7 million</a:t>
            </a:r>
          </a:p>
        </p:txBody>
      </p:sp>
      <p:sp>
        <p:nvSpPr>
          <p:cNvPr id="128011" name="Line 11"/>
          <p:cNvSpPr>
            <a:spLocks noChangeShapeType="1"/>
          </p:cNvSpPr>
          <p:nvPr/>
        </p:nvSpPr>
        <p:spPr bwMode="auto">
          <a:xfrm>
            <a:off x="4191000" y="2209800"/>
            <a:ext cx="1600200" cy="419100"/>
          </a:xfrm>
          <a:prstGeom prst="line">
            <a:avLst/>
          </a:prstGeom>
          <a:noFill/>
          <a:ln w="5715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28008" name="Picture 8" descr="dean_summer_t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38400"/>
            <a:ext cx="28495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2011362"/>
          </a:xfrm>
        </p:spPr>
        <p:txBody>
          <a:bodyPr/>
          <a:lstStyle/>
          <a:p>
            <a:r>
              <a:rPr lang="en-US" sz="3200" b="1" smtClean="0">
                <a:latin typeface="Arial" charset="0"/>
                <a:cs typeface="Arial" charset="0"/>
              </a:rPr>
              <a:t>Does money buy elections?</a:t>
            </a:r>
            <a:br>
              <a:rPr lang="en-US" sz="3200" b="1" smtClean="0">
                <a:latin typeface="Arial" charset="0"/>
                <a:cs typeface="Arial" charset="0"/>
              </a:rPr>
            </a:br>
            <a:r>
              <a:rPr lang="en-US" sz="3200" b="1" smtClean="0">
                <a:latin typeface="Arial" charset="0"/>
                <a:cs typeface="Arial" charset="0"/>
              </a:rPr>
              <a:t>Does money, at least, buy influence?</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09618"/>
            <a:ext cx="6553200" cy="190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extBox 1"/>
          <p:cNvSpPr txBox="1">
            <a:spLocks noChangeArrowheads="1"/>
          </p:cNvSpPr>
          <p:nvPr/>
        </p:nvSpPr>
        <p:spPr bwMode="auto">
          <a:xfrm>
            <a:off x="685800" y="4191000"/>
            <a:ext cx="80772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dirty="0">
                <a:solidFill>
                  <a:srgbClr val="C00000"/>
                </a:solidFill>
              </a:rPr>
              <a:t>The real loser </a:t>
            </a:r>
            <a:r>
              <a:rPr lang="en-US" sz="2000" dirty="0" smtClean="0">
                <a:solidFill>
                  <a:srgbClr val="C00000"/>
                </a:solidFill>
              </a:rPr>
              <a:t>on </a:t>
            </a:r>
            <a:r>
              <a:rPr lang="en-US" sz="2000" dirty="0">
                <a:solidFill>
                  <a:srgbClr val="C00000"/>
                </a:solidFill>
              </a:rPr>
              <a:t>Election Day </a:t>
            </a:r>
            <a:r>
              <a:rPr lang="en-US" sz="2000" dirty="0" smtClean="0">
                <a:solidFill>
                  <a:srgbClr val="C00000"/>
                </a:solidFill>
              </a:rPr>
              <a:t>2012 appeared </a:t>
            </a:r>
            <a:r>
              <a:rPr lang="en-US" sz="2000" dirty="0">
                <a:solidFill>
                  <a:srgbClr val="C00000"/>
                </a:solidFill>
              </a:rPr>
              <a:t>to be Karl Rove, who </a:t>
            </a:r>
            <a:r>
              <a:rPr lang="en-US" sz="2000" dirty="0" smtClean="0">
                <a:solidFill>
                  <a:srgbClr val="C00000"/>
                </a:solidFill>
              </a:rPr>
              <a:t>had </a:t>
            </a:r>
            <a:r>
              <a:rPr lang="en-US" sz="2000" dirty="0">
                <a:solidFill>
                  <a:srgbClr val="C00000"/>
                </a:solidFill>
              </a:rPr>
              <a:t>to explain to his shadowy billionaire donors how he spent hundreds of millions of dollars in “independent” expenditures on Mitt Romney's behalf and came up a cropper… Of the nearly $103.6 million spent in the general election by </a:t>
            </a:r>
            <a:r>
              <a:rPr lang="en-US" sz="2000" dirty="0" smtClean="0">
                <a:solidFill>
                  <a:srgbClr val="C00000"/>
                </a:solidFill>
              </a:rPr>
              <a:t>Rove’s </a:t>
            </a:r>
            <a:r>
              <a:rPr lang="en-US" sz="2000" b="1" i="1" dirty="0">
                <a:solidFill>
                  <a:srgbClr val="002060"/>
                </a:solidFill>
              </a:rPr>
              <a:t>S</a:t>
            </a:r>
            <a:r>
              <a:rPr lang="en-US" sz="2000" b="1" i="1" dirty="0" smtClean="0">
                <a:solidFill>
                  <a:srgbClr val="002060"/>
                </a:solidFill>
              </a:rPr>
              <a:t>uper PAC </a:t>
            </a:r>
            <a:r>
              <a:rPr lang="en-US" sz="2000" i="1" dirty="0">
                <a:solidFill>
                  <a:srgbClr val="C00000"/>
                </a:solidFill>
              </a:rPr>
              <a:t>American Crossroads</a:t>
            </a:r>
            <a:r>
              <a:rPr lang="en-US" sz="2000" dirty="0">
                <a:solidFill>
                  <a:srgbClr val="C00000"/>
                </a:solidFill>
              </a:rPr>
              <a:t>, only 1.29 percent ended in the “desired result.” </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533400" y="304800"/>
            <a:ext cx="8077200" cy="1311275"/>
          </a:xfrm>
        </p:spPr>
        <p:txBody>
          <a:bodyPr/>
          <a:lstStyle/>
          <a:p>
            <a:r>
              <a:rPr lang="en-US" sz="3200" b="1" smtClean="0">
                <a:latin typeface="Arial" charset="0"/>
                <a:cs typeface="Arial" charset="0"/>
              </a:rPr>
              <a:t>How is this system of campaign financing control regulated?</a:t>
            </a:r>
          </a:p>
        </p:txBody>
      </p:sp>
      <p:sp>
        <p:nvSpPr>
          <p:cNvPr id="22531" name="Rectangle 5"/>
          <p:cNvSpPr>
            <a:spLocks noGrp="1" noChangeArrowheads="1"/>
          </p:cNvSpPr>
          <p:nvPr>
            <p:ph type="body" sz="half" idx="1"/>
          </p:nvPr>
        </p:nvSpPr>
        <p:spPr>
          <a:xfrm>
            <a:off x="1447800" y="2895600"/>
            <a:ext cx="4800600" cy="3810000"/>
          </a:xfrm>
        </p:spPr>
        <p:txBody>
          <a:bodyPr/>
          <a:lstStyle/>
          <a:p>
            <a:pPr>
              <a:buFontTx/>
              <a:buBlip>
                <a:blip r:embed="rId3"/>
              </a:buBlip>
            </a:pPr>
            <a:r>
              <a:rPr lang="en-US" sz="2400" b="1" smtClean="0">
                <a:latin typeface="Arial" charset="0"/>
                <a:cs typeface="Arial" charset="0"/>
              </a:rPr>
              <a:t>Disclosure laws</a:t>
            </a:r>
          </a:p>
          <a:p>
            <a:pPr>
              <a:buFontTx/>
              <a:buBlip>
                <a:blip r:embed="rId3"/>
              </a:buBlip>
            </a:pPr>
            <a:r>
              <a:rPr lang="en-US" sz="2400" b="1" smtClean="0">
                <a:latin typeface="Arial" charset="0"/>
                <a:cs typeface="Arial" charset="0"/>
              </a:rPr>
              <a:t>Public financing laws </a:t>
            </a:r>
          </a:p>
          <a:p>
            <a:pPr>
              <a:buFontTx/>
              <a:buBlip>
                <a:blip r:embed="rId3"/>
              </a:buBlip>
            </a:pPr>
            <a:r>
              <a:rPr lang="en-US" sz="2400" b="1" smtClean="0">
                <a:latin typeface="Arial" charset="0"/>
                <a:cs typeface="Arial" charset="0"/>
              </a:rPr>
              <a:t>Contribution limits</a:t>
            </a:r>
          </a:p>
          <a:p>
            <a:pPr>
              <a:buFontTx/>
              <a:buBlip>
                <a:blip r:embed="rId3"/>
              </a:buBlip>
            </a:pPr>
            <a:r>
              <a:rPr lang="en-US" sz="2400" b="1" smtClean="0">
                <a:latin typeface="Arial" charset="0"/>
                <a:cs typeface="Arial" charset="0"/>
              </a:rPr>
              <a:t>Spending limits</a:t>
            </a:r>
          </a:p>
          <a:p>
            <a:pPr>
              <a:buFontTx/>
              <a:buBlip>
                <a:blip r:embed="rId3"/>
              </a:buBlip>
            </a:pPr>
            <a:endParaRPr lang="en-US" sz="2400" smtClean="0">
              <a:latin typeface="Tahoma" pitchFamily="34" charset="0"/>
            </a:endParaRPr>
          </a:p>
        </p:txBody>
      </p:sp>
      <p:pic>
        <p:nvPicPr>
          <p:cNvPr id="22532" name="Picture 14" descr="check"/>
          <p:cNvPicPr>
            <a:picLocks noGrp="1" noChangeAspect="1" noChangeArrowheads="1"/>
          </p:cNvPicPr>
          <p:nvPr>
            <p:ph sz="half" idx="2"/>
          </p:nvPr>
        </p:nvPicPr>
        <p:blipFill>
          <a:blip r:embed="rId4">
            <a:lum bright="16000" contrast="-54000"/>
            <a:extLst>
              <a:ext uri="{28A0092B-C50C-407E-A947-70E740481C1C}">
                <a14:useLocalDpi xmlns:a14="http://schemas.microsoft.com/office/drawing/2010/main" val="0"/>
              </a:ext>
            </a:extLst>
          </a:blip>
          <a:srcRect/>
          <a:stretch>
            <a:fillRect/>
          </a:stretch>
        </p:blipFill>
        <p:spPr>
          <a:xfrm>
            <a:off x="5029200" y="2209800"/>
            <a:ext cx="2971800" cy="24844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b="1" dirty="0" smtClean="0">
                <a:latin typeface="Arial" charset="0"/>
                <a:cs typeface="Arial" charset="0"/>
              </a:rPr>
              <a:t>Disclosure Laws</a:t>
            </a:r>
          </a:p>
        </p:txBody>
      </p:sp>
      <p:graphicFrame>
        <p:nvGraphicFramePr>
          <p:cNvPr id="5" name="Table 4"/>
          <p:cNvGraphicFramePr>
            <a:graphicFrameLocks noGrp="1"/>
          </p:cNvGraphicFramePr>
          <p:nvPr/>
        </p:nvGraphicFramePr>
        <p:xfrm>
          <a:off x="214313" y="4191000"/>
          <a:ext cx="8639176" cy="2255837"/>
        </p:xfrm>
        <a:graphic>
          <a:graphicData uri="http://schemas.openxmlformats.org/drawingml/2006/table">
            <a:tbl>
              <a:tblPr/>
              <a:tblGrid>
                <a:gridCol w="2159794"/>
                <a:gridCol w="2159794"/>
                <a:gridCol w="2159794"/>
                <a:gridCol w="2159794"/>
              </a:tblGrid>
              <a:tr h="335327">
                <a:tc>
                  <a:txBody>
                    <a:bodyPr/>
                    <a:lstStyle/>
                    <a:p>
                      <a:r>
                        <a:rPr lang="en-GB" sz="1600" dirty="0"/>
                        <a:t>Contributor</a:t>
                      </a:r>
                    </a:p>
                  </a:txBody>
                  <a:tcPr marL="91451" marR="91451" marT="45726" marB="45726" anchor="ctr">
                    <a:lnL>
                      <a:noFill/>
                    </a:lnL>
                    <a:lnR>
                      <a:noFill/>
                    </a:lnR>
                    <a:lnT>
                      <a:noFill/>
                    </a:lnT>
                    <a:lnB>
                      <a:noFill/>
                    </a:lnB>
                    <a:solidFill>
                      <a:srgbClr val="E0E6EC"/>
                    </a:solidFill>
                  </a:tcPr>
                </a:tc>
                <a:tc>
                  <a:txBody>
                    <a:bodyPr/>
                    <a:lstStyle/>
                    <a:p>
                      <a:r>
                        <a:rPr lang="en-GB" sz="1600"/>
                        <a:t>Total</a:t>
                      </a:r>
                    </a:p>
                  </a:txBody>
                  <a:tcPr marL="91451" marR="91451" marT="45726" marB="45726" anchor="ctr">
                    <a:lnL>
                      <a:noFill/>
                    </a:lnL>
                    <a:lnR>
                      <a:noFill/>
                    </a:lnR>
                    <a:lnT>
                      <a:noFill/>
                    </a:lnT>
                    <a:lnB>
                      <a:noFill/>
                    </a:lnB>
                    <a:solidFill>
                      <a:srgbClr val="E0E6EC"/>
                    </a:solidFill>
                  </a:tcPr>
                </a:tc>
                <a:tc>
                  <a:txBody>
                    <a:bodyPr/>
                    <a:lstStyle/>
                    <a:p>
                      <a:r>
                        <a:rPr lang="en-GB" sz="1600"/>
                        <a:t>Indivs</a:t>
                      </a:r>
                    </a:p>
                  </a:txBody>
                  <a:tcPr marL="91451" marR="91451" marT="45726" marB="45726" anchor="ctr">
                    <a:lnL>
                      <a:noFill/>
                    </a:lnL>
                    <a:lnR>
                      <a:noFill/>
                    </a:lnR>
                    <a:lnT>
                      <a:noFill/>
                    </a:lnT>
                    <a:lnB>
                      <a:noFill/>
                    </a:lnB>
                    <a:solidFill>
                      <a:srgbClr val="E0E6EC"/>
                    </a:solidFill>
                  </a:tcPr>
                </a:tc>
                <a:tc>
                  <a:txBody>
                    <a:bodyPr/>
                    <a:lstStyle/>
                    <a:p>
                      <a:r>
                        <a:rPr lang="en-GB" sz="1600"/>
                        <a:t>PACs</a:t>
                      </a:r>
                    </a:p>
                  </a:txBody>
                  <a:tcPr marL="91451" marR="91451" marT="45726" marB="45726" anchor="ctr">
                    <a:lnL>
                      <a:noFill/>
                    </a:lnL>
                    <a:lnR>
                      <a:noFill/>
                    </a:lnR>
                    <a:lnT>
                      <a:noFill/>
                    </a:lnT>
                    <a:lnB>
                      <a:noFill/>
                    </a:lnB>
                    <a:solidFill>
                      <a:srgbClr val="E0E6EC"/>
                    </a:solidFill>
                  </a:tcPr>
                </a:tc>
              </a:tr>
              <a:tr h="335327">
                <a:tc>
                  <a:txBody>
                    <a:bodyPr/>
                    <a:lstStyle/>
                    <a:p>
                      <a:r>
                        <a:rPr lang="en-GB" sz="1600"/>
                        <a:t>TPG Capital</a:t>
                      </a:r>
                    </a:p>
                  </a:txBody>
                  <a:tcPr marL="91451" marR="91451" marT="45726" marB="45726" anchor="ctr">
                    <a:lnL>
                      <a:noFill/>
                    </a:lnL>
                    <a:lnR>
                      <a:noFill/>
                    </a:lnR>
                    <a:lnT>
                      <a:noFill/>
                    </a:lnT>
                    <a:lnB>
                      <a:noFill/>
                    </a:lnB>
                    <a:solidFill>
                      <a:srgbClr val="F0F3F6"/>
                    </a:solidFill>
                  </a:tcPr>
                </a:tc>
                <a:tc>
                  <a:txBody>
                    <a:bodyPr/>
                    <a:lstStyle/>
                    <a:p>
                      <a:r>
                        <a:rPr lang="en-GB" sz="1600"/>
                        <a:t>$39,900</a:t>
                      </a:r>
                    </a:p>
                  </a:txBody>
                  <a:tcPr marL="91451" marR="91451" marT="45726" marB="45726" anchor="ctr">
                    <a:lnL>
                      <a:noFill/>
                    </a:lnL>
                    <a:lnR>
                      <a:noFill/>
                    </a:lnR>
                    <a:lnT>
                      <a:noFill/>
                    </a:lnT>
                    <a:lnB>
                      <a:noFill/>
                    </a:lnB>
                    <a:solidFill>
                      <a:srgbClr val="F0F3F6"/>
                    </a:solidFill>
                  </a:tcPr>
                </a:tc>
                <a:tc>
                  <a:txBody>
                    <a:bodyPr/>
                    <a:lstStyle/>
                    <a:p>
                      <a:r>
                        <a:rPr lang="en-GB" sz="1600"/>
                        <a:t>$39,900</a:t>
                      </a:r>
                    </a:p>
                  </a:txBody>
                  <a:tcPr marL="91451" marR="91451" marT="45726" marB="45726" anchor="ctr">
                    <a:lnL>
                      <a:noFill/>
                    </a:lnL>
                    <a:lnR>
                      <a:noFill/>
                    </a:lnR>
                    <a:lnT>
                      <a:noFill/>
                    </a:lnT>
                    <a:lnB>
                      <a:noFill/>
                    </a:lnB>
                    <a:solidFill>
                      <a:srgbClr val="F0F3F6"/>
                    </a:solidFill>
                  </a:tcPr>
                </a:tc>
                <a:tc>
                  <a:txBody>
                    <a:bodyPr/>
                    <a:lstStyle/>
                    <a:p>
                      <a:r>
                        <a:rPr lang="en-GB" sz="1600"/>
                        <a:t>$0</a:t>
                      </a:r>
                    </a:p>
                  </a:txBody>
                  <a:tcPr marL="91451" marR="91451" marT="45726" marB="45726" anchor="ctr">
                    <a:lnL>
                      <a:noFill/>
                    </a:lnL>
                    <a:lnR>
                      <a:noFill/>
                    </a:lnR>
                    <a:lnT>
                      <a:noFill/>
                    </a:lnT>
                    <a:lnB>
                      <a:noFill/>
                    </a:lnB>
                    <a:solidFill>
                      <a:srgbClr val="F0F3F6"/>
                    </a:solidFill>
                  </a:tcPr>
                </a:tc>
              </a:tr>
              <a:tr h="335327">
                <a:tc>
                  <a:txBody>
                    <a:bodyPr/>
                    <a:lstStyle/>
                    <a:p>
                      <a:r>
                        <a:rPr lang="en-GB" sz="1600"/>
                        <a:t>Herbalife International</a:t>
                      </a:r>
                    </a:p>
                  </a:txBody>
                  <a:tcPr marL="91451" marR="91451" marT="45726" marB="45726" anchor="ctr">
                    <a:lnL>
                      <a:noFill/>
                    </a:lnL>
                    <a:lnR>
                      <a:noFill/>
                    </a:lnR>
                    <a:lnT>
                      <a:noFill/>
                    </a:lnT>
                    <a:lnB>
                      <a:noFill/>
                    </a:lnB>
                    <a:solidFill>
                      <a:srgbClr val="E0E6EC"/>
                    </a:solidFill>
                  </a:tcPr>
                </a:tc>
                <a:tc>
                  <a:txBody>
                    <a:bodyPr/>
                    <a:lstStyle/>
                    <a:p>
                      <a:r>
                        <a:rPr lang="en-GB" sz="1600"/>
                        <a:t>$38,214</a:t>
                      </a:r>
                    </a:p>
                  </a:txBody>
                  <a:tcPr marL="91451" marR="91451" marT="45726" marB="45726" anchor="ctr">
                    <a:lnL>
                      <a:noFill/>
                    </a:lnL>
                    <a:lnR>
                      <a:noFill/>
                    </a:lnR>
                    <a:lnT>
                      <a:noFill/>
                    </a:lnT>
                    <a:lnB>
                      <a:noFill/>
                    </a:lnB>
                    <a:solidFill>
                      <a:srgbClr val="E0E6EC"/>
                    </a:solidFill>
                  </a:tcPr>
                </a:tc>
                <a:tc>
                  <a:txBody>
                    <a:bodyPr/>
                    <a:lstStyle/>
                    <a:p>
                      <a:r>
                        <a:rPr lang="en-GB" sz="1600"/>
                        <a:t>$31,800</a:t>
                      </a:r>
                    </a:p>
                  </a:txBody>
                  <a:tcPr marL="91451" marR="91451" marT="45726" marB="45726" anchor="ctr">
                    <a:lnL>
                      <a:noFill/>
                    </a:lnL>
                    <a:lnR>
                      <a:noFill/>
                    </a:lnR>
                    <a:lnT>
                      <a:noFill/>
                    </a:lnT>
                    <a:lnB>
                      <a:noFill/>
                    </a:lnB>
                    <a:solidFill>
                      <a:srgbClr val="E0E6EC"/>
                    </a:solidFill>
                  </a:tcPr>
                </a:tc>
                <a:tc>
                  <a:txBody>
                    <a:bodyPr/>
                    <a:lstStyle/>
                    <a:p>
                      <a:r>
                        <a:rPr lang="en-GB" sz="1600"/>
                        <a:t>$6,414</a:t>
                      </a:r>
                    </a:p>
                  </a:txBody>
                  <a:tcPr marL="91451" marR="91451" marT="45726" marB="45726" anchor="ctr">
                    <a:lnL>
                      <a:noFill/>
                    </a:lnL>
                    <a:lnR>
                      <a:noFill/>
                    </a:lnR>
                    <a:lnT>
                      <a:noFill/>
                    </a:lnT>
                    <a:lnB>
                      <a:noFill/>
                    </a:lnB>
                    <a:solidFill>
                      <a:srgbClr val="E0E6EC"/>
                    </a:solidFill>
                  </a:tcPr>
                </a:tc>
              </a:tr>
              <a:tr h="335327">
                <a:tc>
                  <a:txBody>
                    <a:bodyPr/>
                    <a:lstStyle/>
                    <a:p>
                      <a:r>
                        <a:rPr lang="en-GB" sz="1600"/>
                        <a:t>Interpublic Group</a:t>
                      </a:r>
                    </a:p>
                  </a:txBody>
                  <a:tcPr marL="91451" marR="91451" marT="45726" marB="45726" anchor="ctr">
                    <a:lnL>
                      <a:noFill/>
                    </a:lnL>
                    <a:lnR>
                      <a:noFill/>
                    </a:lnR>
                    <a:lnT>
                      <a:noFill/>
                    </a:lnT>
                    <a:lnB>
                      <a:noFill/>
                    </a:lnB>
                    <a:solidFill>
                      <a:srgbClr val="F0F3F6"/>
                    </a:solidFill>
                  </a:tcPr>
                </a:tc>
                <a:tc>
                  <a:txBody>
                    <a:bodyPr/>
                    <a:lstStyle/>
                    <a:p>
                      <a:r>
                        <a:rPr lang="en-GB" sz="1600" dirty="0"/>
                        <a:t>$32,100</a:t>
                      </a:r>
                    </a:p>
                  </a:txBody>
                  <a:tcPr marL="91451" marR="91451" marT="45726" marB="45726" anchor="ctr">
                    <a:lnL>
                      <a:noFill/>
                    </a:lnL>
                    <a:lnR>
                      <a:noFill/>
                    </a:lnR>
                    <a:lnT>
                      <a:noFill/>
                    </a:lnT>
                    <a:lnB>
                      <a:noFill/>
                    </a:lnB>
                    <a:solidFill>
                      <a:srgbClr val="F0F3F6"/>
                    </a:solidFill>
                  </a:tcPr>
                </a:tc>
                <a:tc>
                  <a:txBody>
                    <a:bodyPr/>
                    <a:lstStyle/>
                    <a:p>
                      <a:r>
                        <a:rPr lang="en-GB" sz="1600"/>
                        <a:t>$32,100</a:t>
                      </a:r>
                    </a:p>
                  </a:txBody>
                  <a:tcPr marL="91451" marR="91451" marT="45726" marB="45726" anchor="ctr">
                    <a:lnL>
                      <a:noFill/>
                    </a:lnL>
                    <a:lnR>
                      <a:noFill/>
                    </a:lnR>
                    <a:lnT>
                      <a:noFill/>
                    </a:lnT>
                    <a:lnB>
                      <a:noFill/>
                    </a:lnB>
                    <a:solidFill>
                      <a:srgbClr val="F0F3F6"/>
                    </a:solidFill>
                  </a:tcPr>
                </a:tc>
                <a:tc>
                  <a:txBody>
                    <a:bodyPr/>
                    <a:lstStyle/>
                    <a:p>
                      <a:r>
                        <a:rPr lang="en-GB" sz="1600" dirty="0"/>
                        <a:t>$0</a:t>
                      </a:r>
                    </a:p>
                  </a:txBody>
                  <a:tcPr marL="91451" marR="91451" marT="45726" marB="45726" anchor="ctr">
                    <a:lnL>
                      <a:noFill/>
                    </a:lnL>
                    <a:lnR>
                      <a:noFill/>
                    </a:lnR>
                    <a:lnT>
                      <a:noFill/>
                    </a:lnT>
                    <a:lnB>
                      <a:noFill/>
                    </a:lnB>
                    <a:solidFill>
                      <a:srgbClr val="F0F3F6"/>
                    </a:solidFill>
                  </a:tcPr>
                </a:tc>
              </a:tr>
              <a:tr h="335327">
                <a:tc>
                  <a:txBody>
                    <a:bodyPr/>
                    <a:lstStyle/>
                    <a:p>
                      <a:r>
                        <a:rPr lang="en-GB" sz="1600"/>
                        <a:t>Goldman Sachs</a:t>
                      </a:r>
                    </a:p>
                  </a:txBody>
                  <a:tcPr marL="91451" marR="91451" marT="45726" marB="45726" anchor="ctr">
                    <a:lnL>
                      <a:noFill/>
                    </a:lnL>
                    <a:lnR>
                      <a:noFill/>
                    </a:lnR>
                    <a:lnT>
                      <a:noFill/>
                    </a:lnT>
                    <a:lnB>
                      <a:noFill/>
                    </a:lnB>
                    <a:solidFill>
                      <a:srgbClr val="E0E6EC"/>
                    </a:solidFill>
                  </a:tcPr>
                </a:tc>
                <a:tc>
                  <a:txBody>
                    <a:bodyPr/>
                    <a:lstStyle/>
                    <a:p>
                      <a:r>
                        <a:rPr lang="en-GB" sz="1600"/>
                        <a:t>$28,780</a:t>
                      </a:r>
                    </a:p>
                  </a:txBody>
                  <a:tcPr marL="91451" marR="91451" marT="45726" marB="45726" anchor="ctr">
                    <a:lnL>
                      <a:noFill/>
                    </a:lnL>
                    <a:lnR>
                      <a:noFill/>
                    </a:lnR>
                    <a:lnT>
                      <a:noFill/>
                    </a:lnT>
                    <a:lnB>
                      <a:noFill/>
                    </a:lnB>
                    <a:solidFill>
                      <a:srgbClr val="E0E6EC"/>
                    </a:solidFill>
                  </a:tcPr>
                </a:tc>
                <a:tc>
                  <a:txBody>
                    <a:bodyPr/>
                    <a:lstStyle/>
                    <a:p>
                      <a:r>
                        <a:rPr lang="en-GB" sz="1600"/>
                        <a:t>$28,780</a:t>
                      </a:r>
                    </a:p>
                  </a:txBody>
                  <a:tcPr marL="91451" marR="91451" marT="45726" marB="45726" anchor="ctr">
                    <a:lnL>
                      <a:noFill/>
                    </a:lnL>
                    <a:lnR>
                      <a:noFill/>
                    </a:lnR>
                    <a:lnT>
                      <a:noFill/>
                    </a:lnT>
                    <a:lnB>
                      <a:noFill/>
                    </a:lnB>
                    <a:solidFill>
                      <a:srgbClr val="E0E6EC"/>
                    </a:solidFill>
                  </a:tcPr>
                </a:tc>
                <a:tc>
                  <a:txBody>
                    <a:bodyPr/>
                    <a:lstStyle/>
                    <a:p>
                      <a:r>
                        <a:rPr lang="en-GB" sz="1600"/>
                        <a:t>$0</a:t>
                      </a:r>
                    </a:p>
                  </a:txBody>
                  <a:tcPr marL="91451" marR="91451" marT="45726" marB="45726" anchor="ctr">
                    <a:lnL>
                      <a:noFill/>
                    </a:lnL>
                    <a:lnR>
                      <a:noFill/>
                    </a:lnR>
                    <a:lnT>
                      <a:noFill/>
                    </a:lnT>
                    <a:lnB>
                      <a:noFill/>
                    </a:lnB>
                    <a:solidFill>
                      <a:srgbClr val="E0E6EC"/>
                    </a:solidFill>
                  </a:tcPr>
                </a:tc>
              </a:tr>
              <a:tr h="579202">
                <a:tc>
                  <a:txBody>
                    <a:bodyPr/>
                    <a:lstStyle/>
                    <a:p>
                      <a:r>
                        <a:rPr lang="en-GB" sz="1600"/>
                        <a:t>Cavarocchi Ruscio Dennis Assoc</a:t>
                      </a:r>
                    </a:p>
                  </a:txBody>
                  <a:tcPr marL="91451" marR="91451" marT="45726" marB="45726" anchor="ctr">
                    <a:lnL>
                      <a:noFill/>
                    </a:lnL>
                    <a:lnR>
                      <a:noFill/>
                    </a:lnR>
                    <a:lnT>
                      <a:noFill/>
                    </a:lnT>
                    <a:lnB>
                      <a:noFill/>
                    </a:lnB>
                    <a:solidFill>
                      <a:srgbClr val="F0F3F6"/>
                    </a:solidFill>
                  </a:tcPr>
                </a:tc>
                <a:tc>
                  <a:txBody>
                    <a:bodyPr/>
                    <a:lstStyle/>
                    <a:p>
                      <a:r>
                        <a:rPr lang="en-GB" sz="1600" dirty="0"/>
                        <a:t>$25,000</a:t>
                      </a:r>
                    </a:p>
                  </a:txBody>
                  <a:tcPr marL="91451" marR="91451" marT="45726" marB="45726" anchor="ctr">
                    <a:lnL>
                      <a:noFill/>
                    </a:lnL>
                    <a:lnR>
                      <a:noFill/>
                    </a:lnR>
                    <a:lnT>
                      <a:noFill/>
                    </a:lnT>
                    <a:lnB>
                      <a:noFill/>
                    </a:lnB>
                    <a:solidFill>
                      <a:srgbClr val="F0F3F6"/>
                    </a:solidFill>
                  </a:tcPr>
                </a:tc>
                <a:tc>
                  <a:txBody>
                    <a:bodyPr/>
                    <a:lstStyle/>
                    <a:p>
                      <a:r>
                        <a:rPr lang="en-GB" sz="1600" dirty="0"/>
                        <a:t>$25,000</a:t>
                      </a:r>
                    </a:p>
                  </a:txBody>
                  <a:tcPr marL="91451" marR="91451" marT="45726" marB="45726" anchor="ctr">
                    <a:lnL>
                      <a:noFill/>
                    </a:lnL>
                    <a:lnR>
                      <a:noFill/>
                    </a:lnR>
                    <a:lnT>
                      <a:noFill/>
                    </a:lnT>
                    <a:lnB>
                      <a:noFill/>
                    </a:lnB>
                    <a:solidFill>
                      <a:srgbClr val="F0F3F6"/>
                    </a:solidFill>
                  </a:tcPr>
                </a:tc>
                <a:tc>
                  <a:txBody>
                    <a:bodyPr/>
                    <a:lstStyle/>
                    <a:p>
                      <a:r>
                        <a:rPr lang="en-GB" sz="1600" dirty="0"/>
                        <a:t>$0</a:t>
                      </a:r>
                    </a:p>
                  </a:txBody>
                  <a:tcPr marL="91451" marR="91451" marT="45726" marB="45726" anchor="ctr">
                    <a:lnL>
                      <a:noFill/>
                    </a:lnL>
                    <a:lnR>
                      <a:noFill/>
                    </a:lnR>
                    <a:lnT>
                      <a:noFill/>
                    </a:lnT>
                    <a:lnB>
                      <a:noFill/>
                    </a:lnB>
                    <a:solidFill>
                      <a:srgbClr val="F0F3F6"/>
                    </a:solidFill>
                  </a:tcPr>
                </a:tc>
              </a:tr>
            </a:tbl>
          </a:graphicData>
        </a:graphic>
      </p:graphicFrame>
      <p:graphicFrame>
        <p:nvGraphicFramePr>
          <p:cNvPr id="6" name="Table 5"/>
          <p:cNvGraphicFramePr>
            <a:graphicFrameLocks noGrp="1"/>
          </p:cNvGraphicFramePr>
          <p:nvPr/>
        </p:nvGraphicFramePr>
        <p:xfrm>
          <a:off x="266700" y="1558925"/>
          <a:ext cx="8534400" cy="2500314"/>
        </p:xfrm>
        <a:graphic>
          <a:graphicData uri="http://schemas.openxmlformats.org/drawingml/2006/table">
            <a:tbl>
              <a:tblPr/>
              <a:tblGrid>
                <a:gridCol w="2133600"/>
                <a:gridCol w="2133600"/>
                <a:gridCol w="2133600"/>
                <a:gridCol w="2133600"/>
              </a:tblGrid>
              <a:tr h="335408">
                <a:tc>
                  <a:txBody>
                    <a:bodyPr/>
                    <a:lstStyle/>
                    <a:p>
                      <a:r>
                        <a:rPr lang="en-GB" sz="1600" dirty="0"/>
                        <a:t>Industry</a:t>
                      </a:r>
                    </a:p>
                  </a:txBody>
                  <a:tcPr marT="45737" marB="45737" anchor="ctr">
                    <a:lnL>
                      <a:noFill/>
                    </a:lnL>
                    <a:lnR>
                      <a:noFill/>
                    </a:lnR>
                    <a:lnT>
                      <a:noFill/>
                    </a:lnT>
                    <a:lnB>
                      <a:noFill/>
                    </a:lnB>
                    <a:solidFill>
                      <a:srgbClr val="E0E6EC"/>
                    </a:solidFill>
                  </a:tcPr>
                </a:tc>
                <a:tc>
                  <a:txBody>
                    <a:bodyPr/>
                    <a:lstStyle/>
                    <a:p>
                      <a:r>
                        <a:rPr lang="en-GB" sz="1600" dirty="0"/>
                        <a:t>Total</a:t>
                      </a:r>
                    </a:p>
                  </a:txBody>
                  <a:tcPr marT="45737" marB="45737" anchor="ctr">
                    <a:lnL>
                      <a:noFill/>
                    </a:lnL>
                    <a:lnR>
                      <a:noFill/>
                    </a:lnR>
                    <a:lnT>
                      <a:noFill/>
                    </a:lnT>
                    <a:lnB>
                      <a:noFill/>
                    </a:lnB>
                    <a:solidFill>
                      <a:srgbClr val="E0E6EC"/>
                    </a:solidFill>
                  </a:tcPr>
                </a:tc>
                <a:tc>
                  <a:txBody>
                    <a:bodyPr/>
                    <a:lstStyle/>
                    <a:p>
                      <a:r>
                        <a:rPr lang="en-GB" sz="1600"/>
                        <a:t>Indivs</a:t>
                      </a:r>
                    </a:p>
                  </a:txBody>
                  <a:tcPr marT="45737" marB="45737" anchor="ctr">
                    <a:lnL>
                      <a:noFill/>
                    </a:lnL>
                    <a:lnR>
                      <a:noFill/>
                    </a:lnR>
                    <a:lnT>
                      <a:noFill/>
                    </a:lnT>
                    <a:lnB>
                      <a:noFill/>
                    </a:lnB>
                    <a:solidFill>
                      <a:srgbClr val="E0E6EC"/>
                    </a:solidFill>
                  </a:tcPr>
                </a:tc>
                <a:tc>
                  <a:txBody>
                    <a:bodyPr/>
                    <a:lstStyle/>
                    <a:p>
                      <a:r>
                        <a:rPr lang="en-GB" sz="1600"/>
                        <a:t>PACs</a:t>
                      </a:r>
                    </a:p>
                  </a:txBody>
                  <a:tcPr marT="45737" marB="45737" anchor="ctr">
                    <a:lnL>
                      <a:noFill/>
                    </a:lnL>
                    <a:lnR>
                      <a:noFill/>
                    </a:lnR>
                    <a:lnT>
                      <a:noFill/>
                    </a:lnT>
                    <a:lnB>
                      <a:noFill/>
                    </a:lnB>
                    <a:solidFill>
                      <a:srgbClr val="E0E6EC"/>
                    </a:solidFill>
                  </a:tcPr>
                </a:tc>
              </a:tr>
              <a:tr h="335408">
                <a:tc>
                  <a:txBody>
                    <a:bodyPr/>
                    <a:lstStyle/>
                    <a:p>
                      <a:r>
                        <a:rPr lang="en-GB" sz="1600" dirty="0"/>
                        <a:t>Lawyers/Law Firms</a:t>
                      </a:r>
                    </a:p>
                  </a:txBody>
                  <a:tcPr marT="45737" marB="45737" anchor="ctr">
                    <a:lnL>
                      <a:noFill/>
                    </a:lnL>
                    <a:lnR>
                      <a:noFill/>
                    </a:lnR>
                    <a:lnT>
                      <a:noFill/>
                    </a:lnT>
                    <a:lnB>
                      <a:noFill/>
                    </a:lnB>
                    <a:solidFill>
                      <a:srgbClr val="F0F3F6"/>
                    </a:solidFill>
                  </a:tcPr>
                </a:tc>
                <a:tc>
                  <a:txBody>
                    <a:bodyPr/>
                    <a:lstStyle/>
                    <a:p>
                      <a:r>
                        <a:rPr lang="en-GB" sz="1600" dirty="0"/>
                        <a:t>$569,312</a:t>
                      </a:r>
                    </a:p>
                  </a:txBody>
                  <a:tcPr marT="45737" marB="45737" anchor="ctr">
                    <a:lnL>
                      <a:noFill/>
                    </a:lnL>
                    <a:lnR>
                      <a:noFill/>
                    </a:lnR>
                    <a:lnT>
                      <a:noFill/>
                    </a:lnT>
                    <a:lnB>
                      <a:noFill/>
                    </a:lnB>
                    <a:solidFill>
                      <a:srgbClr val="F0F3F6"/>
                    </a:solidFill>
                  </a:tcPr>
                </a:tc>
                <a:tc>
                  <a:txBody>
                    <a:bodyPr/>
                    <a:lstStyle/>
                    <a:p>
                      <a:r>
                        <a:rPr lang="en-GB" sz="1600"/>
                        <a:t>$414,726</a:t>
                      </a:r>
                    </a:p>
                  </a:txBody>
                  <a:tcPr marT="45737" marB="45737" anchor="ctr">
                    <a:lnL>
                      <a:noFill/>
                    </a:lnL>
                    <a:lnR>
                      <a:noFill/>
                    </a:lnR>
                    <a:lnT>
                      <a:noFill/>
                    </a:lnT>
                    <a:lnB>
                      <a:noFill/>
                    </a:lnB>
                    <a:solidFill>
                      <a:srgbClr val="F0F3F6"/>
                    </a:solidFill>
                  </a:tcPr>
                </a:tc>
                <a:tc>
                  <a:txBody>
                    <a:bodyPr/>
                    <a:lstStyle/>
                    <a:p>
                      <a:r>
                        <a:rPr lang="en-GB" sz="1600"/>
                        <a:t>$154,586</a:t>
                      </a:r>
                    </a:p>
                  </a:txBody>
                  <a:tcPr marT="45737" marB="45737" anchor="ctr">
                    <a:lnL>
                      <a:noFill/>
                    </a:lnL>
                    <a:lnR>
                      <a:noFill/>
                    </a:lnR>
                    <a:lnT>
                      <a:noFill/>
                    </a:lnT>
                    <a:lnB>
                      <a:noFill/>
                    </a:lnB>
                    <a:solidFill>
                      <a:srgbClr val="F0F3F6"/>
                    </a:solidFill>
                  </a:tcPr>
                </a:tc>
              </a:tr>
              <a:tr h="335408">
                <a:tc>
                  <a:txBody>
                    <a:bodyPr/>
                    <a:lstStyle/>
                    <a:p>
                      <a:r>
                        <a:rPr lang="en-GB" sz="1600" dirty="0"/>
                        <a:t>Health Professionals</a:t>
                      </a:r>
                    </a:p>
                  </a:txBody>
                  <a:tcPr marT="45737" marB="45737" anchor="ctr">
                    <a:lnL>
                      <a:noFill/>
                    </a:lnL>
                    <a:lnR>
                      <a:noFill/>
                    </a:lnR>
                    <a:lnT>
                      <a:noFill/>
                    </a:lnT>
                    <a:lnB>
                      <a:noFill/>
                    </a:lnB>
                    <a:solidFill>
                      <a:srgbClr val="E0E6EC"/>
                    </a:solidFill>
                  </a:tcPr>
                </a:tc>
                <a:tc>
                  <a:txBody>
                    <a:bodyPr/>
                    <a:lstStyle/>
                    <a:p>
                      <a:r>
                        <a:rPr lang="en-GB" sz="1600" dirty="0"/>
                        <a:t>$530,298</a:t>
                      </a:r>
                    </a:p>
                  </a:txBody>
                  <a:tcPr marT="45737" marB="45737" anchor="ctr">
                    <a:lnL>
                      <a:noFill/>
                    </a:lnL>
                    <a:lnR>
                      <a:noFill/>
                    </a:lnR>
                    <a:lnT>
                      <a:noFill/>
                    </a:lnT>
                    <a:lnB>
                      <a:noFill/>
                    </a:lnB>
                    <a:solidFill>
                      <a:srgbClr val="E0E6EC"/>
                    </a:solidFill>
                  </a:tcPr>
                </a:tc>
                <a:tc>
                  <a:txBody>
                    <a:bodyPr/>
                    <a:lstStyle/>
                    <a:p>
                      <a:r>
                        <a:rPr lang="en-GB" sz="1600"/>
                        <a:t>$173,650</a:t>
                      </a:r>
                    </a:p>
                  </a:txBody>
                  <a:tcPr marT="45737" marB="45737" anchor="ctr">
                    <a:lnL>
                      <a:noFill/>
                    </a:lnL>
                    <a:lnR>
                      <a:noFill/>
                    </a:lnR>
                    <a:lnT>
                      <a:noFill/>
                    </a:lnT>
                    <a:lnB>
                      <a:noFill/>
                    </a:lnB>
                    <a:solidFill>
                      <a:srgbClr val="E0E6EC"/>
                    </a:solidFill>
                  </a:tcPr>
                </a:tc>
                <a:tc>
                  <a:txBody>
                    <a:bodyPr/>
                    <a:lstStyle/>
                    <a:p>
                      <a:r>
                        <a:rPr lang="en-GB" sz="1600"/>
                        <a:t>$356,648</a:t>
                      </a:r>
                    </a:p>
                  </a:txBody>
                  <a:tcPr marT="45737" marB="45737" anchor="ctr">
                    <a:lnL>
                      <a:noFill/>
                    </a:lnL>
                    <a:lnR>
                      <a:noFill/>
                    </a:lnR>
                    <a:lnT>
                      <a:noFill/>
                    </a:lnT>
                    <a:lnB>
                      <a:noFill/>
                    </a:lnB>
                    <a:solidFill>
                      <a:srgbClr val="E0E6EC"/>
                    </a:solidFill>
                  </a:tcPr>
                </a:tc>
              </a:tr>
              <a:tr h="335408">
                <a:tc>
                  <a:txBody>
                    <a:bodyPr/>
                    <a:lstStyle/>
                    <a:p>
                      <a:r>
                        <a:rPr lang="en-GB" sz="1600"/>
                        <a:t>Lobbyists</a:t>
                      </a:r>
                    </a:p>
                  </a:txBody>
                  <a:tcPr marT="45737" marB="45737" anchor="ctr">
                    <a:lnL>
                      <a:noFill/>
                    </a:lnL>
                    <a:lnR>
                      <a:noFill/>
                    </a:lnR>
                    <a:lnT>
                      <a:noFill/>
                    </a:lnT>
                    <a:lnB>
                      <a:noFill/>
                    </a:lnB>
                    <a:solidFill>
                      <a:srgbClr val="F0F3F6"/>
                    </a:solidFill>
                  </a:tcPr>
                </a:tc>
                <a:tc>
                  <a:txBody>
                    <a:bodyPr/>
                    <a:lstStyle/>
                    <a:p>
                      <a:r>
                        <a:rPr lang="en-GB" sz="1600" dirty="0"/>
                        <a:t>$403,752</a:t>
                      </a:r>
                    </a:p>
                  </a:txBody>
                  <a:tcPr marT="45737" marB="45737" anchor="ctr">
                    <a:lnL>
                      <a:noFill/>
                    </a:lnL>
                    <a:lnR>
                      <a:noFill/>
                    </a:lnR>
                    <a:lnT>
                      <a:noFill/>
                    </a:lnT>
                    <a:lnB>
                      <a:noFill/>
                    </a:lnB>
                    <a:solidFill>
                      <a:srgbClr val="F0F3F6"/>
                    </a:solidFill>
                  </a:tcPr>
                </a:tc>
                <a:tc>
                  <a:txBody>
                    <a:bodyPr/>
                    <a:lstStyle/>
                    <a:p>
                      <a:r>
                        <a:rPr lang="en-GB" sz="1600" dirty="0"/>
                        <a:t>$394,751</a:t>
                      </a:r>
                    </a:p>
                  </a:txBody>
                  <a:tcPr marT="45737" marB="45737" anchor="ctr">
                    <a:lnL>
                      <a:noFill/>
                    </a:lnL>
                    <a:lnR>
                      <a:noFill/>
                    </a:lnR>
                    <a:lnT>
                      <a:noFill/>
                    </a:lnT>
                    <a:lnB>
                      <a:noFill/>
                    </a:lnB>
                    <a:solidFill>
                      <a:srgbClr val="F0F3F6"/>
                    </a:solidFill>
                  </a:tcPr>
                </a:tc>
                <a:tc>
                  <a:txBody>
                    <a:bodyPr/>
                    <a:lstStyle/>
                    <a:p>
                      <a:r>
                        <a:rPr lang="en-GB" sz="1600"/>
                        <a:t>$9,001</a:t>
                      </a:r>
                    </a:p>
                  </a:txBody>
                  <a:tcPr marT="45737" marB="45737" anchor="ctr">
                    <a:lnL>
                      <a:noFill/>
                    </a:lnL>
                    <a:lnR>
                      <a:noFill/>
                    </a:lnR>
                    <a:lnT>
                      <a:noFill/>
                    </a:lnT>
                    <a:lnB>
                      <a:noFill/>
                    </a:lnB>
                    <a:solidFill>
                      <a:srgbClr val="F0F3F6"/>
                    </a:solidFill>
                  </a:tcPr>
                </a:tc>
              </a:tr>
              <a:tr h="579341">
                <a:tc>
                  <a:txBody>
                    <a:bodyPr/>
                    <a:lstStyle/>
                    <a:p>
                      <a:r>
                        <a:rPr lang="en-GB" sz="1600"/>
                        <a:t>Securities &amp; Investment</a:t>
                      </a:r>
                    </a:p>
                  </a:txBody>
                  <a:tcPr marT="45737" marB="45737" anchor="ctr">
                    <a:lnL>
                      <a:noFill/>
                    </a:lnL>
                    <a:lnR>
                      <a:noFill/>
                    </a:lnR>
                    <a:lnT>
                      <a:noFill/>
                    </a:lnT>
                    <a:lnB>
                      <a:noFill/>
                    </a:lnB>
                    <a:solidFill>
                      <a:srgbClr val="E0E6EC"/>
                    </a:solidFill>
                  </a:tcPr>
                </a:tc>
                <a:tc>
                  <a:txBody>
                    <a:bodyPr/>
                    <a:lstStyle/>
                    <a:p>
                      <a:r>
                        <a:rPr lang="en-GB" sz="1600" dirty="0"/>
                        <a:t>$355,730</a:t>
                      </a:r>
                    </a:p>
                  </a:txBody>
                  <a:tcPr marT="45737" marB="45737" anchor="ctr">
                    <a:lnL>
                      <a:noFill/>
                    </a:lnL>
                    <a:lnR>
                      <a:noFill/>
                    </a:lnR>
                    <a:lnT>
                      <a:noFill/>
                    </a:lnT>
                    <a:lnB>
                      <a:noFill/>
                    </a:lnB>
                    <a:solidFill>
                      <a:srgbClr val="E0E6EC"/>
                    </a:solidFill>
                  </a:tcPr>
                </a:tc>
                <a:tc>
                  <a:txBody>
                    <a:bodyPr/>
                    <a:lstStyle/>
                    <a:p>
                      <a:r>
                        <a:rPr lang="en-GB" sz="1600" dirty="0"/>
                        <a:t>$315,730</a:t>
                      </a:r>
                    </a:p>
                  </a:txBody>
                  <a:tcPr marT="45737" marB="45737" anchor="ctr">
                    <a:lnL>
                      <a:noFill/>
                    </a:lnL>
                    <a:lnR>
                      <a:noFill/>
                    </a:lnR>
                    <a:lnT>
                      <a:noFill/>
                    </a:lnT>
                    <a:lnB>
                      <a:noFill/>
                    </a:lnB>
                    <a:solidFill>
                      <a:srgbClr val="E0E6EC"/>
                    </a:solidFill>
                  </a:tcPr>
                </a:tc>
                <a:tc>
                  <a:txBody>
                    <a:bodyPr/>
                    <a:lstStyle/>
                    <a:p>
                      <a:r>
                        <a:rPr lang="en-GB" sz="1600"/>
                        <a:t>$40,000</a:t>
                      </a:r>
                    </a:p>
                  </a:txBody>
                  <a:tcPr marT="45737" marB="45737" anchor="ctr">
                    <a:lnL>
                      <a:noFill/>
                    </a:lnL>
                    <a:lnR>
                      <a:noFill/>
                    </a:lnR>
                    <a:lnT>
                      <a:noFill/>
                    </a:lnT>
                    <a:lnB>
                      <a:noFill/>
                    </a:lnB>
                    <a:solidFill>
                      <a:srgbClr val="E0E6EC"/>
                    </a:solidFill>
                  </a:tcPr>
                </a:tc>
              </a:tr>
              <a:tr h="579341">
                <a:tc>
                  <a:txBody>
                    <a:bodyPr/>
                    <a:lstStyle/>
                    <a:p>
                      <a:r>
                        <a:rPr lang="en-GB" sz="1600" dirty="0"/>
                        <a:t>Pharmaceuticals/Health Products</a:t>
                      </a:r>
                    </a:p>
                  </a:txBody>
                  <a:tcPr marT="45737" marB="45737" anchor="ctr">
                    <a:lnL>
                      <a:noFill/>
                    </a:lnL>
                    <a:lnR>
                      <a:noFill/>
                    </a:lnR>
                    <a:lnT>
                      <a:noFill/>
                    </a:lnT>
                    <a:lnB>
                      <a:noFill/>
                    </a:lnB>
                    <a:solidFill>
                      <a:srgbClr val="F0F3F6"/>
                    </a:solidFill>
                  </a:tcPr>
                </a:tc>
                <a:tc>
                  <a:txBody>
                    <a:bodyPr/>
                    <a:lstStyle/>
                    <a:p>
                      <a:r>
                        <a:rPr lang="en-GB" sz="1600" dirty="0"/>
                        <a:t>$343,766</a:t>
                      </a:r>
                    </a:p>
                  </a:txBody>
                  <a:tcPr marT="45737" marB="45737" anchor="ctr">
                    <a:lnL>
                      <a:noFill/>
                    </a:lnL>
                    <a:lnR>
                      <a:noFill/>
                    </a:lnR>
                    <a:lnT>
                      <a:noFill/>
                    </a:lnT>
                    <a:lnB>
                      <a:noFill/>
                    </a:lnB>
                    <a:solidFill>
                      <a:srgbClr val="F0F3F6"/>
                    </a:solidFill>
                  </a:tcPr>
                </a:tc>
                <a:tc>
                  <a:txBody>
                    <a:bodyPr/>
                    <a:lstStyle/>
                    <a:p>
                      <a:r>
                        <a:rPr lang="en-GB" sz="1600" dirty="0"/>
                        <a:t>$103,950</a:t>
                      </a:r>
                    </a:p>
                  </a:txBody>
                  <a:tcPr marT="45737" marB="45737" anchor="ctr">
                    <a:lnL>
                      <a:noFill/>
                    </a:lnL>
                    <a:lnR>
                      <a:noFill/>
                    </a:lnR>
                    <a:lnT>
                      <a:noFill/>
                    </a:lnT>
                    <a:lnB>
                      <a:noFill/>
                    </a:lnB>
                    <a:solidFill>
                      <a:srgbClr val="F0F3F6"/>
                    </a:solidFill>
                  </a:tcPr>
                </a:tc>
                <a:tc>
                  <a:txBody>
                    <a:bodyPr/>
                    <a:lstStyle/>
                    <a:p>
                      <a:r>
                        <a:rPr lang="en-GB" sz="1600" dirty="0"/>
                        <a:t>$239,816</a:t>
                      </a:r>
                    </a:p>
                  </a:txBody>
                  <a:tcPr marT="45737" marB="45737" anchor="ctr">
                    <a:lnL>
                      <a:noFill/>
                    </a:lnL>
                    <a:lnR>
                      <a:noFill/>
                    </a:lnR>
                    <a:lnT>
                      <a:noFill/>
                    </a:lnT>
                    <a:lnB>
                      <a:noFill/>
                    </a:lnB>
                    <a:solidFill>
                      <a:srgbClr val="F0F3F6"/>
                    </a:solidFill>
                  </a:tcPr>
                </a:tc>
              </a:tr>
            </a:tbl>
          </a:graphicData>
        </a:graphic>
      </p:graphicFrame>
      <p:sp>
        <p:nvSpPr>
          <p:cNvPr id="23605" name="TextBox 7"/>
          <p:cNvSpPr txBox="1">
            <a:spLocks noChangeArrowheads="1"/>
          </p:cNvSpPr>
          <p:nvPr/>
        </p:nvSpPr>
        <p:spPr bwMode="auto">
          <a:xfrm>
            <a:off x="609600" y="114300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a:t>Sen. Tom Harkin (Iowa), disclosure information:</a:t>
            </a:r>
          </a:p>
        </p:txBody>
      </p:sp>
      <p:sp>
        <p:nvSpPr>
          <p:cNvPr id="7" name="Rectangle 6"/>
          <p:cNvSpPr/>
          <p:nvPr/>
        </p:nvSpPr>
        <p:spPr>
          <a:xfrm rot="965566">
            <a:off x="7220261" y="504332"/>
            <a:ext cx="1579182" cy="652241"/>
          </a:xfrm>
          <a:prstGeom prst="rect">
            <a:avLst/>
          </a:prstGeom>
        </p:spPr>
        <p:txBody>
          <a:bodyPr wrap="square">
            <a:spAutoFit/>
          </a:bodyPr>
          <a:lstStyle/>
          <a:p>
            <a:r>
              <a:rPr lang="en-GB" sz="3600" b="1" dirty="0" smtClean="0">
                <a:solidFill>
                  <a:srgbClr val="FF0000"/>
                </a:solidFill>
              </a:rPr>
              <a:t>2012</a:t>
            </a:r>
            <a:endParaRPr lang="en-GB" sz="36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rtlCol="0">
            <a:normAutofit fontScale="90000"/>
          </a:bodyPr>
          <a:lstStyle/>
          <a:p>
            <a:pPr fontAlgn="auto">
              <a:spcAft>
                <a:spcPts val="0"/>
              </a:spcAft>
              <a:defRPr/>
            </a:pPr>
            <a:r>
              <a:rPr lang="en-GB" b="1" dirty="0" smtClean="0">
                <a:latin typeface="Arial" pitchFamily="34" charset="0"/>
                <a:cs typeface="Arial" pitchFamily="34" charset="0"/>
              </a:rPr>
              <a:t>Campaign Finance</a:t>
            </a:r>
            <a:r>
              <a:rPr lang="en-GB" dirty="0" smtClean="0"/>
              <a:t/>
            </a:r>
            <a:br>
              <a:rPr lang="en-GB" dirty="0" smtClean="0"/>
            </a:br>
            <a:endParaRPr lang="en-GB" dirty="0" smtClean="0"/>
          </a:p>
        </p:txBody>
      </p:sp>
      <p:pic>
        <p:nvPicPr>
          <p:cNvPr id="61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4419600"/>
            <a:ext cx="6353175" cy="1768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05000"/>
            <a:ext cx="20383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earnhardtca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rot="335685">
            <a:off x="4997450" y="760413"/>
            <a:ext cx="3181350" cy="1809750"/>
          </a:xfrm>
          <a:noFill/>
          <a:ln w="28575">
            <a:solidFill>
              <a:schemeClr val="accent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8" descr="Ford%20Busch%20NASCAR%20(2)-pt"/>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rot="21048104">
            <a:off x="2297113" y="3810000"/>
            <a:ext cx="3048000" cy="2286000"/>
          </a:xfrm>
          <a:noFill/>
          <a:ln w="28575">
            <a:solidFill>
              <a:schemeClr val="accent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11" descr="gordon_jeff_pepsi"/>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rot="184755">
            <a:off x="5181600" y="2209800"/>
            <a:ext cx="2443163" cy="3657600"/>
          </a:xfrm>
          <a:noFill/>
          <a:ln w="28575">
            <a:solidFill>
              <a:schemeClr val="accent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14"/>
          <p:cNvSpPr txBox="1">
            <a:spLocks noChangeArrowheads="1"/>
          </p:cNvSpPr>
          <p:nvPr/>
        </p:nvSpPr>
        <p:spPr bwMode="auto">
          <a:xfrm>
            <a:off x="533400" y="1219200"/>
            <a:ext cx="44196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dirty="0">
                <a:cs typeface="Arial" charset="0"/>
              </a:rPr>
              <a:t>Which begs the question, should contributions to political campaigns be disclosed like NASCAR sponsorships?  </a:t>
            </a:r>
          </a:p>
          <a:p>
            <a:pPr>
              <a:spcBef>
                <a:spcPct val="50000"/>
              </a:spcBef>
            </a:pPr>
            <a:r>
              <a:rPr lang="en-US" sz="2400" b="1" dirty="0">
                <a:cs typeface="Arial" charset="0"/>
              </a:rPr>
              <a:t>Is that enough?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dirty="0" smtClean="0">
                <a:latin typeface="Arial" charset="0"/>
                <a:cs typeface="Arial" charset="0"/>
              </a:rPr>
              <a:t>1974 </a:t>
            </a:r>
            <a:r>
              <a:rPr lang="en-US" b="1" i="1" dirty="0" smtClean="0">
                <a:solidFill>
                  <a:srgbClr val="002060"/>
                </a:solidFill>
                <a:latin typeface="Arial" charset="0"/>
                <a:cs typeface="Arial" charset="0"/>
              </a:rPr>
              <a:t>FEC</a:t>
            </a:r>
            <a:r>
              <a:rPr lang="en-US" b="1" dirty="0" smtClean="0">
                <a:latin typeface="Arial" charset="0"/>
                <a:cs typeface="Arial" charset="0"/>
              </a:rPr>
              <a:t> Amendments</a:t>
            </a:r>
          </a:p>
        </p:txBody>
      </p:sp>
      <p:sp>
        <p:nvSpPr>
          <p:cNvPr id="25603" name="Rectangle 3"/>
          <p:cNvSpPr>
            <a:spLocks noGrp="1" noChangeArrowheads="1"/>
          </p:cNvSpPr>
          <p:nvPr>
            <p:ph idx="1"/>
          </p:nvPr>
        </p:nvSpPr>
        <p:spPr>
          <a:xfrm>
            <a:off x="381000" y="1828800"/>
            <a:ext cx="8458200" cy="4724400"/>
          </a:xfrm>
        </p:spPr>
        <p:txBody>
          <a:bodyPr/>
          <a:lstStyle/>
          <a:p>
            <a:pPr>
              <a:buFontTx/>
              <a:buBlip>
                <a:blip r:embed="rId3"/>
              </a:buBlip>
            </a:pPr>
            <a:r>
              <a:rPr lang="en-US" sz="2400" dirty="0" smtClean="0">
                <a:latin typeface="Arial" charset="0"/>
                <a:cs typeface="Arial" charset="0"/>
              </a:rPr>
              <a:t>Imposed contribution limits, including an individual $1,000 limit</a:t>
            </a:r>
          </a:p>
          <a:p>
            <a:pPr>
              <a:buFontTx/>
              <a:buBlip>
                <a:blip r:embed="rId3"/>
              </a:buBlip>
            </a:pPr>
            <a:r>
              <a:rPr lang="en-US" sz="2400" dirty="0" smtClean="0">
                <a:latin typeface="Arial" charset="0"/>
                <a:cs typeface="Arial" charset="0"/>
              </a:rPr>
              <a:t>Imposed expenditure limits, including an individual $1,000 limit</a:t>
            </a:r>
          </a:p>
          <a:p>
            <a:pPr>
              <a:buFontTx/>
              <a:buBlip>
                <a:blip r:embed="rId3"/>
              </a:buBlip>
            </a:pPr>
            <a:r>
              <a:rPr lang="en-US" sz="2400" dirty="0" smtClean="0">
                <a:latin typeface="Arial" charset="0"/>
                <a:cs typeface="Arial" charset="0"/>
              </a:rPr>
              <a:t>Required disclosure reports to be filed by those collecting contributions or making expenditures</a:t>
            </a:r>
          </a:p>
          <a:p>
            <a:pPr>
              <a:buFontTx/>
              <a:buBlip>
                <a:blip r:embed="rId3"/>
              </a:buBlip>
            </a:pPr>
            <a:r>
              <a:rPr lang="en-US" sz="2400" dirty="0" smtClean="0">
                <a:latin typeface="Arial" charset="0"/>
                <a:cs typeface="Arial" charset="0"/>
              </a:rPr>
              <a:t>Created voluntary public financing system for presidential candidates</a:t>
            </a:r>
          </a:p>
          <a:p>
            <a:pPr>
              <a:buFontTx/>
              <a:buBlip>
                <a:blip r:embed="rId3"/>
              </a:buBlip>
            </a:pPr>
            <a:r>
              <a:rPr lang="en-US" sz="2400" dirty="0" smtClean="0">
                <a:latin typeface="Arial" charset="0"/>
                <a:cs typeface="Arial" charset="0"/>
              </a:rPr>
              <a:t>Created the Federal Election Commission</a:t>
            </a:r>
          </a:p>
          <a:p>
            <a:endParaRPr lang="en-US"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228600"/>
            <a:ext cx="8077200" cy="1311275"/>
          </a:xfrm>
        </p:spPr>
        <p:txBody>
          <a:bodyPr/>
          <a:lstStyle/>
          <a:p>
            <a:r>
              <a:rPr lang="en-US" sz="3200" b="1" dirty="0" smtClean="0">
                <a:latin typeface="Arial" charset="0"/>
                <a:cs typeface="Arial" charset="0"/>
              </a:rPr>
              <a:t>Is Money the Equivalent of “Speech”?</a:t>
            </a:r>
          </a:p>
        </p:txBody>
      </p:sp>
      <p:pic>
        <p:nvPicPr>
          <p:cNvPr id="26627" name="Picture 7" descr="CampaignFinanceLa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6761" y="838200"/>
            <a:ext cx="7870120" cy="5257800"/>
          </a:xfrm>
          <a:noFill/>
          <a:ln w="28575">
            <a:solidFill>
              <a:schemeClr val="accent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63562"/>
          </a:xfrm>
        </p:spPr>
        <p:txBody>
          <a:bodyPr/>
          <a:lstStyle/>
          <a:p>
            <a:r>
              <a:rPr lang="en-US" sz="3200" b="1" dirty="0" smtClean="0">
                <a:solidFill>
                  <a:srgbClr val="C00000"/>
                </a:solidFill>
                <a:latin typeface="Arial" charset="0"/>
                <a:cs typeface="Arial" charset="0"/>
              </a:rPr>
              <a:t>Buckley v. </a:t>
            </a:r>
            <a:r>
              <a:rPr lang="en-US" sz="3200" b="1" dirty="0" err="1" smtClean="0">
                <a:solidFill>
                  <a:srgbClr val="C00000"/>
                </a:solidFill>
                <a:latin typeface="Arial" charset="0"/>
                <a:cs typeface="Arial" charset="0"/>
              </a:rPr>
              <a:t>Valeo</a:t>
            </a:r>
            <a:r>
              <a:rPr lang="en-US" sz="3200" b="1" dirty="0" smtClean="0">
                <a:solidFill>
                  <a:srgbClr val="C00000"/>
                </a:solidFill>
                <a:latin typeface="Arial" charset="0"/>
                <a:cs typeface="Arial" charset="0"/>
              </a:rPr>
              <a:t> (1976)</a:t>
            </a:r>
          </a:p>
        </p:txBody>
      </p:sp>
      <p:sp>
        <p:nvSpPr>
          <p:cNvPr id="48133" name="Rectangle 5"/>
          <p:cNvSpPr>
            <a:spLocks noGrp="1" noChangeArrowheads="1"/>
          </p:cNvSpPr>
          <p:nvPr>
            <p:ph sz="half" idx="1"/>
          </p:nvPr>
        </p:nvSpPr>
        <p:spPr>
          <a:xfrm>
            <a:off x="457200" y="1433513"/>
            <a:ext cx="4038600" cy="4525962"/>
          </a:xfrm>
        </p:spPr>
        <p:txBody>
          <a:bodyPr/>
          <a:lstStyle/>
          <a:p>
            <a:r>
              <a:rPr lang="en-US" sz="1900" dirty="0" smtClean="0">
                <a:latin typeface="Arial" charset="0"/>
                <a:cs typeface="Arial" charset="0"/>
              </a:rPr>
              <a:t>Limitations on contributions to candidates for federal office</a:t>
            </a:r>
          </a:p>
          <a:p>
            <a:r>
              <a:rPr lang="en-US" sz="1900" dirty="0" smtClean="0">
                <a:latin typeface="Arial" charset="0"/>
                <a:cs typeface="Arial" charset="0"/>
              </a:rPr>
              <a:t>Optional public funding of presidential elections</a:t>
            </a:r>
          </a:p>
          <a:p>
            <a:r>
              <a:rPr lang="en-US" sz="1900" dirty="0" smtClean="0">
                <a:latin typeface="Arial" charset="0"/>
                <a:cs typeface="Arial" charset="0"/>
              </a:rPr>
              <a:t>Reporting and disclosure requirements</a:t>
            </a:r>
          </a:p>
          <a:p>
            <a:r>
              <a:rPr lang="en-US" sz="1900" dirty="0" smtClean="0">
                <a:latin typeface="Arial" charset="0"/>
                <a:cs typeface="Arial" charset="0"/>
              </a:rPr>
              <a:t>Creation of the Federal </a:t>
            </a:r>
            <a:r>
              <a:rPr lang="en-US" sz="1800" dirty="0" smtClean="0">
                <a:latin typeface="Arial" charset="0"/>
                <a:cs typeface="Arial" charset="0"/>
              </a:rPr>
              <a:t>Elections Commission (FEC</a:t>
            </a:r>
            <a:r>
              <a:rPr lang="en-US" sz="1800" dirty="0" smtClean="0"/>
              <a:t>)</a:t>
            </a:r>
          </a:p>
        </p:txBody>
      </p:sp>
      <p:sp>
        <p:nvSpPr>
          <p:cNvPr id="48136" name="Rectangle 8"/>
          <p:cNvSpPr>
            <a:spLocks noGrp="1" noChangeArrowheads="1"/>
          </p:cNvSpPr>
          <p:nvPr>
            <p:ph sz="half" idx="2"/>
          </p:nvPr>
        </p:nvSpPr>
        <p:spPr>
          <a:xfrm>
            <a:off x="4584700" y="1376363"/>
            <a:ext cx="4038600" cy="4525962"/>
          </a:xfrm>
        </p:spPr>
        <p:txBody>
          <a:bodyPr/>
          <a:lstStyle/>
          <a:p>
            <a:r>
              <a:rPr lang="en-US" sz="1900" smtClean="0">
                <a:latin typeface="Arial" charset="0"/>
                <a:cs typeface="Arial" charset="0"/>
              </a:rPr>
              <a:t>The limitations on expenditures by candidates and their committees, except for presidential candidates who accept public funding.</a:t>
            </a:r>
          </a:p>
        </p:txBody>
      </p:sp>
      <p:sp>
        <p:nvSpPr>
          <p:cNvPr id="48132" name="Text Box 4"/>
          <p:cNvSpPr txBox="1">
            <a:spLocks noChangeArrowheads="1"/>
          </p:cNvSpPr>
          <p:nvPr/>
        </p:nvSpPr>
        <p:spPr bwMode="auto">
          <a:xfrm>
            <a:off x="546100" y="757238"/>
            <a:ext cx="807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a:t>The Court upheld the </a:t>
            </a:r>
            <a:r>
              <a:rPr lang="en-US" u="sng" dirty="0"/>
              <a:t>constitutionality</a:t>
            </a:r>
            <a:r>
              <a:rPr lang="en-US" dirty="0"/>
              <a:t> of certain provisions of the election law, including:</a:t>
            </a:r>
          </a:p>
        </p:txBody>
      </p:sp>
      <p:sp>
        <p:nvSpPr>
          <p:cNvPr id="48134" name="Text Box 6"/>
          <p:cNvSpPr txBox="1">
            <a:spLocks noChangeArrowheads="1"/>
          </p:cNvSpPr>
          <p:nvPr/>
        </p:nvSpPr>
        <p:spPr bwMode="auto">
          <a:xfrm>
            <a:off x="457200" y="39624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The Court declared other provisions of the FECA to be </a:t>
            </a:r>
            <a:r>
              <a:rPr lang="en-US" u="sng"/>
              <a:t>unconstitutional</a:t>
            </a:r>
            <a:r>
              <a:rPr lang="en-US"/>
              <a:t>, in particular:</a:t>
            </a:r>
          </a:p>
        </p:txBody>
      </p:sp>
      <p:sp>
        <p:nvSpPr>
          <p:cNvPr id="48137" name="Text Box 9"/>
          <p:cNvSpPr txBox="1">
            <a:spLocks noChangeArrowheads="1"/>
          </p:cNvSpPr>
          <p:nvPr/>
        </p:nvSpPr>
        <p:spPr bwMode="auto">
          <a:xfrm>
            <a:off x="546100" y="4724400"/>
            <a:ext cx="8077200" cy="1323975"/>
          </a:xfrm>
          <a:prstGeom prst="rect">
            <a:avLst/>
          </a:prstGeom>
          <a:solidFill>
            <a:schemeClr val="accent1">
              <a:alpha val="5686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600" i="1" dirty="0">
                <a:cs typeface="Arial" charset="0"/>
              </a:rPr>
              <a:t>“A restriction on the amount of money a person or group can spend on political communication during a campaign necessarily reduces the quantity of expression by restricting the number of issues discussed, the depth of the exploration, and the size of the audience reached. This is because virtually every means of communicating ideas in today's mass society requires the expenditure of money.” </a:t>
            </a:r>
          </a:p>
        </p:txBody>
      </p:sp>
      <p:sp>
        <p:nvSpPr>
          <p:cNvPr id="27656" name="Text Box 13"/>
          <p:cNvSpPr txBox="1">
            <a:spLocks noChangeArrowheads="1"/>
          </p:cNvSpPr>
          <p:nvPr/>
        </p:nvSpPr>
        <p:spPr bwMode="auto">
          <a:xfrm>
            <a:off x="685800" y="1066800"/>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p>
        </p:txBody>
      </p:sp>
      <p:sp>
        <p:nvSpPr>
          <p:cNvPr id="48143" name="Text Box 15"/>
          <p:cNvSpPr txBox="1">
            <a:spLocks noChangeArrowheads="1"/>
          </p:cNvSpPr>
          <p:nvPr/>
        </p:nvSpPr>
        <p:spPr bwMode="auto">
          <a:xfrm>
            <a:off x="381000" y="6096000"/>
            <a:ext cx="82423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t>By striking down spending limits, the demand for money increased.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sz="3200" b="1" dirty="0" smtClean="0">
                <a:latin typeface="Arial" charset="0"/>
                <a:cs typeface="Arial" charset="0"/>
              </a:rPr>
              <a:t>Campaign Finance &amp; the Supreme Court</a:t>
            </a:r>
          </a:p>
        </p:txBody>
      </p:sp>
      <p:sp>
        <p:nvSpPr>
          <p:cNvPr id="3" name="Content Placeholder 2"/>
          <p:cNvSpPr>
            <a:spLocks noGrp="1"/>
          </p:cNvSpPr>
          <p:nvPr>
            <p:ph idx="1"/>
          </p:nvPr>
        </p:nvSpPr>
        <p:spPr/>
        <p:txBody>
          <a:bodyPr rtlCol="0">
            <a:normAutofit fontScale="55000" lnSpcReduction="20000"/>
          </a:bodyPr>
          <a:lstStyle/>
          <a:p>
            <a:pPr fontAlgn="auto">
              <a:spcAft>
                <a:spcPts val="0"/>
              </a:spcAft>
              <a:buFont typeface="Arial" pitchFamily="34" charset="0"/>
              <a:buChar char="•"/>
              <a:defRPr/>
            </a:pPr>
            <a:r>
              <a:rPr lang="en-GB" b="1" dirty="0" smtClean="0">
                <a:latin typeface="Arial" pitchFamily="34" charset="0"/>
                <a:cs typeface="Arial" pitchFamily="34" charset="0"/>
              </a:rPr>
              <a:t>A potted history:</a:t>
            </a:r>
          </a:p>
          <a:p>
            <a:pPr fontAlgn="auto">
              <a:spcAft>
                <a:spcPts val="0"/>
              </a:spcAft>
              <a:buFont typeface="Arial" pitchFamily="34" charset="0"/>
              <a:buChar char="•"/>
              <a:defRPr/>
            </a:pPr>
            <a:endParaRPr lang="en-GB" dirty="0" smtClean="0">
              <a:latin typeface="Arial" pitchFamily="34" charset="0"/>
              <a:cs typeface="Arial" pitchFamily="34" charset="0"/>
            </a:endParaRPr>
          </a:p>
          <a:p>
            <a:pPr fontAlgn="auto">
              <a:spcAft>
                <a:spcPts val="0"/>
              </a:spcAft>
              <a:buFont typeface="Arial" pitchFamily="34" charset="0"/>
              <a:buChar char="•"/>
              <a:defRPr/>
            </a:pPr>
            <a:r>
              <a:rPr lang="en-GB" dirty="0" smtClean="0">
                <a:solidFill>
                  <a:srgbClr val="C00000"/>
                </a:solidFill>
                <a:latin typeface="Arial" pitchFamily="34" charset="0"/>
                <a:cs typeface="Arial" pitchFamily="34" charset="0"/>
              </a:rPr>
              <a:t>1971 Federal Election Campaign Act (FECA). </a:t>
            </a:r>
            <a:r>
              <a:rPr lang="en-GB" dirty="0" smtClean="0">
                <a:latin typeface="Arial" pitchFamily="34" charset="0"/>
                <a:cs typeface="Arial" pitchFamily="34" charset="0"/>
              </a:rPr>
              <a:t>Establishes spending caps on individual contributions to candidates, contributions to PACs and total campaign spending</a:t>
            </a:r>
          </a:p>
          <a:p>
            <a:pPr fontAlgn="auto">
              <a:spcAft>
                <a:spcPts val="0"/>
              </a:spcAft>
              <a:buFont typeface="Arial" pitchFamily="34" charset="0"/>
              <a:buChar char="•"/>
              <a:defRPr/>
            </a:pPr>
            <a:r>
              <a:rPr lang="en-GB" dirty="0" smtClean="0">
                <a:solidFill>
                  <a:srgbClr val="C00000"/>
                </a:solidFill>
                <a:latin typeface="Arial" pitchFamily="34" charset="0"/>
                <a:cs typeface="Arial" pitchFamily="34" charset="0"/>
              </a:rPr>
              <a:t>1976: Buckley v </a:t>
            </a:r>
            <a:r>
              <a:rPr lang="en-GB" dirty="0" err="1" smtClean="0">
                <a:solidFill>
                  <a:srgbClr val="C00000"/>
                </a:solidFill>
                <a:latin typeface="Arial" pitchFamily="34" charset="0"/>
                <a:cs typeface="Arial" pitchFamily="34" charset="0"/>
              </a:rPr>
              <a:t>Valeo</a:t>
            </a:r>
            <a:r>
              <a:rPr lang="en-GB" dirty="0" smtClean="0">
                <a:latin typeface="Arial" pitchFamily="34" charset="0"/>
                <a:cs typeface="Arial" pitchFamily="34" charset="0"/>
              </a:rPr>
              <a:t>. Challenged constitutionality of the FECA. Supreme Court found that individual limits were constitutional, but limiting the total campaign spending or limiting contributions from the candidates was not constitutional.</a:t>
            </a:r>
          </a:p>
          <a:p>
            <a:pPr fontAlgn="auto">
              <a:spcAft>
                <a:spcPts val="0"/>
              </a:spcAft>
              <a:buFont typeface="Arial" pitchFamily="34" charset="0"/>
              <a:buChar char="•"/>
              <a:defRPr/>
            </a:pPr>
            <a:r>
              <a:rPr lang="en-GB" dirty="0" smtClean="0">
                <a:solidFill>
                  <a:srgbClr val="C00000"/>
                </a:solidFill>
                <a:latin typeface="Arial" pitchFamily="34" charset="0"/>
                <a:cs typeface="Arial" pitchFamily="34" charset="0"/>
              </a:rPr>
              <a:t>2002: Bipartisan Campaign Reform Act (McCain-Feingold Act). </a:t>
            </a:r>
            <a:r>
              <a:rPr lang="en-GB" dirty="0" smtClean="0">
                <a:latin typeface="Arial" pitchFamily="34" charset="0"/>
                <a:cs typeface="Arial" pitchFamily="34" charset="0"/>
              </a:rPr>
              <a:t>Limited </a:t>
            </a:r>
            <a:r>
              <a:rPr lang="en-GB" b="1" i="1" dirty="0" smtClean="0">
                <a:solidFill>
                  <a:srgbClr val="002060"/>
                </a:solidFill>
                <a:latin typeface="Arial" pitchFamily="34" charset="0"/>
                <a:cs typeface="Arial" pitchFamily="34" charset="0"/>
              </a:rPr>
              <a:t>‘soft money’ </a:t>
            </a:r>
            <a:r>
              <a:rPr lang="en-GB" dirty="0" smtClean="0">
                <a:latin typeface="Arial" pitchFamily="34" charset="0"/>
                <a:cs typeface="Arial" pitchFamily="34" charset="0"/>
              </a:rPr>
              <a:t>and made candidates endorse adverts</a:t>
            </a:r>
          </a:p>
          <a:p>
            <a:pPr fontAlgn="auto">
              <a:spcAft>
                <a:spcPts val="0"/>
              </a:spcAft>
              <a:buFont typeface="Arial" pitchFamily="34" charset="0"/>
              <a:buChar char="•"/>
              <a:defRPr/>
            </a:pPr>
            <a:r>
              <a:rPr lang="en-GB" dirty="0" smtClean="0">
                <a:solidFill>
                  <a:srgbClr val="C00000"/>
                </a:solidFill>
                <a:latin typeface="Arial" pitchFamily="34" charset="0"/>
                <a:cs typeface="Arial" pitchFamily="34" charset="0"/>
              </a:rPr>
              <a:t>2003: McConnell vs. FEC </a:t>
            </a:r>
            <a:r>
              <a:rPr lang="en-GB" dirty="0" smtClean="0">
                <a:latin typeface="Arial" pitchFamily="34" charset="0"/>
                <a:cs typeface="Arial" pitchFamily="34" charset="0"/>
              </a:rPr>
              <a:t>– upheld that money does not equate to freedom of speech</a:t>
            </a:r>
          </a:p>
          <a:p>
            <a:pPr fontAlgn="auto">
              <a:spcAft>
                <a:spcPts val="0"/>
              </a:spcAft>
              <a:buFont typeface="Arial" pitchFamily="34" charset="0"/>
              <a:buChar char="•"/>
              <a:defRPr/>
            </a:pPr>
            <a:r>
              <a:rPr lang="en-GB" dirty="0" smtClean="0">
                <a:solidFill>
                  <a:srgbClr val="C00000"/>
                </a:solidFill>
                <a:latin typeface="Arial" pitchFamily="34" charset="0"/>
                <a:cs typeface="Arial" pitchFamily="34" charset="0"/>
              </a:rPr>
              <a:t>2010: Citizens United vs. FEC </a:t>
            </a:r>
            <a:r>
              <a:rPr lang="en-GB" dirty="0" smtClean="0">
                <a:latin typeface="Arial" pitchFamily="34" charset="0"/>
                <a:cs typeface="Arial" pitchFamily="34" charset="0"/>
              </a:rPr>
              <a:t>– reversed previous decision; money does equate to freedom of speech</a:t>
            </a:r>
          </a:p>
          <a:p>
            <a:pPr fontAlgn="auto">
              <a:spcAft>
                <a:spcPts val="0"/>
              </a:spcAft>
              <a:buFont typeface="Arial" pitchFamily="34" charset="0"/>
              <a:buChar char="•"/>
              <a:defRPr/>
            </a:pPr>
            <a:r>
              <a:rPr lang="en-GB" dirty="0" smtClean="0">
                <a:solidFill>
                  <a:srgbClr val="C00000"/>
                </a:solidFill>
                <a:latin typeface="Arial" pitchFamily="34" charset="0"/>
                <a:cs typeface="Arial" pitchFamily="34" charset="0"/>
              </a:rPr>
              <a:t>2014: McCutcheon vs. FEC </a:t>
            </a:r>
            <a:r>
              <a:rPr lang="en-GB" dirty="0" smtClean="0">
                <a:latin typeface="Arial" pitchFamily="34" charset="0"/>
                <a:cs typeface="Arial" pitchFamily="34" charset="0"/>
              </a:rPr>
              <a:t>– Supreme Court rules aggregate caps (the total someone can spend on an election) are unconstitutional</a:t>
            </a:r>
          </a:p>
          <a:p>
            <a:pPr fontAlgn="auto">
              <a:spcAft>
                <a:spcPts val="0"/>
              </a:spcAft>
              <a:buFont typeface="Arial" pitchFamily="34" charset="0"/>
              <a:buChar char="•"/>
              <a:defRPr/>
            </a:pPr>
            <a:endParaRPr lang="en-GB"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0"/>
            <a:ext cx="8077200" cy="1311275"/>
          </a:xfrm>
        </p:spPr>
        <p:txBody>
          <a:bodyPr/>
          <a:lstStyle/>
          <a:p>
            <a:r>
              <a:rPr lang="en-US" sz="3200" b="1" smtClean="0">
                <a:latin typeface="Arial" charset="0"/>
                <a:cs typeface="Arial" charset="0"/>
              </a:rPr>
              <a:t>Is Money the Equivalent of “Speech”?</a:t>
            </a:r>
          </a:p>
        </p:txBody>
      </p:sp>
      <p:sp>
        <p:nvSpPr>
          <p:cNvPr id="29699" name="Text Box 3"/>
          <p:cNvSpPr txBox="1">
            <a:spLocks noChangeArrowheads="1"/>
          </p:cNvSpPr>
          <p:nvPr/>
        </p:nvSpPr>
        <p:spPr bwMode="auto">
          <a:xfrm>
            <a:off x="304800" y="1295400"/>
            <a:ext cx="8458200" cy="22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cs typeface="Arial" charset="0"/>
              </a:rPr>
              <a:t>The First Amendment provides that “Congress shall make no law...abridging the freedom of speech...or the right of the people peaceably to assemble.” The right to assemble has been interpreted to include the freedom of association.</a:t>
            </a:r>
            <a:br>
              <a:rPr lang="en-US">
                <a:cs typeface="Arial" charset="0"/>
              </a:rPr>
            </a:br>
            <a:endParaRPr lang="en-US" sz="800">
              <a:cs typeface="Arial" charset="0"/>
            </a:endParaRPr>
          </a:p>
          <a:p>
            <a:pPr>
              <a:spcBef>
                <a:spcPct val="50000"/>
              </a:spcBef>
            </a:pPr>
            <a:r>
              <a:rPr lang="en-US">
                <a:cs typeface="Arial" charset="0"/>
              </a:rPr>
              <a:t>Using standard First Amendment tests, the Supreme Court has held campaign laws are constitutional if they are “narrowly tailored” to advance a “compelling public interest.” </a:t>
            </a:r>
            <a:r>
              <a:rPr lang="en-US">
                <a:latin typeface="Tahoma" pitchFamily="34" charset="0"/>
              </a:rPr>
              <a:t/>
            </a:r>
            <a:br>
              <a:rPr lang="en-US">
                <a:latin typeface="Tahoma" pitchFamily="34" charset="0"/>
              </a:rPr>
            </a:br>
            <a:endParaRPr lang="en-US">
              <a:latin typeface="Tahoma" pitchFamily="34" charset="0"/>
            </a:endParaRPr>
          </a:p>
        </p:txBody>
      </p:sp>
      <p:sp>
        <p:nvSpPr>
          <p:cNvPr id="29700" name="Text Box 4"/>
          <p:cNvSpPr txBox="1">
            <a:spLocks noChangeArrowheads="1"/>
          </p:cNvSpPr>
          <p:nvPr/>
        </p:nvSpPr>
        <p:spPr bwMode="auto">
          <a:xfrm>
            <a:off x="0" y="6477000"/>
            <a:ext cx="7696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a:latin typeface="Tahoma" pitchFamily="34" charset="0"/>
              </a:rPr>
              <a:t>Source:  http://www.cfinst.org/eguide/legal.html#</a:t>
            </a:r>
          </a:p>
        </p:txBody>
      </p:sp>
      <p:sp>
        <p:nvSpPr>
          <p:cNvPr id="29701" name="Text Box 6"/>
          <p:cNvSpPr txBox="1">
            <a:spLocks noChangeArrowheads="1"/>
          </p:cNvSpPr>
          <p:nvPr/>
        </p:nvSpPr>
        <p:spPr bwMode="auto">
          <a:xfrm>
            <a:off x="304800" y="3429000"/>
            <a:ext cx="35052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t>In key cases such as </a:t>
            </a:r>
            <a:r>
              <a:rPr lang="en-US" i="1" dirty="0">
                <a:solidFill>
                  <a:srgbClr val="C00000"/>
                </a:solidFill>
              </a:rPr>
              <a:t>Buckley v. </a:t>
            </a:r>
            <a:r>
              <a:rPr lang="en-US" i="1" dirty="0" err="1">
                <a:solidFill>
                  <a:srgbClr val="C00000"/>
                </a:solidFill>
              </a:rPr>
              <a:t>Valeo</a:t>
            </a:r>
            <a:r>
              <a:rPr lang="en-US" i="1" dirty="0"/>
              <a:t>,</a:t>
            </a:r>
            <a:r>
              <a:rPr lang="en-US" dirty="0"/>
              <a:t> the Court has found that combating “corruption or the appearance of corruption” is such a compelling public interest, and upheld contribution limits.</a:t>
            </a:r>
            <a:br>
              <a:rPr lang="en-US" dirty="0"/>
            </a:br>
            <a:endParaRPr lang="en-US" dirty="0"/>
          </a:p>
          <a:p>
            <a:endParaRPr lang="en-US" dirty="0"/>
          </a:p>
        </p:txBody>
      </p:sp>
      <p:pic>
        <p:nvPicPr>
          <p:cNvPr id="297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078163"/>
            <a:ext cx="441960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533400" y="212725"/>
            <a:ext cx="8077200" cy="1311275"/>
          </a:xfrm>
        </p:spPr>
        <p:txBody>
          <a:bodyPr rtlCol="0">
            <a:normAutofit fontScale="90000"/>
          </a:bodyPr>
          <a:lstStyle/>
          <a:p>
            <a:pPr fontAlgn="auto">
              <a:spcAft>
                <a:spcPts val="0"/>
              </a:spcAft>
              <a:defRPr/>
            </a:pPr>
            <a:r>
              <a:rPr lang="en-US" b="1" dirty="0" smtClean="0">
                <a:solidFill>
                  <a:srgbClr val="C00000"/>
                </a:solidFill>
                <a:latin typeface="Arial" pitchFamily="34" charset="0"/>
                <a:cs typeface="Arial" pitchFamily="34" charset="0"/>
              </a:rPr>
              <a:t>Bipartisan Campaign Reform Act (</a:t>
            </a:r>
            <a:r>
              <a:rPr lang="en-US" b="1" i="1" dirty="0" smtClean="0">
                <a:solidFill>
                  <a:srgbClr val="C00000"/>
                </a:solidFill>
                <a:latin typeface="Arial" pitchFamily="34" charset="0"/>
                <a:cs typeface="Arial" pitchFamily="34" charset="0"/>
              </a:rPr>
              <a:t>McCain- Feingold Act, </a:t>
            </a:r>
            <a:r>
              <a:rPr lang="en-US" b="1" dirty="0" smtClean="0">
                <a:solidFill>
                  <a:srgbClr val="C00000"/>
                </a:solidFill>
                <a:latin typeface="Arial" pitchFamily="34" charset="0"/>
                <a:cs typeface="Arial" pitchFamily="34" charset="0"/>
              </a:rPr>
              <a:t>2002)</a:t>
            </a:r>
          </a:p>
        </p:txBody>
      </p:sp>
      <p:sp>
        <p:nvSpPr>
          <p:cNvPr id="33807" name="Rectangle 15"/>
          <p:cNvSpPr>
            <a:spLocks noGrp="1" noChangeArrowheads="1"/>
          </p:cNvSpPr>
          <p:nvPr>
            <p:ph idx="1"/>
          </p:nvPr>
        </p:nvSpPr>
        <p:spPr>
          <a:xfrm>
            <a:off x="0" y="1676400"/>
            <a:ext cx="8534400" cy="5029200"/>
          </a:xfrm>
        </p:spPr>
        <p:txBody>
          <a:bodyPr/>
          <a:lstStyle/>
          <a:p>
            <a:pPr>
              <a:buFontTx/>
              <a:buBlip>
                <a:blip r:embed="rId3"/>
              </a:buBlip>
            </a:pPr>
            <a:r>
              <a:rPr lang="en-US" sz="2400" b="1" i="1" dirty="0" smtClean="0">
                <a:solidFill>
                  <a:srgbClr val="002060"/>
                </a:solidFill>
                <a:latin typeface="Arial" charset="0"/>
                <a:cs typeface="Arial" charset="0"/>
              </a:rPr>
              <a:t>“Hard money” </a:t>
            </a:r>
            <a:r>
              <a:rPr lang="en-US" sz="2400" dirty="0" smtClean="0">
                <a:latin typeface="Arial" charset="0"/>
                <a:cs typeface="Arial" charset="0"/>
              </a:rPr>
              <a:t>refers to donations made directly to political candidates. These must be declared with the name of the donor, which becomes public knowledge, and are limited by legislation.</a:t>
            </a:r>
          </a:p>
          <a:p>
            <a:pPr>
              <a:buFontTx/>
              <a:buBlip>
                <a:blip r:embed="rId3"/>
              </a:buBlip>
            </a:pPr>
            <a:r>
              <a:rPr lang="en-US" sz="2400" b="1" i="1" dirty="0" smtClean="0">
                <a:solidFill>
                  <a:srgbClr val="002060"/>
                </a:solidFill>
                <a:latin typeface="Arial" charset="0"/>
                <a:cs typeface="Arial" charset="0"/>
              </a:rPr>
              <a:t>“Soft money” </a:t>
            </a:r>
            <a:r>
              <a:rPr lang="en-US" sz="2400" dirty="0" smtClean="0">
                <a:latin typeface="Arial" charset="0"/>
                <a:cs typeface="Arial" charset="0"/>
              </a:rPr>
              <a:t>is money that is not made directly to a candidate's campaign, but is spent on an activity, especially issue advertising, which promotes a candidate’s positions or funds thinly veiled attacks on the opponent’s positions, that obviously benefit the candidate. Since it is not actually received or spent by the candidate’s campaign, there are no legal limits.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381000" y="1295400"/>
            <a:ext cx="8189913"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000" dirty="0">
                <a:latin typeface="Tahoma" pitchFamily="34" charset="0"/>
              </a:rPr>
              <a:t>The central provision of the </a:t>
            </a:r>
            <a:r>
              <a:rPr lang="en-US" sz="2000" dirty="0">
                <a:solidFill>
                  <a:srgbClr val="C00000"/>
                </a:solidFill>
                <a:latin typeface="Tahoma" pitchFamily="34" charset="0"/>
              </a:rPr>
              <a:t>Bipartisan Campaign Reform Act (BCRA)</a:t>
            </a:r>
            <a:r>
              <a:rPr lang="en-US" sz="2000" dirty="0">
                <a:latin typeface="Tahoma" pitchFamily="34" charset="0"/>
              </a:rPr>
              <a:t>, otherwise known as the McCain-Feingold law, is a ban on unlimited “soft” money contributions by corporations, labor unions and wealthy individuals to the national political parties. In an effort to further curb the influence of corporate and labor money on federal elections, the bill's sponsors included restrictions on certain types of advertising just before an election.</a:t>
            </a:r>
          </a:p>
          <a:p>
            <a:endParaRPr lang="en-US" sz="2000" dirty="0">
              <a:latin typeface="Tahoma" pitchFamily="34" charset="0"/>
            </a:endParaRPr>
          </a:p>
          <a:p>
            <a:r>
              <a:rPr lang="en-US" sz="2000" dirty="0">
                <a:latin typeface="Tahoma" pitchFamily="34" charset="0"/>
              </a:rPr>
              <a:t>The law applies to “electioneering communications,” which are defined as broadcast ads (television or radio) airing within 30 days of a primary election or 60 days of a general election that mention or refer to a federal candidate and are aimed at 50,000 or more members of the electorate of the office the candidate is seeking.</a:t>
            </a:r>
          </a:p>
          <a:p>
            <a:endParaRPr lang="en-US" sz="2000" dirty="0">
              <a:latin typeface="Tahoma" pitchFamily="34" charset="0"/>
            </a:endParaRPr>
          </a:p>
          <a:p>
            <a:r>
              <a:rPr lang="en-US" sz="2000" dirty="0">
                <a:latin typeface="Tahoma" pitchFamily="34" charset="0"/>
              </a:rPr>
              <a:t>Still, individuals can spend as much of their own money as they want, whenever they want, on ads that mention a federal candidate, as long as the individual does not "coordinate" with the candidate's campaign. </a:t>
            </a:r>
          </a:p>
        </p:txBody>
      </p:sp>
      <p:sp>
        <p:nvSpPr>
          <p:cNvPr id="31747" name="Rectangle 6"/>
          <p:cNvSpPr>
            <a:spLocks noGrp="1" noChangeArrowheads="1"/>
          </p:cNvSpPr>
          <p:nvPr>
            <p:ph type="title"/>
          </p:nvPr>
        </p:nvSpPr>
        <p:spPr>
          <a:xfrm>
            <a:off x="533400" y="0"/>
            <a:ext cx="8077200" cy="1311275"/>
          </a:xfrm>
        </p:spPr>
        <p:txBody>
          <a:bodyPr/>
          <a:lstStyle/>
          <a:p>
            <a:r>
              <a:rPr lang="en-US" b="1" dirty="0" smtClean="0">
                <a:latin typeface="Arial" charset="0"/>
                <a:cs typeface="Arial" charset="0"/>
              </a:rPr>
              <a:t>Banning </a:t>
            </a:r>
            <a:r>
              <a:rPr lang="en-US" b="1" i="1" dirty="0" smtClean="0">
                <a:solidFill>
                  <a:srgbClr val="002060"/>
                </a:solidFill>
                <a:latin typeface="Arial" charset="0"/>
                <a:cs typeface="Arial" charset="0"/>
              </a:rPr>
              <a:t>“Soft Money”</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p:txBody>
          <a:bodyPr/>
          <a:lstStyle/>
          <a:p>
            <a:r>
              <a:rPr lang="en-US" sz="2000" b="1" i="1" dirty="0" smtClean="0">
                <a:solidFill>
                  <a:srgbClr val="002060"/>
                </a:solidFill>
                <a:latin typeface="Arial" charset="0"/>
                <a:cs typeface="Arial" charset="0"/>
              </a:rPr>
              <a:t>Political action committees (PACs) </a:t>
            </a:r>
            <a:r>
              <a:rPr lang="en-US" sz="2000" dirty="0" smtClean="0">
                <a:latin typeface="Arial" charset="0"/>
                <a:cs typeface="Arial" charset="0"/>
              </a:rPr>
              <a:t>– An organization formed for the purpose of influencing elections on a local, state or federal level. PACs may donate directly to a candidate’s campaign with limits on annual contributions to the PAC.</a:t>
            </a:r>
          </a:p>
          <a:p>
            <a:r>
              <a:rPr lang="en-US" sz="2000" b="1" i="1" dirty="0" smtClean="0">
                <a:solidFill>
                  <a:srgbClr val="002060"/>
                </a:solidFill>
                <a:latin typeface="Arial" charset="0"/>
                <a:cs typeface="Arial" charset="0"/>
              </a:rPr>
              <a:t>Super PACs </a:t>
            </a:r>
            <a:r>
              <a:rPr lang="en-US" sz="2000" dirty="0" smtClean="0">
                <a:latin typeface="Arial" charset="0"/>
                <a:cs typeface="Arial" charset="0"/>
              </a:rPr>
              <a:t>– The FEC also allows for </a:t>
            </a:r>
            <a:r>
              <a:rPr lang="en-US" sz="2000" b="1" i="1" dirty="0" smtClean="0">
                <a:solidFill>
                  <a:srgbClr val="002060"/>
                </a:solidFill>
                <a:latin typeface="Arial" charset="0"/>
                <a:cs typeface="Arial" charset="0"/>
              </a:rPr>
              <a:t>527 Independent Expenditure PACs (or “Super PACs”). </a:t>
            </a:r>
            <a:r>
              <a:rPr lang="en-US" sz="2000" dirty="0" smtClean="0">
                <a:latin typeface="Arial" charset="0"/>
                <a:cs typeface="Arial" charset="0"/>
              </a:rPr>
              <a:t>These are groups who make no contributions directly to the campaigns of any candidates, but instead make “independent expenditures” of their money to support their causes. They may engage in unlimited political spending as long as they do not coordinate directly with candidates or political parties. Also unlike traditional PACs, they can raise funds from corporations, unions and other groups, and from individuals, without legal limits. Donors must be disclosed.</a:t>
            </a:r>
          </a:p>
        </p:txBody>
      </p:sp>
      <p:sp>
        <p:nvSpPr>
          <p:cNvPr id="32771" name="Rectangle 4"/>
          <p:cNvSpPr txBox="1">
            <a:spLocks noChangeArrowheads="1"/>
          </p:cNvSpPr>
          <p:nvPr/>
        </p:nvSpPr>
        <p:spPr bwMode="auto">
          <a:xfrm>
            <a:off x="457200" y="76200"/>
            <a:ext cx="8077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dirty="0">
                <a:cs typeface="Arial" charset="0"/>
              </a:rPr>
              <a:t>Types of </a:t>
            </a:r>
            <a:r>
              <a:rPr lang="en-US" sz="4000" b="1" i="1" dirty="0">
                <a:solidFill>
                  <a:srgbClr val="002060"/>
                </a:solidFill>
                <a:cs typeface="Arial" charset="0"/>
              </a:rPr>
              <a:t>Advocacy Groups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b="1" i="1" dirty="0" smtClean="0">
                <a:solidFill>
                  <a:srgbClr val="002060"/>
                </a:solidFill>
                <a:latin typeface="Arial" charset="0"/>
                <a:cs typeface="Arial" charset="0"/>
              </a:rPr>
              <a:t>Political Action Committees</a:t>
            </a:r>
          </a:p>
        </p:txBody>
      </p:sp>
      <p:sp>
        <p:nvSpPr>
          <p:cNvPr id="33795" name="Rectangle 5"/>
          <p:cNvSpPr>
            <a:spLocks noGrp="1" noChangeArrowheads="1"/>
          </p:cNvSpPr>
          <p:nvPr>
            <p:ph idx="1"/>
          </p:nvPr>
        </p:nvSpPr>
        <p:spPr>
          <a:xfrm>
            <a:off x="381000" y="3200400"/>
            <a:ext cx="8077200" cy="4724400"/>
          </a:xfrm>
        </p:spPr>
        <p:txBody>
          <a:bodyPr/>
          <a:lstStyle/>
          <a:p>
            <a:pPr>
              <a:buFontTx/>
              <a:buBlip>
                <a:blip r:embed="rId3"/>
              </a:buBlip>
            </a:pPr>
            <a:r>
              <a:rPr lang="en-US" sz="1800" smtClean="0">
                <a:latin typeface="Tahoma" pitchFamily="34" charset="0"/>
              </a:rPr>
              <a:t>A PAC can give $5,000 to any candidate committee per election, primary, general or special. </a:t>
            </a:r>
          </a:p>
          <a:p>
            <a:pPr>
              <a:buFontTx/>
              <a:buBlip>
                <a:blip r:embed="rId3"/>
              </a:buBlip>
            </a:pPr>
            <a:r>
              <a:rPr lang="en-US" sz="1800" smtClean="0">
                <a:latin typeface="Tahoma" pitchFamily="34" charset="0"/>
              </a:rPr>
              <a:t>They can also give up to $15,000 annually to any national party committee, and $5,000 annually to any other PAC. </a:t>
            </a:r>
          </a:p>
          <a:p>
            <a:pPr>
              <a:buFontTx/>
              <a:buBlip>
                <a:blip r:embed="rId3"/>
              </a:buBlip>
            </a:pPr>
            <a:r>
              <a:rPr lang="en-US" sz="1800" smtClean="0">
                <a:latin typeface="Tahoma" pitchFamily="34" charset="0"/>
              </a:rPr>
              <a:t>PACs may be given up to $5,000 from any one individual, PAC or party committee per calendar year. </a:t>
            </a:r>
          </a:p>
          <a:p>
            <a:pPr>
              <a:buFontTx/>
              <a:buBlip>
                <a:blip r:embed="rId3"/>
              </a:buBlip>
            </a:pPr>
            <a:r>
              <a:rPr lang="en-US" sz="1800" smtClean="0">
                <a:latin typeface="Tahoma" pitchFamily="34" charset="0"/>
              </a:rPr>
              <a:t>A PAC must register with the Federal Election Committee, in 10 days of its formation, providing name and address for the PAC, its treasurer and any connected organizations.</a:t>
            </a:r>
            <a:endParaRPr lang="en-US" smtClean="0"/>
          </a:p>
          <a:p>
            <a:pPr>
              <a:buFontTx/>
              <a:buBlip>
                <a:blip r:embed="rId3"/>
              </a:buBlip>
            </a:pPr>
            <a:endParaRPr lang="en-US" smtClean="0"/>
          </a:p>
          <a:p>
            <a:endParaRPr lang="en-US" smtClean="0"/>
          </a:p>
        </p:txBody>
      </p:sp>
      <p:sp>
        <p:nvSpPr>
          <p:cNvPr id="33796" name="Text Box 4"/>
          <p:cNvSpPr txBox="1">
            <a:spLocks noChangeArrowheads="1"/>
          </p:cNvSpPr>
          <p:nvPr/>
        </p:nvSpPr>
        <p:spPr bwMode="auto">
          <a:xfrm>
            <a:off x="304800" y="1447800"/>
            <a:ext cx="8382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a:t>A </a:t>
            </a:r>
            <a:r>
              <a:rPr lang="en-US" b="1" i="1" dirty="0">
                <a:solidFill>
                  <a:srgbClr val="002060"/>
                </a:solidFill>
              </a:rPr>
              <a:t>Political Action Committee (PAC) </a:t>
            </a:r>
            <a:r>
              <a:rPr lang="en-US" dirty="0"/>
              <a:t>is a common term for a political committee set up for the purpose of raising and spending money to elect and defeat candidates. Most PACs represent ideological, business or labor interests. </a:t>
            </a:r>
          </a:p>
          <a:p>
            <a:pPr>
              <a:spcBef>
                <a:spcPct val="50000"/>
              </a:spcBef>
            </a:pPr>
            <a:r>
              <a:rPr lang="en-US" dirty="0"/>
              <a:t>The following are federal campaign spending limits for PACs, which are in accordance with the </a:t>
            </a:r>
            <a:r>
              <a:rPr lang="en-US" dirty="0">
                <a:solidFill>
                  <a:srgbClr val="C00000"/>
                </a:solidFill>
              </a:rPr>
              <a:t>Bipartisan Campaign Reform Act of 2002</a:t>
            </a:r>
            <a:r>
              <a:rPr lang="en-US" dirty="0"/>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76200"/>
            <a:ext cx="9144000" cy="1311275"/>
          </a:xfrm>
        </p:spPr>
        <p:txBody>
          <a:bodyPr/>
          <a:lstStyle/>
          <a:p>
            <a:r>
              <a:rPr lang="en-US" sz="3200" b="1" dirty="0" smtClean="0">
                <a:latin typeface="Arial" charset="0"/>
                <a:cs typeface="Arial" charset="0"/>
              </a:rPr>
              <a:t>How much does it cost to run for president?</a:t>
            </a:r>
          </a:p>
        </p:txBody>
      </p:sp>
      <p:pic>
        <p:nvPicPr>
          <p:cNvPr id="105490" name="Picture 18" descr="george_w_bush"/>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52600" y="2411413"/>
            <a:ext cx="1371600" cy="1817687"/>
          </a:xfrm>
          <a:noFill/>
          <a:ln w="28575">
            <a:solidFill>
              <a:schemeClr val="accent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93" name="Picture 21" descr="John_Kerry_Main"/>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083050" y="2414588"/>
            <a:ext cx="1250950" cy="1808162"/>
          </a:xfrm>
          <a:noFill/>
          <a:ln w="28575">
            <a:solidFill>
              <a:schemeClr val="accent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96" name="Picture 24" descr="nader_ralph"/>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142038" y="2360613"/>
            <a:ext cx="1401762" cy="1906587"/>
          </a:xfrm>
          <a:noFill/>
          <a:ln w="28575">
            <a:solidFill>
              <a:schemeClr val="accent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05475" name="Group 3"/>
          <p:cNvGraphicFramePr>
            <a:graphicFrameLocks noGrp="1"/>
          </p:cNvGraphicFramePr>
          <p:nvPr/>
        </p:nvGraphicFramePr>
        <p:xfrm>
          <a:off x="2133600" y="990600"/>
          <a:ext cx="4572000" cy="1392237"/>
        </p:xfrm>
        <a:graphic>
          <a:graphicData uri="http://schemas.openxmlformats.org/drawingml/2006/table">
            <a:tbl>
              <a:tblPr/>
              <a:tblGrid>
                <a:gridCol w="2598738"/>
                <a:gridCol w="1973262"/>
              </a:tblGrid>
              <a:tr h="39628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George W. Bush (R) </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a:txBody>
                  <a:tcPr marT="45735" marB="45735" anchor="ctr"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$345,259,155</a:t>
                      </a:r>
                    </a:p>
                  </a:txBody>
                  <a:tcPr marT="45735" marB="45735" anchor="ctr" horzOverflow="overflow">
                    <a:lnL>
                      <a:noFill/>
                    </a:lnL>
                    <a:lnR cap="flat">
                      <a:noFill/>
                    </a:lnR>
                    <a:lnT cap="flat">
                      <a:noFill/>
                    </a:lnT>
                    <a:lnB>
                      <a:noFill/>
                    </a:lnB>
                    <a:lnTlToBr>
                      <a:noFill/>
                    </a:lnTlToBr>
                    <a:lnBlToTr>
                      <a:noFill/>
                    </a:lnBlToTr>
                    <a:noFill/>
                  </a:tcPr>
                </a:tc>
              </a:tr>
              <a:tr h="4979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John Kerry (D) </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a:txBody>
                  <a:tcPr marT="45735" marB="45735"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$310,013,730</a:t>
                      </a:r>
                    </a:p>
                  </a:txBody>
                  <a:tcPr marT="45735" marB="45735" anchor="ctr" horzOverflow="overflow">
                    <a:lnL>
                      <a:noFill/>
                    </a:lnL>
                    <a:lnR cap="flat">
                      <a:noFill/>
                    </a:lnR>
                    <a:lnT>
                      <a:noFill/>
                    </a:lnT>
                    <a:lnB>
                      <a:noFill/>
                    </a:lnB>
                    <a:lnTlToBr>
                      <a:noFill/>
                    </a:lnTlToBr>
                    <a:lnBlToTr>
                      <a:noFill/>
                    </a:lnBlToTr>
                    <a:noFill/>
                  </a:tcPr>
                </a:tc>
              </a:tr>
              <a:tr h="4979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Ralph Nader </a:t>
                      </a:r>
                      <a:endParaRPr kumimoji="0" lang="en-US" sz="5400" b="0" i="0" u="none" strike="noStrike" cap="none" normalizeH="0" baseline="0" smtClean="0">
                        <a:ln>
                          <a:noFill/>
                        </a:ln>
                        <a:solidFill>
                          <a:schemeClr val="tx1"/>
                        </a:solidFill>
                        <a:effectLst/>
                        <a:latin typeface="Arial" pitchFamily="34" charset="0"/>
                        <a:cs typeface="Arial" pitchFamily="34" charset="0"/>
                      </a:endParaRPr>
                    </a:p>
                  </a:txBody>
                  <a:tcPr marT="45735" marB="45735" anchor="ct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$4,563,877</a:t>
                      </a:r>
                    </a:p>
                  </a:txBody>
                  <a:tcPr marT="45735" marB="45735" anchor="ctr" horzOverflow="overflow">
                    <a:lnL>
                      <a:noFill/>
                    </a:lnL>
                    <a:lnR cap="flat">
                      <a:noFill/>
                    </a:lnR>
                    <a:lnT>
                      <a:noFill/>
                    </a:lnT>
                    <a:lnB cap="flat">
                      <a:noFill/>
                    </a:lnB>
                    <a:lnTlToBr>
                      <a:noFill/>
                    </a:lnTlToBr>
                    <a:lnBlToTr>
                      <a:noFill/>
                    </a:lnBlToTr>
                    <a:noFill/>
                  </a:tcPr>
                </a:tc>
              </a:tr>
            </a:tbl>
          </a:graphicData>
        </a:graphic>
      </p:graphicFrame>
      <p:sp>
        <p:nvSpPr>
          <p:cNvPr id="7181" name="Text Box 15"/>
          <p:cNvSpPr txBox="1">
            <a:spLocks noChangeArrowheads="1"/>
          </p:cNvSpPr>
          <p:nvPr/>
        </p:nvSpPr>
        <p:spPr bwMode="auto">
          <a:xfrm>
            <a:off x="0" y="6583363"/>
            <a:ext cx="7848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a:latin typeface="Tahoma" pitchFamily="34" charset="0"/>
              </a:rPr>
              <a:t>Source:  http://www.opensecrets.org/presidential/index.asp?sort=E</a:t>
            </a:r>
          </a:p>
        </p:txBody>
      </p:sp>
      <p:sp>
        <p:nvSpPr>
          <p:cNvPr id="7182" name="Text Box 26"/>
          <p:cNvSpPr txBox="1">
            <a:spLocks noChangeArrowheads="1"/>
          </p:cNvSpPr>
          <p:nvPr/>
        </p:nvSpPr>
        <p:spPr bwMode="auto">
          <a:xfrm>
            <a:off x="0" y="5759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i="1" dirty="0">
                <a:solidFill>
                  <a:srgbClr val="C00000"/>
                </a:solidFill>
              </a:rPr>
              <a:t>Total spending by all presidential candidates = $717.9 million</a:t>
            </a:r>
          </a:p>
        </p:txBody>
      </p:sp>
      <p:sp>
        <p:nvSpPr>
          <p:cNvPr id="105499" name="Text Box 27"/>
          <p:cNvSpPr txBox="1">
            <a:spLocks noChangeArrowheads="1"/>
          </p:cNvSpPr>
          <p:nvPr/>
        </p:nvSpPr>
        <p:spPr bwMode="auto">
          <a:xfrm>
            <a:off x="1676400" y="4267200"/>
            <a:ext cx="16002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600"/>
              <a:t>$74.6 million in public financing during the general election</a:t>
            </a:r>
          </a:p>
        </p:txBody>
      </p:sp>
      <p:sp>
        <p:nvSpPr>
          <p:cNvPr id="105500" name="Text Box 28"/>
          <p:cNvSpPr txBox="1">
            <a:spLocks noChangeArrowheads="1"/>
          </p:cNvSpPr>
          <p:nvPr/>
        </p:nvSpPr>
        <p:spPr bwMode="auto">
          <a:xfrm>
            <a:off x="3962400" y="4232275"/>
            <a:ext cx="1447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600"/>
              <a:t>$74.6 million in public financing during the general election</a:t>
            </a:r>
          </a:p>
        </p:txBody>
      </p:sp>
      <p:sp>
        <p:nvSpPr>
          <p:cNvPr id="105501" name="Text Box 29"/>
          <p:cNvSpPr txBox="1">
            <a:spLocks noChangeArrowheads="1"/>
          </p:cNvSpPr>
          <p:nvPr/>
        </p:nvSpPr>
        <p:spPr bwMode="auto">
          <a:xfrm>
            <a:off x="5943600" y="4286250"/>
            <a:ext cx="18288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600"/>
              <a:t>$0</a:t>
            </a:r>
          </a:p>
        </p:txBody>
      </p:sp>
      <p:sp>
        <p:nvSpPr>
          <p:cNvPr id="7186" name="TextBox 1"/>
          <p:cNvSpPr txBox="1">
            <a:spLocks noChangeArrowheads="1"/>
          </p:cNvSpPr>
          <p:nvPr/>
        </p:nvSpPr>
        <p:spPr bwMode="auto">
          <a:xfrm rot="-879447">
            <a:off x="365125" y="1390650"/>
            <a:ext cx="2168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4800" b="1">
                <a:solidFill>
                  <a:srgbClr val="FF0000"/>
                </a:solidFill>
              </a:rPr>
              <a:t>2004</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457200" y="609600"/>
            <a:ext cx="800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solidFill>
                  <a:srgbClr val="C00000"/>
                </a:solidFill>
              </a:rPr>
              <a:t>Karl Rove’s </a:t>
            </a:r>
            <a:r>
              <a:rPr lang="en-US" sz="2400" i="1" dirty="0">
                <a:solidFill>
                  <a:srgbClr val="C00000"/>
                </a:solidFill>
              </a:rPr>
              <a:t>American Crossroads </a:t>
            </a:r>
            <a:r>
              <a:rPr lang="en-US" sz="2400" dirty="0"/>
              <a:t>is a</a:t>
            </a:r>
            <a:r>
              <a:rPr lang="en-US" sz="2400" dirty="0">
                <a:solidFill>
                  <a:srgbClr val="C00000"/>
                </a:solidFill>
              </a:rPr>
              <a:t> </a:t>
            </a:r>
            <a:r>
              <a:rPr lang="en-US" sz="2400" b="1" i="1" dirty="0">
                <a:solidFill>
                  <a:srgbClr val="002060"/>
                </a:solidFill>
              </a:rPr>
              <a:t>Super PAC</a:t>
            </a:r>
            <a:r>
              <a:rPr lang="en-US" sz="2400" dirty="0"/>
              <a:t>, but </a:t>
            </a:r>
            <a:r>
              <a:rPr lang="en-US" sz="2400" i="1" dirty="0">
                <a:solidFill>
                  <a:srgbClr val="C00000"/>
                </a:solidFill>
              </a:rPr>
              <a:t>Crossroads GPS </a:t>
            </a:r>
            <a:r>
              <a:rPr lang="en-US" sz="2400" dirty="0"/>
              <a:t>(Grassroots Policy Strategies) is a </a:t>
            </a:r>
            <a:r>
              <a:rPr lang="en-US" sz="2400" i="1" dirty="0">
                <a:solidFill>
                  <a:srgbClr val="C00000"/>
                </a:solidFill>
              </a:rPr>
              <a:t>non-profit 501(c)4 organization </a:t>
            </a:r>
            <a:r>
              <a:rPr lang="en-US" sz="2400" dirty="0"/>
              <a:t>that is not required to report contributions or contributors to the FEC.</a:t>
            </a:r>
          </a:p>
        </p:txBody>
      </p:sp>
      <p:pic>
        <p:nvPicPr>
          <p:cNvPr id="34819" name="Picture 2" descr="http://gestetnerupdates.com/wp-content/uploads/2012/01/American_Crossroa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81911">
            <a:off x="990600" y="2432050"/>
            <a:ext cx="242887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descr="http://www.nmtelegram.com/wp-content/uploads/2012/06/Crossroads-GP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0553">
            <a:off x="6172200" y="2384425"/>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8" descr="PHOTO: Sens. Charles Schumer and Al Frank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25" y="2551113"/>
            <a:ext cx="3200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descr="http://msnbcmedia.msn.com/j/MSNBC/Components/Photo/_new/121107-rove-hmed-825p.photoblog6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25" y="3962400"/>
            <a:ext cx="3233738"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533400" y="1406525"/>
            <a:ext cx="8077200" cy="4724400"/>
          </a:xfrm>
        </p:spPr>
        <p:txBody>
          <a:bodyPr/>
          <a:lstStyle/>
          <a:p>
            <a:r>
              <a:rPr lang="en-US" sz="2000" b="1" i="1" dirty="0" smtClean="0">
                <a:solidFill>
                  <a:srgbClr val="002060"/>
                </a:solidFill>
                <a:latin typeface="Arial" charset="0"/>
                <a:cs typeface="Arial" charset="0"/>
              </a:rPr>
              <a:t>527 Groups </a:t>
            </a:r>
            <a:r>
              <a:rPr lang="en-US" sz="2000" dirty="0" smtClean="0">
                <a:latin typeface="Arial" charset="0"/>
                <a:cs typeface="Arial" charset="0"/>
              </a:rPr>
              <a:t>- A tax-exempt group organized under section 527 of the Internal Revenue Code. These groups raise unlimited "soft money," which they use for voter mobilization and certain types of issue advocacy, but not for efforts that expressly advocate the election or defeat of a federal candidate. They must disclose their donors.</a:t>
            </a:r>
          </a:p>
          <a:p>
            <a:r>
              <a:rPr lang="en-US" sz="2000" b="1" i="1" dirty="0" smtClean="0">
                <a:solidFill>
                  <a:srgbClr val="002060"/>
                </a:solidFill>
                <a:latin typeface="Arial" charset="0"/>
                <a:cs typeface="Arial" charset="0"/>
              </a:rPr>
              <a:t>501(c)4 Groups </a:t>
            </a:r>
            <a:r>
              <a:rPr lang="en-US" sz="2000" dirty="0" smtClean="0">
                <a:latin typeface="Arial" charset="0"/>
                <a:cs typeface="Arial" charset="0"/>
              </a:rPr>
              <a:t>— Nonprofit, tax-exempt groups organized under section 501(c) of the Internal Revenue Code. 501(c)(4) groups are commonly called “social welfare” organizations that may engage in political activities, as long as these activities do not become their primary purpose. These groups are </a:t>
            </a:r>
            <a:r>
              <a:rPr lang="en-US" sz="2000" u="sng" dirty="0" smtClean="0">
                <a:latin typeface="Arial" charset="0"/>
                <a:cs typeface="Arial" charset="0"/>
              </a:rPr>
              <a:t>not</a:t>
            </a:r>
            <a:r>
              <a:rPr lang="en-US" sz="2000" dirty="0" smtClean="0">
                <a:latin typeface="Arial" charset="0"/>
                <a:cs typeface="Arial" charset="0"/>
              </a:rPr>
              <a:t> required to disclose their donors publically.</a:t>
            </a:r>
          </a:p>
          <a:p>
            <a:endParaRPr lang="en-US" sz="2000" dirty="0" smtClean="0"/>
          </a:p>
          <a:p>
            <a:endParaRPr lang="en-US" sz="2000" dirty="0" smtClean="0"/>
          </a:p>
        </p:txBody>
      </p:sp>
      <p:sp>
        <p:nvSpPr>
          <p:cNvPr id="35843" name="Rectangle 4"/>
          <p:cNvSpPr txBox="1">
            <a:spLocks noChangeArrowheads="1"/>
          </p:cNvSpPr>
          <p:nvPr/>
        </p:nvSpPr>
        <p:spPr bwMode="auto">
          <a:xfrm>
            <a:off x="457200" y="76200"/>
            <a:ext cx="8077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dirty="0">
                <a:cs typeface="Arial" charset="0"/>
              </a:rPr>
              <a:t>Types of </a:t>
            </a:r>
            <a:r>
              <a:rPr lang="en-US" sz="4000" b="1" i="1" dirty="0">
                <a:solidFill>
                  <a:srgbClr val="002060"/>
                </a:solidFill>
                <a:cs typeface="Arial" charset="0"/>
              </a:rPr>
              <a:t>Advocacy Groups</a:t>
            </a:r>
          </a:p>
        </p:txBody>
      </p:sp>
      <p:sp>
        <p:nvSpPr>
          <p:cNvPr id="35844" name="Rectangle 4"/>
          <p:cNvSpPr>
            <a:spLocks noChangeArrowheads="1"/>
          </p:cNvSpPr>
          <p:nvPr/>
        </p:nvSpPr>
        <p:spPr bwMode="auto">
          <a:xfrm>
            <a:off x="871538" y="5257800"/>
            <a:ext cx="7467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i="1"/>
              <a:t>Citizens United "allowed non-profit corporations under the Tax Code 501(c) to spend unlimited amounts of money running... political advertisements while not revealing their donors." </a:t>
            </a:r>
            <a:r>
              <a:rPr lang="en-US" sz="2000" i="1">
                <a:solidFill>
                  <a:schemeClr val="tx2"/>
                </a:solidFill>
              </a:rPr>
              <a:t/>
            </a:r>
            <a:br>
              <a:rPr lang="en-US" sz="2000" i="1">
                <a:solidFill>
                  <a:schemeClr val="tx2"/>
                </a:solidFill>
              </a:rPr>
            </a:br>
            <a:r>
              <a:rPr lang="en-US" sz="2000" i="1">
                <a:solidFill>
                  <a:schemeClr val="tx2"/>
                </a:solidFill>
              </a:rPr>
              <a:t/>
            </a:r>
            <a:br>
              <a:rPr lang="en-US" sz="2000" i="1">
                <a:solidFill>
                  <a:schemeClr val="tx2"/>
                </a:solidFill>
              </a:rPr>
            </a:br>
            <a:endParaRPr lang="en-US" sz="2000" i="1">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040906_edito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464820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9" descr="service03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650" y="238125"/>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11" descr="book cover"/>
          <p:cNvPicPr>
            <a:picLocks noChangeAspect="1" noChangeArrowheads="1"/>
          </p:cNvPicPr>
          <p:nvPr/>
        </p:nvPicPr>
        <p:blipFill>
          <a:blip r:embed="rId5">
            <a:extLst>
              <a:ext uri="{28A0092B-C50C-407E-A947-70E740481C1C}">
                <a14:useLocalDpi xmlns:a14="http://schemas.microsoft.com/office/drawing/2010/main" val="0"/>
              </a:ext>
            </a:extLst>
          </a:blip>
          <a:srcRect r="3600" b="2466"/>
          <a:stretch>
            <a:fillRect/>
          </a:stretch>
        </p:blipFill>
        <p:spPr bwMode="auto">
          <a:xfrm>
            <a:off x="381000" y="1600200"/>
            <a:ext cx="236220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12"/>
          <p:cNvSpPr>
            <a:spLocks noGrp="1" noChangeArrowheads="1"/>
          </p:cNvSpPr>
          <p:nvPr>
            <p:ph type="title"/>
          </p:nvPr>
        </p:nvSpPr>
        <p:spPr>
          <a:xfrm>
            <a:off x="4495800" y="228600"/>
            <a:ext cx="3505200" cy="1112838"/>
          </a:xfrm>
        </p:spPr>
        <p:txBody>
          <a:bodyPr rtlCol="0">
            <a:normAutofit fontScale="90000"/>
          </a:bodyPr>
          <a:lstStyle/>
          <a:p>
            <a:pPr fontAlgn="auto">
              <a:spcAft>
                <a:spcPts val="0"/>
              </a:spcAft>
              <a:defRPr/>
            </a:pPr>
            <a:r>
              <a:rPr lang="en-US" sz="9600" b="1" i="1" dirty="0" smtClean="0">
                <a:solidFill>
                  <a:srgbClr val="002060"/>
                </a:solidFill>
                <a:latin typeface="Trebuchet MS" pitchFamily="34" charset="0"/>
              </a:rPr>
              <a:t>527s</a:t>
            </a:r>
          </a:p>
        </p:txBody>
      </p:sp>
      <p:sp>
        <p:nvSpPr>
          <p:cNvPr id="36870" name="Text Box 14"/>
          <p:cNvSpPr txBox="1">
            <a:spLocks noChangeArrowheads="1"/>
          </p:cNvSpPr>
          <p:nvPr/>
        </p:nvSpPr>
        <p:spPr bwMode="auto">
          <a:xfrm>
            <a:off x="3886200" y="1393825"/>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i="1"/>
              <a:t>Is there a difference between issue advocacy and candidate advocacy?</a:t>
            </a:r>
          </a:p>
        </p:txBody>
      </p:sp>
      <p:sp>
        <p:nvSpPr>
          <p:cNvPr id="36871" name="TextBox 1"/>
          <p:cNvSpPr txBox="1">
            <a:spLocks noChangeArrowheads="1"/>
          </p:cNvSpPr>
          <p:nvPr/>
        </p:nvSpPr>
        <p:spPr bwMode="auto">
          <a:xfrm>
            <a:off x="333375" y="558165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t>Under federal election law, coordination between an election campaign and a 527 group is not allowed…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543800"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Rectangle 4"/>
          <p:cNvSpPr txBox="1">
            <a:spLocks noChangeArrowheads="1"/>
          </p:cNvSpPr>
          <p:nvPr/>
        </p:nvSpPr>
        <p:spPr bwMode="auto">
          <a:xfrm>
            <a:off x="609600" y="217488"/>
            <a:ext cx="8077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dirty="0">
                <a:solidFill>
                  <a:srgbClr val="C00000"/>
                </a:solidFill>
                <a:cs typeface="Arial" charset="0"/>
              </a:rPr>
              <a:t>Citizens United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thinkprogress.org/wp-content/uploads/2012/03/citizens-united-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78422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ChangeArrowheads="1"/>
          </p:cNvSpPr>
          <p:nvPr/>
        </p:nvSpPr>
        <p:spPr bwMode="auto">
          <a:xfrm>
            <a:off x="533400" y="381000"/>
            <a:ext cx="7842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dirty="0">
                <a:solidFill>
                  <a:srgbClr val="C00000"/>
                </a:solidFill>
                <a:cs typeface="Arial" charset="0"/>
              </a:rPr>
              <a:t>Citizens United Has Already Doubled The Amount Of Outside Spending In Presidential Election Years</a:t>
            </a:r>
            <a:endParaRPr lang="en-US" sz="2400" dirty="0">
              <a:solidFill>
                <a:srgbClr val="C00000"/>
              </a:solidFill>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solidFill>
                  <a:srgbClr val="C00000"/>
                </a:solidFill>
                <a:latin typeface="Arial" pitchFamily="34" charset="0"/>
                <a:cs typeface="Arial" pitchFamily="34" charset="0"/>
              </a:rPr>
              <a:t>McCutcheon vs. FEC decision, 2014</a:t>
            </a:r>
          </a:p>
        </p:txBody>
      </p:sp>
      <p:sp>
        <p:nvSpPr>
          <p:cNvPr id="40963" name="TextBox 2"/>
          <p:cNvSpPr txBox="1">
            <a:spLocks noChangeArrowheads="1"/>
          </p:cNvSpPr>
          <p:nvPr/>
        </p:nvSpPr>
        <p:spPr bwMode="auto">
          <a:xfrm>
            <a:off x="457200" y="1524000"/>
            <a:ext cx="8229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t>In this latest decision, the Court have been accused of further opening the flood gates to allowing the influence of money in elections. They have ruled that ‘aggregate caps’ are unconstitutional. In the past, individual limits of $5,200 per candidate, could be made to as many candidates as a person wanted but only up to a total of $48,600 (this is the ‘aggregate cap’). By removing this cap, someone could, if they wanted, donate $5,200 to every candidate in the House and Senate in an election.</a:t>
            </a:r>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276600"/>
            <a:ext cx="41910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90265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Rectangle 4"/>
          <p:cNvSpPr txBox="1">
            <a:spLocks noChangeArrowheads="1"/>
          </p:cNvSpPr>
          <p:nvPr/>
        </p:nvSpPr>
        <p:spPr bwMode="auto">
          <a:xfrm>
            <a:off x="762000" y="76200"/>
            <a:ext cx="7772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800" b="1" dirty="0">
                <a:solidFill>
                  <a:srgbClr val="FF0000"/>
                </a:solidFill>
                <a:cs typeface="Arial" charset="0"/>
              </a:rPr>
              <a:t>2012</a:t>
            </a:r>
            <a:r>
              <a:rPr lang="en-US" sz="4000" b="1" dirty="0">
                <a:cs typeface="Arial" charset="0"/>
              </a:rPr>
              <a:t>’s Winners and Losers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1151"/>
            <a:ext cx="5605402" cy="656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TextBox 3"/>
          <p:cNvSpPr txBox="1">
            <a:spLocks noChangeArrowheads="1"/>
          </p:cNvSpPr>
          <p:nvPr/>
        </p:nvSpPr>
        <p:spPr bwMode="auto">
          <a:xfrm rot="-624456">
            <a:off x="441325" y="879475"/>
            <a:ext cx="1876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4800" b="1">
                <a:solidFill>
                  <a:srgbClr val="FF0000"/>
                </a:solidFill>
              </a:rPr>
              <a:t>2012</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381001"/>
            <a:ext cx="8077200" cy="2590800"/>
          </a:xfrm>
        </p:spPr>
        <p:txBody>
          <a:bodyPr rtlCol="0">
            <a:normAutofit fontScale="90000"/>
          </a:bodyPr>
          <a:lstStyle/>
          <a:p>
            <a:pPr fontAlgn="auto">
              <a:spcAft>
                <a:spcPts val="0"/>
              </a:spcAft>
              <a:defRPr/>
            </a:pPr>
            <a:r>
              <a:rPr lang="en-GB" sz="4000" b="1" dirty="0" smtClean="0">
                <a:latin typeface="Arial" pitchFamily="34" charset="0"/>
                <a:cs typeface="Arial" pitchFamily="34" charset="0"/>
              </a:rPr>
              <a:t>What does money have to do with democracy</a:t>
            </a:r>
            <a:r>
              <a:rPr lang="en-GB" sz="4000" b="1" dirty="0" smtClean="0">
                <a:latin typeface="Arial" pitchFamily="34" charset="0"/>
                <a:cs typeface="Arial" pitchFamily="34" charset="0"/>
              </a:rPr>
              <a:t>? </a:t>
            </a:r>
            <a:r>
              <a:rPr lang="en-GB" b="1" dirty="0" smtClean="0">
                <a:latin typeface="Arial" pitchFamily="34" charset="0"/>
                <a:cs typeface="Arial" pitchFamily="34" charset="0"/>
              </a:rPr>
              <a:t/>
            </a:r>
            <a:br>
              <a:rPr lang="en-GB" b="1" dirty="0" smtClean="0">
                <a:latin typeface="Arial" pitchFamily="34" charset="0"/>
                <a:cs typeface="Arial" pitchFamily="34" charset="0"/>
              </a:rPr>
            </a:br>
            <a:r>
              <a:rPr lang="en-GB" b="1" u="sng" dirty="0" smtClean="0">
                <a:latin typeface="Arial" pitchFamily="34" charset="0"/>
                <a:cs typeface="Arial" pitchFamily="34" charset="0"/>
              </a:rPr>
              <a:t>A great deal!</a:t>
            </a:r>
            <a:r>
              <a:rPr lang="en-GB" dirty="0" smtClean="0">
                <a:latin typeface="Arial" pitchFamily="34" charset="0"/>
                <a:cs typeface="Arial" pitchFamily="34" charset="0"/>
              </a:rPr>
              <a:t/>
            </a:r>
            <a:br>
              <a:rPr lang="en-GB" dirty="0" smtClean="0">
                <a:latin typeface="Arial" pitchFamily="34" charset="0"/>
                <a:cs typeface="Arial" pitchFamily="34" charset="0"/>
              </a:rPr>
            </a:br>
            <a:endParaRPr lang="en-US" dirty="0" smtClean="0">
              <a:latin typeface="Arial" pitchFamily="34" charset="0"/>
              <a:cs typeface="Arial" pitchFamily="34" charset="0"/>
            </a:endParaRPr>
          </a:p>
        </p:txBody>
      </p:sp>
      <p:sp>
        <p:nvSpPr>
          <p:cNvPr id="81923" name="Rectangle 3"/>
          <p:cNvSpPr>
            <a:spLocks noGrp="1" noChangeArrowheads="1"/>
          </p:cNvSpPr>
          <p:nvPr>
            <p:ph type="body" sz="half" idx="1"/>
          </p:nvPr>
        </p:nvSpPr>
        <p:spPr>
          <a:xfrm>
            <a:off x="228600" y="2438400"/>
            <a:ext cx="4114800" cy="4724400"/>
          </a:xfrm>
        </p:spPr>
        <p:txBody>
          <a:bodyPr/>
          <a:lstStyle/>
          <a:p>
            <a:pPr>
              <a:lnSpc>
                <a:spcPct val="80000"/>
              </a:lnSpc>
              <a:buFont typeface="Wingdings" pitchFamily="2" charset="2"/>
              <a:buChar char="Ø"/>
            </a:pPr>
            <a:r>
              <a:rPr lang="en-US" sz="1800" dirty="0" smtClean="0">
                <a:latin typeface="Arial" charset="0"/>
                <a:cs typeface="Arial" charset="0"/>
              </a:rPr>
              <a:t>It gives wealthy people and groups and unfair advantage in influencing the election outcome;</a:t>
            </a:r>
          </a:p>
          <a:p>
            <a:pPr>
              <a:lnSpc>
                <a:spcPct val="80000"/>
              </a:lnSpc>
              <a:buFont typeface="Wingdings" pitchFamily="2" charset="2"/>
              <a:buChar char="Ø"/>
            </a:pPr>
            <a:r>
              <a:rPr lang="en-US" sz="1800" dirty="0" smtClean="0">
                <a:latin typeface="Arial" charset="0"/>
                <a:cs typeface="Arial" charset="0"/>
              </a:rPr>
              <a:t>It affects who votes and how they vote;</a:t>
            </a:r>
          </a:p>
          <a:p>
            <a:pPr>
              <a:lnSpc>
                <a:spcPct val="80000"/>
              </a:lnSpc>
              <a:buFont typeface="Wingdings" pitchFamily="2" charset="2"/>
              <a:buChar char="Ø"/>
            </a:pPr>
            <a:r>
              <a:rPr lang="en-US" sz="1800" dirty="0" smtClean="0">
                <a:latin typeface="Arial" charset="0"/>
                <a:cs typeface="Arial" charset="0"/>
              </a:rPr>
              <a:t>It becomes a condition for who runs for office and who does not;</a:t>
            </a:r>
          </a:p>
          <a:p>
            <a:pPr>
              <a:lnSpc>
                <a:spcPct val="80000"/>
              </a:lnSpc>
              <a:buFont typeface="Wingdings" pitchFamily="2" charset="2"/>
              <a:buChar char="Ø"/>
            </a:pPr>
            <a:r>
              <a:rPr lang="en-US" sz="1800" dirty="0" smtClean="0">
                <a:latin typeface="Arial" charset="0"/>
                <a:cs typeface="Arial" charset="0"/>
              </a:rPr>
              <a:t>It affects information that the electorate receives about the candidates and their issue positions;</a:t>
            </a:r>
          </a:p>
          <a:p>
            <a:pPr>
              <a:lnSpc>
                <a:spcPct val="80000"/>
              </a:lnSpc>
              <a:buFont typeface="Wingdings" pitchFamily="2" charset="2"/>
              <a:buChar char="Ø"/>
            </a:pPr>
            <a:r>
              <a:rPr lang="en-US" sz="1800" dirty="0" smtClean="0">
                <a:latin typeface="Arial" charset="0"/>
                <a:cs typeface="Arial" charset="0"/>
              </a:rPr>
              <a:t>It affects public perceptions of how the system is working and whether it is fair;</a:t>
            </a:r>
          </a:p>
        </p:txBody>
      </p:sp>
      <p:sp>
        <p:nvSpPr>
          <p:cNvPr id="44036" name="Text Box 5"/>
          <p:cNvSpPr txBox="1">
            <a:spLocks noChangeArrowheads="1"/>
          </p:cNvSpPr>
          <p:nvPr/>
        </p:nvSpPr>
        <p:spPr bwMode="auto">
          <a:xfrm>
            <a:off x="152400" y="6477000"/>
            <a:ext cx="830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i="1" dirty="0"/>
              <a:t>Source:</a:t>
            </a:r>
            <a:r>
              <a:rPr lang="en-US" sz="1200" dirty="0"/>
              <a:t>  Stephen J. Wayne, </a:t>
            </a:r>
            <a:r>
              <a:rPr lang="en-US" sz="1200" i="1" u="sng" dirty="0"/>
              <a:t>Is This Any Way to Run a Democratic Election?</a:t>
            </a:r>
            <a:r>
              <a:rPr lang="en-US" sz="1200" i="1" dirty="0"/>
              <a:t> </a:t>
            </a:r>
            <a:r>
              <a:rPr lang="en-US" sz="1200" dirty="0"/>
              <a:t>(2001): 85.</a:t>
            </a:r>
          </a:p>
        </p:txBody>
      </p:sp>
      <p:pic>
        <p:nvPicPr>
          <p:cNvPr id="440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971800"/>
            <a:ext cx="3962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282" y="2438400"/>
            <a:ext cx="4789714"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71" name="Picture 31" descr="john_mcc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216150"/>
            <a:ext cx="1674813" cy="21209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89466" name="Picture 26" descr="who-is-barack-oba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2212975"/>
            <a:ext cx="1676400" cy="212407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196" name="Rectangle 2"/>
          <p:cNvSpPr>
            <a:spLocks noGrp="1" noChangeArrowheads="1"/>
          </p:cNvSpPr>
          <p:nvPr>
            <p:ph type="title"/>
          </p:nvPr>
        </p:nvSpPr>
        <p:spPr>
          <a:xfrm>
            <a:off x="0" y="-76200"/>
            <a:ext cx="9144000" cy="1311275"/>
          </a:xfrm>
        </p:spPr>
        <p:txBody>
          <a:bodyPr/>
          <a:lstStyle/>
          <a:p>
            <a:r>
              <a:rPr lang="en-US" sz="3200" smtClean="0">
                <a:latin typeface="Trebuchet MS" pitchFamily="34" charset="0"/>
              </a:rPr>
              <a:t>How much does it cost to run for president?</a:t>
            </a:r>
          </a:p>
        </p:txBody>
      </p:sp>
      <p:graphicFrame>
        <p:nvGraphicFramePr>
          <p:cNvPr id="189464" name="Group 24"/>
          <p:cNvGraphicFramePr>
            <a:graphicFrameLocks noGrp="1"/>
          </p:cNvGraphicFramePr>
          <p:nvPr/>
        </p:nvGraphicFramePr>
        <p:xfrm>
          <a:off x="2133600" y="1219200"/>
          <a:ext cx="4572000" cy="792276"/>
        </p:xfrm>
        <a:graphic>
          <a:graphicData uri="http://schemas.openxmlformats.org/drawingml/2006/table">
            <a:tbl>
              <a:tblPr/>
              <a:tblGrid>
                <a:gridCol w="2598738"/>
                <a:gridCol w="1973262"/>
              </a:tblGrid>
              <a:tr h="39608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cs typeface="Arial" charset="0"/>
                        </a:rPr>
                        <a:t>Barack Obama (D) </a:t>
                      </a:r>
                      <a:endParaRPr kumimoji="0" lang="en-US" sz="5400" b="0" i="0" u="none" strike="noStrike" cap="none" normalizeH="0" baseline="0" dirty="0" smtClean="0">
                        <a:ln>
                          <a:noFill/>
                        </a:ln>
                        <a:solidFill>
                          <a:schemeClr val="tx1"/>
                        </a:solidFill>
                        <a:effectLst/>
                        <a:latin typeface="Tahoma" pitchFamily="34" charset="0"/>
                      </a:endParaRPr>
                    </a:p>
                  </a:txBody>
                  <a:tcPr marT="45669" marB="45669" anchor="ctr"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$730 million</a:t>
                      </a:r>
                    </a:p>
                  </a:txBody>
                  <a:tcPr marT="45669" marB="45669" anchor="ctr" horzOverflow="overflow">
                    <a:lnL>
                      <a:noFill/>
                    </a:lnL>
                    <a:lnR cap="flat">
                      <a:noFill/>
                    </a:lnR>
                    <a:lnT cap="flat">
                      <a:noFill/>
                    </a:lnT>
                    <a:lnB>
                      <a:noFill/>
                    </a:lnB>
                    <a:lnTlToBr>
                      <a:noFill/>
                    </a:lnTlToBr>
                    <a:lnBlToTr>
                      <a:noFill/>
                    </a:lnBlToTr>
                    <a:noFill/>
                  </a:tcPr>
                </a:tc>
              </a:tr>
              <a:tr h="39608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ahoma" pitchFamily="34" charset="0"/>
                          <a:cs typeface="Arial" charset="0"/>
                        </a:rPr>
                        <a:t>John McCain (R) </a:t>
                      </a:r>
                      <a:endParaRPr kumimoji="0" lang="en-US" sz="5400" b="0" i="0" u="none" strike="noStrike" cap="none" normalizeH="0" baseline="0" smtClean="0">
                        <a:ln>
                          <a:noFill/>
                        </a:ln>
                        <a:solidFill>
                          <a:schemeClr val="tx1"/>
                        </a:solidFill>
                        <a:effectLst/>
                        <a:latin typeface="Tahoma" pitchFamily="34" charset="0"/>
                      </a:endParaRPr>
                    </a:p>
                  </a:txBody>
                  <a:tcPr marT="45669" marB="45669" anchor="ct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cs typeface="Arial" charset="0"/>
                        </a:rPr>
                        <a:t>$333 million</a:t>
                      </a:r>
                    </a:p>
                  </a:txBody>
                  <a:tcPr marT="45669" marB="45669" anchor="ctr" horzOverflow="overflow">
                    <a:lnL>
                      <a:noFill/>
                    </a:lnL>
                    <a:lnR cap="flat">
                      <a:noFill/>
                    </a:lnR>
                    <a:lnT>
                      <a:noFill/>
                    </a:lnT>
                    <a:lnB cap="flat">
                      <a:noFill/>
                    </a:lnB>
                    <a:lnTlToBr>
                      <a:noFill/>
                    </a:lnTlToBr>
                    <a:lnBlToTr>
                      <a:noFill/>
                    </a:lnBlToTr>
                    <a:noFill/>
                  </a:tcPr>
                </a:tc>
              </a:tr>
            </a:tbl>
          </a:graphicData>
        </a:graphic>
      </p:graphicFrame>
      <p:sp>
        <p:nvSpPr>
          <p:cNvPr id="8202" name="Text Box 16"/>
          <p:cNvSpPr txBox="1">
            <a:spLocks noChangeArrowheads="1"/>
          </p:cNvSpPr>
          <p:nvPr/>
        </p:nvSpPr>
        <p:spPr bwMode="auto">
          <a:xfrm>
            <a:off x="0" y="6583363"/>
            <a:ext cx="7848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a:latin typeface="Tahoma" pitchFamily="34" charset="0"/>
              </a:rPr>
              <a:t>Source:  http://www.opensecrets.org/presidential/index.asp?sort=E</a:t>
            </a:r>
          </a:p>
        </p:txBody>
      </p:sp>
      <p:sp>
        <p:nvSpPr>
          <p:cNvPr id="8203" name="Text Box 18"/>
          <p:cNvSpPr txBox="1">
            <a:spLocks noChangeArrowheads="1"/>
          </p:cNvSpPr>
          <p:nvPr/>
        </p:nvSpPr>
        <p:spPr bwMode="auto">
          <a:xfrm>
            <a:off x="0" y="5562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i="1" dirty="0">
                <a:solidFill>
                  <a:srgbClr val="C00000"/>
                </a:solidFill>
              </a:rPr>
              <a:t>Total spending by all presidential candidates = $1.76 billion</a:t>
            </a:r>
          </a:p>
        </p:txBody>
      </p:sp>
      <p:sp>
        <p:nvSpPr>
          <p:cNvPr id="189459" name="Text Box 19"/>
          <p:cNvSpPr txBox="1">
            <a:spLocks noChangeArrowheads="1"/>
          </p:cNvSpPr>
          <p:nvPr/>
        </p:nvSpPr>
        <p:spPr bwMode="auto">
          <a:xfrm>
            <a:off x="2319338" y="4338638"/>
            <a:ext cx="1762125"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600" dirty="0"/>
              <a:t>$84 million in public financing during the general election</a:t>
            </a:r>
          </a:p>
        </p:txBody>
      </p:sp>
      <p:sp>
        <p:nvSpPr>
          <p:cNvPr id="189460" name="Text Box 20"/>
          <p:cNvSpPr txBox="1">
            <a:spLocks noChangeArrowheads="1"/>
          </p:cNvSpPr>
          <p:nvPr/>
        </p:nvSpPr>
        <p:spPr bwMode="auto">
          <a:xfrm>
            <a:off x="5372100" y="4460875"/>
            <a:ext cx="1447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600" dirty="0"/>
              <a:t>Rejected public financing</a:t>
            </a:r>
          </a:p>
        </p:txBody>
      </p:sp>
      <p:sp>
        <p:nvSpPr>
          <p:cNvPr id="8206" name="TextBox 12"/>
          <p:cNvSpPr txBox="1">
            <a:spLocks noChangeArrowheads="1"/>
          </p:cNvSpPr>
          <p:nvPr/>
        </p:nvSpPr>
        <p:spPr bwMode="auto">
          <a:xfrm rot="-879447">
            <a:off x="222250" y="1409700"/>
            <a:ext cx="2168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4800" b="1">
                <a:solidFill>
                  <a:srgbClr val="FF0000"/>
                </a:solidFill>
              </a:rPr>
              <a:t>2008</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0" y="-76200"/>
            <a:ext cx="9144000" cy="1311275"/>
          </a:xfrm>
        </p:spPr>
        <p:txBody>
          <a:bodyPr/>
          <a:lstStyle/>
          <a:p>
            <a:r>
              <a:rPr lang="en-US" sz="3200" smtClean="0">
                <a:latin typeface="Arial" charset="0"/>
                <a:cs typeface="Arial" charset="0"/>
              </a:rPr>
              <a:t>How much does it cost to run for president?</a:t>
            </a:r>
          </a:p>
        </p:txBody>
      </p:sp>
      <p:graphicFrame>
        <p:nvGraphicFramePr>
          <p:cNvPr id="137221" name="Group 5"/>
          <p:cNvGraphicFramePr>
            <a:graphicFrameLocks noGrp="1"/>
          </p:cNvGraphicFramePr>
          <p:nvPr/>
        </p:nvGraphicFramePr>
        <p:xfrm>
          <a:off x="2133600" y="1219200"/>
          <a:ext cx="4572000" cy="792212"/>
        </p:xfrm>
        <a:graphic>
          <a:graphicData uri="http://schemas.openxmlformats.org/drawingml/2006/table">
            <a:tbl>
              <a:tblPr/>
              <a:tblGrid>
                <a:gridCol w="2598738"/>
                <a:gridCol w="1973262"/>
              </a:tblGrid>
              <a:tr h="39608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Barack Obama (D) </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a:txBody>
                  <a:tcPr marT="45653" marB="45653" anchor="ctr"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$541 million</a:t>
                      </a:r>
                    </a:p>
                  </a:txBody>
                  <a:tcPr marT="45653" marB="45653" anchor="ctr" horzOverflow="overflow">
                    <a:lnL>
                      <a:noFill/>
                    </a:lnL>
                    <a:lnR cap="flat">
                      <a:noFill/>
                    </a:lnR>
                    <a:lnT cap="flat">
                      <a:noFill/>
                    </a:lnT>
                    <a:lnB>
                      <a:noFill/>
                    </a:lnB>
                    <a:lnTlToBr>
                      <a:noFill/>
                    </a:lnTlToBr>
                    <a:lnBlToTr>
                      <a:noFill/>
                    </a:lnBlToTr>
                    <a:noFill/>
                  </a:tcPr>
                </a:tc>
              </a:tr>
              <a:tr h="39608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Mitt Romney (R) </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a:txBody>
                  <a:tcPr marT="45653" marB="45653" anchor="ctr"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$336 million</a:t>
                      </a:r>
                    </a:p>
                  </a:txBody>
                  <a:tcPr marT="45653" marB="45653" anchor="ctr" horzOverflow="overflow">
                    <a:lnL>
                      <a:noFill/>
                    </a:lnL>
                    <a:lnR cap="flat">
                      <a:noFill/>
                    </a:lnR>
                    <a:lnT>
                      <a:noFill/>
                    </a:lnT>
                    <a:lnB cap="flat">
                      <a:noFill/>
                    </a:lnB>
                    <a:lnTlToBr>
                      <a:noFill/>
                    </a:lnTlToBr>
                    <a:lnBlToTr>
                      <a:noFill/>
                    </a:lnBlToTr>
                    <a:noFill/>
                  </a:tcPr>
                </a:tc>
              </a:tr>
            </a:tbl>
          </a:graphicData>
        </a:graphic>
      </p:graphicFrame>
      <p:sp>
        <p:nvSpPr>
          <p:cNvPr id="9224" name="Text Box 14"/>
          <p:cNvSpPr txBox="1">
            <a:spLocks noChangeArrowheads="1"/>
          </p:cNvSpPr>
          <p:nvPr/>
        </p:nvSpPr>
        <p:spPr bwMode="auto">
          <a:xfrm>
            <a:off x="0" y="6583363"/>
            <a:ext cx="7848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a:latin typeface="Tahoma" pitchFamily="34" charset="0"/>
              </a:rPr>
              <a:t>Source:  http://www.opensecrets.org/presidential/index.asp?sort=E</a:t>
            </a:r>
          </a:p>
        </p:txBody>
      </p:sp>
      <p:sp>
        <p:nvSpPr>
          <p:cNvPr id="9225" name="Text Box 15"/>
          <p:cNvSpPr txBox="1">
            <a:spLocks noChangeArrowheads="1"/>
          </p:cNvSpPr>
          <p:nvPr/>
        </p:nvSpPr>
        <p:spPr bwMode="auto">
          <a:xfrm>
            <a:off x="457200" y="55959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i="1" dirty="0">
                <a:solidFill>
                  <a:srgbClr val="C00000"/>
                </a:solidFill>
              </a:rPr>
              <a:t>Total spending by all presidential candidates = $1.96 billion </a:t>
            </a:r>
          </a:p>
        </p:txBody>
      </p:sp>
      <p:sp>
        <p:nvSpPr>
          <p:cNvPr id="137232" name="Text Box 16"/>
          <p:cNvSpPr txBox="1">
            <a:spLocks noChangeArrowheads="1"/>
          </p:cNvSpPr>
          <p:nvPr/>
        </p:nvSpPr>
        <p:spPr bwMode="auto">
          <a:xfrm>
            <a:off x="990600" y="3048000"/>
            <a:ext cx="1447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sz="1600"/>
              <a:t>Rejected public financing</a:t>
            </a:r>
          </a:p>
        </p:txBody>
      </p:sp>
      <p:sp>
        <p:nvSpPr>
          <p:cNvPr id="137233" name="Text Box 17"/>
          <p:cNvSpPr txBox="1">
            <a:spLocks noChangeArrowheads="1"/>
          </p:cNvSpPr>
          <p:nvPr/>
        </p:nvSpPr>
        <p:spPr bwMode="auto">
          <a:xfrm>
            <a:off x="7010400" y="2743200"/>
            <a:ext cx="1447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600"/>
              <a:t>First incumbent president to rejected public financing</a:t>
            </a:r>
          </a:p>
        </p:txBody>
      </p:sp>
      <p:pic>
        <p:nvPicPr>
          <p:cNvPr id="11" name="Picture 2" descr="http://missoulanews.bigskypress.com/binary/95bd/1341257433-mitt_rom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2513013"/>
            <a:ext cx="2028825" cy="251618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3" descr="who-is-barack-oba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514600"/>
            <a:ext cx="1984375" cy="2514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230" name="TextBox 9"/>
          <p:cNvSpPr txBox="1">
            <a:spLocks noChangeArrowheads="1"/>
          </p:cNvSpPr>
          <p:nvPr/>
        </p:nvSpPr>
        <p:spPr bwMode="auto">
          <a:xfrm rot="-879447">
            <a:off x="365125" y="1390650"/>
            <a:ext cx="2168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sz="4800" b="1" dirty="0">
                <a:solidFill>
                  <a:srgbClr val="FF0000"/>
                </a:solidFill>
              </a:rPr>
              <a:t>2012</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4800"/>
            <a:ext cx="7239000" cy="619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rot="20840066">
            <a:off x="288620" y="2072996"/>
            <a:ext cx="1604122" cy="646331"/>
          </a:xfrm>
          <a:prstGeom prst="rect">
            <a:avLst/>
          </a:prstGeom>
        </p:spPr>
        <p:txBody>
          <a:bodyPr wrap="square">
            <a:spAutoFit/>
          </a:bodyPr>
          <a:lstStyle/>
          <a:p>
            <a:r>
              <a:rPr lang="en-GB" sz="3600" b="1" dirty="0">
                <a:solidFill>
                  <a:srgbClr val="FF0000"/>
                </a:solidFill>
              </a:rPr>
              <a:t>2012</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
            <a:ext cx="724852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rot="21026824">
            <a:off x="152400" y="2590800"/>
            <a:ext cx="1143000" cy="584775"/>
          </a:xfrm>
          <a:prstGeom prst="rect">
            <a:avLst/>
          </a:prstGeom>
        </p:spPr>
        <p:txBody>
          <a:bodyPr wrap="square">
            <a:spAutoFit/>
          </a:bodyPr>
          <a:lstStyle/>
          <a:p>
            <a:r>
              <a:rPr lang="en-GB" sz="3200" b="1" dirty="0" smtClean="0">
                <a:solidFill>
                  <a:srgbClr val="FF0000"/>
                </a:solidFill>
              </a:rPr>
              <a:t>2008</a:t>
            </a:r>
            <a:endParaRPr lang="en-GB" sz="3200" b="1" dirty="0">
              <a:solidFill>
                <a:srgbClr val="FF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533400"/>
            <a:ext cx="8077200" cy="1311275"/>
          </a:xfrm>
        </p:spPr>
        <p:txBody>
          <a:bodyPr rtlCol="0">
            <a:normAutofit fontScale="90000"/>
          </a:bodyPr>
          <a:lstStyle/>
          <a:p>
            <a:pPr fontAlgn="auto">
              <a:spcAft>
                <a:spcPts val="0"/>
              </a:spcAft>
              <a:defRPr/>
            </a:pPr>
            <a:r>
              <a:rPr lang="en-US" sz="3600" b="1" dirty="0" smtClean="0">
                <a:latin typeface="Arial" pitchFamily="34" charset="0"/>
                <a:cs typeface="Arial" pitchFamily="34" charset="0"/>
              </a:rPr>
              <a:t>Washington on the “customary means of winning votes”  </a:t>
            </a:r>
            <a:r>
              <a:rPr lang="en-US" sz="3600" dirty="0" smtClean="0"/>
              <a:t/>
            </a:r>
            <a:br>
              <a:rPr lang="en-US" sz="3600" dirty="0" smtClean="0"/>
            </a:br>
            <a:endParaRPr lang="en-US" sz="3600" dirty="0" smtClean="0"/>
          </a:p>
        </p:txBody>
      </p:sp>
      <p:sp>
        <p:nvSpPr>
          <p:cNvPr id="106501" name="Rectangle 5"/>
          <p:cNvSpPr>
            <a:spLocks noGrp="1" noChangeArrowheads="1"/>
          </p:cNvSpPr>
          <p:nvPr>
            <p:ph type="body" sz="half" idx="1"/>
          </p:nvPr>
        </p:nvSpPr>
        <p:spPr>
          <a:xfrm>
            <a:off x="1112838" y="1752600"/>
            <a:ext cx="3657600" cy="1981200"/>
          </a:xfrm>
          <a:noFill/>
        </p:spPr>
        <p:txBody>
          <a:bodyPr/>
          <a:lstStyle/>
          <a:p>
            <a:pPr>
              <a:buFontTx/>
              <a:buBlip>
                <a:blip r:embed="rId3"/>
              </a:buBlip>
            </a:pPr>
            <a:r>
              <a:rPr lang="en-US" sz="2000" smtClean="0">
                <a:latin typeface="Arial" charset="0"/>
                <a:cs typeface="Arial" charset="0"/>
              </a:rPr>
              <a:t>28 gallons of rum</a:t>
            </a:r>
          </a:p>
          <a:p>
            <a:pPr>
              <a:buFontTx/>
              <a:buBlip>
                <a:blip r:embed="rId3"/>
              </a:buBlip>
            </a:pPr>
            <a:r>
              <a:rPr lang="en-US" sz="2000" smtClean="0">
                <a:latin typeface="Arial" charset="0"/>
                <a:cs typeface="Arial" charset="0"/>
              </a:rPr>
              <a:t>50 gallons of rum punch</a:t>
            </a:r>
          </a:p>
          <a:p>
            <a:pPr>
              <a:buFontTx/>
              <a:buBlip>
                <a:blip r:embed="rId3"/>
              </a:buBlip>
            </a:pPr>
            <a:r>
              <a:rPr lang="en-US" sz="2000" smtClean="0">
                <a:latin typeface="Arial" charset="0"/>
                <a:cs typeface="Arial" charset="0"/>
              </a:rPr>
              <a:t>34 gallons of wine</a:t>
            </a:r>
          </a:p>
          <a:p>
            <a:pPr>
              <a:buFontTx/>
              <a:buBlip>
                <a:blip r:embed="rId3"/>
              </a:buBlip>
            </a:pPr>
            <a:r>
              <a:rPr lang="en-US" sz="2000" smtClean="0">
                <a:latin typeface="Arial" charset="0"/>
                <a:cs typeface="Arial" charset="0"/>
              </a:rPr>
              <a:t>46 gallons of beer</a:t>
            </a:r>
          </a:p>
          <a:p>
            <a:pPr>
              <a:buFontTx/>
              <a:buBlip>
                <a:blip r:embed="rId3"/>
              </a:buBlip>
            </a:pPr>
            <a:r>
              <a:rPr lang="en-US" sz="2000" smtClean="0">
                <a:latin typeface="Arial" charset="0"/>
                <a:cs typeface="Arial" charset="0"/>
              </a:rPr>
              <a:t>2 gallons of cider royal</a:t>
            </a:r>
          </a:p>
          <a:p>
            <a:endParaRPr lang="en-US" sz="1800" smtClean="0">
              <a:latin typeface="Verdana" pitchFamily="34" charset="0"/>
            </a:endParaRPr>
          </a:p>
        </p:txBody>
      </p:sp>
      <p:sp>
        <p:nvSpPr>
          <p:cNvPr id="106502" name="Text Box 6"/>
          <p:cNvSpPr txBox="1">
            <a:spLocks noChangeArrowheads="1"/>
          </p:cNvSpPr>
          <p:nvPr/>
        </p:nvSpPr>
        <p:spPr bwMode="auto">
          <a:xfrm>
            <a:off x="496888" y="3581400"/>
            <a:ext cx="8229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i="1">
                <a:cs typeface="Arial" charset="0"/>
              </a:rPr>
              <a:t>There were only 391 eligible voters in his district!</a:t>
            </a:r>
          </a:p>
        </p:txBody>
      </p:sp>
      <p:pic>
        <p:nvPicPr>
          <p:cNvPr id="1229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8888" y="1828800"/>
            <a:ext cx="152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Rectangle 2"/>
          <p:cNvSpPr>
            <a:spLocks noChangeArrowheads="1"/>
          </p:cNvSpPr>
          <p:nvPr/>
        </p:nvSpPr>
        <p:spPr bwMode="auto">
          <a:xfrm>
            <a:off x="496888" y="403860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75¢ for a barrel of cider</a:t>
            </a:r>
          </a:p>
          <a:p>
            <a:r>
              <a:rPr lang="en-GB"/>
              <a:t>“I did not need the money. I made the canvass on my own horse; my entertainment, being at the houses of friends, cost me nothing; and my only outlay was seventy-five cents for a barrel of cider, which some farm-hands insisted I should treat them to.” </a:t>
            </a:r>
          </a:p>
        </p:txBody>
      </p:sp>
      <p:pic>
        <p:nvPicPr>
          <p:cNvPr id="1229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8888" y="4114800"/>
            <a:ext cx="1676400" cy="194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6" name="Rectangle 3"/>
          <p:cNvSpPr>
            <a:spLocks noChangeArrowheads="1"/>
          </p:cNvSpPr>
          <p:nvPr/>
        </p:nvSpPr>
        <p:spPr bwMode="auto">
          <a:xfrm>
            <a:off x="3352800" y="6162675"/>
            <a:ext cx="4092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t>Lincoln’s Campaign Expenses in 1846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200" b="1" dirty="0" smtClean="0">
                <a:latin typeface="Arial" charset="0"/>
                <a:cs typeface="Arial" charset="0"/>
              </a:rPr>
              <a:t>Why do we spend so much more today?</a:t>
            </a:r>
          </a:p>
        </p:txBody>
      </p:sp>
      <p:sp>
        <p:nvSpPr>
          <p:cNvPr id="13315" name="Rectangle 4"/>
          <p:cNvSpPr>
            <a:spLocks noGrp="1" noChangeArrowheads="1"/>
          </p:cNvSpPr>
          <p:nvPr>
            <p:ph idx="1"/>
          </p:nvPr>
        </p:nvSpPr>
        <p:spPr/>
        <p:txBody>
          <a:bodyPr/>
          <a:lstStyle/>
          <a:p>
            <a:pPr>
              <a:buFont typeface="Wingdings" pitchFamily="2" charset="2"/>
              <a:buChar char="§"/>
            </a:pPr>
            <a:r>
              <a:rPr lang="en-US" sz="2400" smtClean="0">
                <a:latin typeface="Arial" charset="0"/>
                <a:cs typeface="Arial" charset="0"/>
              </a:rPr>
              <a:t>Expansion of the electorate:</a:t>
            </a:r>
          </a:p>
          <a:p>
            <a:pPr lvl="1"/>
            <a:r>
              <a:rPr lang="en-US" sz="1800" smtClean="0">
                <a:latin typeface="Arial" charset="0"/>
                <a:cs typeface="Arial" charset="0"/>
              </a:rPr>
              <a:t>The 17th Amendment was passed in 1913.  It instituted the direct popular election of U.S. Senators. </a:t>
            </a:r>
          </a:p>
          <a:p>
            <a:pPr lvl="1"/>
            <a:r>
              <a:rPr lang="en-US" sz="1800" smtClean="0">
                <a:latin typeface="Arial" charset="0"/>
                <a:cs typeface="Arial" charset="0"/>
              </a:rPr>
              <a:t>About the same time, most states turned from party nominating conventions to direct primaries.  </a:t>
            </a:r>
          </a:p>
          <a:p>
            <a:pPr lvl="1"/>
            <a:r>
              <a:rPr lang="en-US" sz="1800" smtClean="0">
                <a:latin typeface="Arial" charset="0"/>
                <a:cs typeface="Arial" charset="0"/>
              </a:rPr>
              <a:t>With the ratification of the 19th Amendment in 1920, women won the right to vote.</a:t>
            </a:r>
          </a:p>
          <a:p>
            <a:pPr>
              <a:buFont typeface="Wingdings" pitchFamily="2" charset="2"/>
              <a:buChar char="§"/>
            </a:pPr>
            <a:r>
              <a:rPr lang="en-US" sz="2400" smtClean="0">
                <a:latin typeface="Arial" charset="0"/>
                <a:cs typeface="Arial" charset="0"/>
              </a:rPr>
              <a:t>Increasing government involvement in the economy:</a:t>
            </a:r>
          </a:p>
          <a:p>
            <a:pPr lvl="1"/>
            <a:r>
              <a:rPr lang="en-US" sz="1800" smtClean="0">
                <a:latin typeface="Arial" charset="0"/>
                <a:cs typeface="Arial" charset="0"/>
              </a:rPr>
              <a:t>Corporate tax policy</a:t>
            </a:r>
          </a:p>
          <a:p>
            <a:pPr lvl="1"/>
            <a:r>
              <a:rPr lang="en-US" sz="1800" smtClean="0">
                <a:latin typeface="Arial" charset="0"/>
                <a:cs typeface="Arial" charset="0"/>
              </a:rPr>
              <a:t>Interest rates</a:t>
            </a:r>
          </a:p>
          <a:p>
            <a:pPr>
              <a:buFont typeface="Wingdings" pitchFamily="2" charset="2"/>
              <a:buChar char="§"/>
            </a:pPr>
            <a:r>
              <a:rPr lang="en-US" sz="2400" smtClean="0">
                <a:latin typeface="Arial" charset="0"/>
                <a:cs typeface="Arial" charset="0"/>
              </a:rPr>
              <a:t>Cost of mass media</a:t>
            </a:r>
          </a:p>
          <a:p>
            <a:pPr lvl="1"/>
            <a:r>
              <a:rPr lang="en-US" sz="1800" smtClean="0">
                <a:latin typeface="Arial" charset="0"/>
                <a:cs typeface="Arial" charset="0"/>
              </a:rPr>
              <a:t>Television markets</a:t>
            </a:r>
          </a:p>
          <a:p>
            <a:pPr lvl="1"/>
            <a:r>
              <a:rPr lang="en-US" sz="1800" smtClean="0">
                <a:latin typeface="Arial" charset="0"/>
                <a:cs typeface="Arial" charset="0"/>
              </a:rPr>
              <a:t>Internet</a:t>
            </a:r>
          </a:p>
          <a:p>
            <a:pPr lvl="1"/>
            <a:endParaRPr lang="en-US" sz="1800" smtClean="0"/>
          </a:p>
          <a:p>
            <a:pPr lvl="1"/>
            <a:endParaRPr lang="en-US" sz="2000" smtClean="0"/>
          </a:p>
          <a:p>
            <a:endParaRPr lang="en-US" sz="2400" smtClean="0"/>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343400"/>
            <a:ext cx="3200400"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2122</TotalTime>
  <Words>2728</Words>
  <Application>Microsoft Office PowerPoint</Application>
  <PresentationFormat>On-screen Show (4:3)</PresentationFormat>
  <Paragraphs>261</Paragraphs>
  <Slides>38</Slides>
  <Notes>28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Unit 3: Money &amp; US Elections</vt:lpstr>
      <vt:lpstr>Campaign Finance </vt:lpstr>
      <vt:lpstr>How much does it cost to run for president?</vt:lpstr>
      <vt:lpstr>How much does it cost to run for president?</vt:lpstr>
      <vt:lpstr>How much does it cost to run for president?</vt:lpstr>
      <vt:lpstr>PowerPoint Presentation</vt:lpstr>
      <vt:lpstr>PowerPoint Presentation</vt:lpstr>
      <vt:lpstr>Washington on the “customary means of winning votes”   </vt:lpstr>
      <vt:lpstr>Why do we spend so much more today?</vt:lpstr>
      <vt:lpstr>Do we spend too much on political campaigns?</vt:lpstr>
      <vt:lpstr>Where does all this money come from?</vt:lpstr>
      <vt:lpstr>Who Receives the Checkoff Dollars?</vt:lpstr>
      <vt:lpstr>Opting Out…</vt:lpstr>
      <vt:lpstr>PowerPoint Presentation</vt:lpstr>
      <vt:lpstr>Where does all this money come from?</vt:lpstr>
      <vt:lpstr>Where does all that money go?</vt:lpstr>
      <vt:lpstr>Does money buy elections? Does money, at least, buy influence?</vt:lpstr>
      <vt:lpstr>How is this system of campaign financing control regulated?</vt:lpstr>
      <vt:lpstr>Disclosure Laws</vt:lpstr>
      <vt:lpstr>PowerPoint Presentation</vt:lpstr>
      <vt:lpstr>1974 FEC Amendments</vt:lpstr>
      <vt:lpstr>Is Money the Equivalent of “Speech”?</vt:lpstr>
      <vt:lpstr>Buckley v. Valeo (1976)</vt:lpstr>
      <vt:lpstr>Campaign Finance &amp; the Supreme Court</vt:lpstr>
      <vt:lpstr>Is Money the Equivalent of “Speech”?</vt:lpstr>
      <vt:lpstr>Bipartisan Campaign Reform Act (McCain- Feingold Act, 2002)</vt:lpstr>
      <vt:lpstr>Banning “Soft Money”</vt:lpstr>
      <vt:lpstr>PowerPoint Presentation</vt:lpstr>
      <vt:lpstr>Political Action Committees</vt:lpstr>
      <vt:lpstr>PowerPoint Presentation</vt:lpstr>
      <vt:lpstr>PowerPoint Presentation</vt:lpstr>
      <vt:lpstr>527s</vt:lpstr>
      <vt:lpstr>PowerPoint Presentation</vt:lpstr>
      <vt:lpstr>PowerPoint Presentation</vt:lpstr>
      <vt:lpstr>McCutcheon vs. FEC decision, 2014</vt:lpstr>
      <vt:lpstr>PowerPoint Presentation</vt:lpstr>
      <vt:lpstr>PowerPoint Presentation</vt:lpstr>
      <vt:lpstr>What does money have to do with democracy?  A great deal! </vt:lpstr>
    </vt:vector>
  </TitlesOfParts>
  <Company>The University of Vermont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Finance</dc:title>
  <dc:creator>Deborah Lynn Guber</dc:creator>
  <cp:lastModifiedBy>Administrator</cp:lastModifiedBy>
  <cp:revision>220</cp:revision>
  <cp:lastPrinted>1601-01-01T00:00:00Z</cp:lastPrinted>
  <dcterms:created xsi:type="dcterms:W3CDTF">2005-11-12T14:46:56Z</dcterms:created>
  <dcterms:modified xsi:type="dcterms:W3CDTF">2015-06-04T12:07:49Z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TC010721331033</vt:lpwstr>
  </property>
</Properties>
</file>