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56" r:id="rId2"/>
    <p:sldId id="257" r:id="rId3"/>
    <p:sldId id="271" r:id="rId4"/>
    <p:sldId id="272" r:id="rId5"/>
    <p:sldId id="258" r:id="rId6"/>
    <p:sldId id="259" r:id="rId7"/>
    <p:sldId id="260" r:id="rId8"/>
    <p:sldId id="261" r:id="rId9"/>
    <p:sldId id="262" r:id="rId10"/>
    <p:sldId id="263" r:id="rId11"/>
    <p:sldId id="269" r:id="rId12"/>
    <p:sldId id="270" r:id="rId13"/>
    <p:sldId id="265" r:id="rId14"/>
    <p:sldId id="266" r:id="rId15"/>
    <p:sldId id="267" r:id="rId16"/>
    <p:sldId id="268" r:id="rId17"/>
  </p:sldIdLst>
  <p:sldSz cx="9144000" cy="6858000" type="screen4x3"/>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1263" cy="49276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05482" y="0"/>
            <a:ext cx="2911263" cy="492760"/>
          </a:xfrm>
          <a:prstGeom prst="rect">
            <a:avLst/>
          </a:prstGeom>
        </p:spPr>
        <p:txBody>
          <a:bodyPr vert="horz" lIns="91440" tIns="45720" rIns="91440" bIns="45720" rtlCol="0"/>
          <a:lstStyle>
            <a:lvl1pPr algn="r">
              <a:defRPr sz="1200"/>
            </a:lvl1pPr>
          </a:lstStyle>
          <a:p>
            <a:fld id="{9E1A813E-E5FC-4DD0-8634-16722D2E9024}" type="datetimeFigureOut">
              <a:rPr lang="en-GB" smtClean="0"/>
              <a:t>04/06/2015</a:t>
            </a:fld>
            <a:endParaRPr lang="en-GB"/>
          </a:p>
        </p:txBody>
      </p:sp>
      <p:sp>
        <p:nvSpPr>
          <p:cNvPr id="4" name="Footer Placeholder 3"/>
          <p:cNvSpPr>
            <a:spLocks noGrp="1"/>
          </p:cNvSpPr>
          <p:nvPr>
            <p:ph type="ftr" sz="quarter" idx="2"/>
          </p:nvPr>
        </p:nvSpPr>
        <p:spPr>
          <a:xfrm>
            <a:off x="0" y="9360730"/>
            <a:ext cx="2911263" cy="49276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05482" y="9360730"/>
            <a:ext cx="2911263" cy="492760"/>
          </a:xfrm>
          <a:prstGeom prst="rect">
            <a:avLst/>
          </a:prstGeom>
        </p:spPr>
        <p:txBody>
          <a:bodyPr vert="horz" lIns="91440" tIns="45720" rIns="91440" bIns="45720" rtlCol="0" anchor="b"/>
          <a:lstStyle>
            <a:lvl1pPr algn="r">
              <a:defRPr sz="1200"/>
            </a:lvl1pPr>
          </a:lstStyle>
          <a:p>
            <a:fld id="{E92E5E9B-974D-46EF-96E3-6819A5D4E5C8}" type="slidenum">
              <a:rPr lang="en-GB" smtClean="0"/>
              <a:t>‹#›</a:t>
            </a:fld>
            <a:endParaRPr lang="en-GB"/>
          </a:p>
        </p:txBody>
      </p:sp>
    </p:spTree>
    <p:extLst>
      <p:ext uri="{BB962C8B-B14F-4D97-AF65-F5344CB8AC3E}">
        <p14:creationId xmlns:p14="http://schemas.microsoft.com/office/powerpoint/2010/main" val="452638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76E17A-574E-4BD6-95E9-375B48FAF6D1}"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74907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76E17A-574E-4BD6-95E9-375B48FAF6D1}"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129157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76E17A-574E-4BD6-95E9-375B48FAF6D1}"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66426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76E17A-574E-4BD6-95E9-375B48FAF6D1}"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80390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6E17A-574E-4BD6-95E9-375B48FAF6D1}" type="datetimeFigureOut">
              <a:rPr lang="en-GB" smtClean="0"/>
              <a:t>04/06/2015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377788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76E17A-574E-4BD6-95E9-375B48FAF6D1}"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234865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76E17A-574E-4BD6-95E9-375B48FAF6D1}" type="datetimeFigureOut">
              <a:rPr lang="en-GB" smtClean="0"/>
              <a:t>04/06/2015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331743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76E17A-574E-4BD6-95E9-375B48FAF6D1}" type="datetimeFigureOut">
              <a:rPr lang="en-GB" smtClean="0"/>
              <a:t>04/06/2015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125855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6E17A-574E-4BD6-95E9-375B48FAF6D1}" type="datetimeFigureOut">
              <a:rPr lang="en-GB" smtClean="0"/>
              <a:t>04/06/2015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318728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6E17A-574E-4BD6-95E9-375B48FAF6D1}"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1828768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6E17A-574E-4BD6-95E9-375B48FAF6D1}" type="datetimeFigureOut">
              <a:rPr lang="en-GB" smtClean="0"/>
              <a:t>04/06/2015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80599E-01CA-4683-8F0F-3A321FA0CF7F}" type="slidenum">
              <a:rPr lang="en-GB" smtClean="0"/>
              <a:t>‹#›</a:t>
            </a:fld>
            <a:endParaRPr lang="en-GB"/>
          </a:p>
        </p:txBody>
      </p:sp>
    </p:spTree>
    <p:extLst>
      <p:ext uri="{BB962C8B-B14F-4D97-AF65-F5344CB8AC3E}">
        <p14:creationId xmlns:p14="http://schemas.microsoft.com/office/powerpoint/2010/main" val="203528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6E17A-574E-4BD6-95E9-375B48FAF6D1}" type="datetimeFigureOut">
              <a:rPr lang="en-GB" smtClean="0"/>
              <a:t>04/06/2015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0599E-01CA-4683-8F0F-3A321FA0CF7F}" type="slidenum">
              <a:rPr lang="en-GB" smtClean="0"/>
              <a:t>‹#›</a:t>
            </a:fld>
            <a:endParaRPr lang="en-GB"/>
          </a:p>
        </p:txBody>
      </p:sp>
    </p:spTree>
    <p:extLst>
      <p:ext uri="{BB962C8B-B14F-4D97-AF65-F5344CB8AC3E}">
        <p14:creationId xmlns:p14="http://schemas.microsoft.com/office/powerpoint/2010/main" val="101162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_95I_1rZiI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N708P-A45D0" TargetMode="External"/><Relationship Id="rId1" Type="http://schemas.openxmlformats.org/officeDocument/2006/relationships/slideLayout" Target="../slideLayouts/slideLayout2.xml"/><Relationship Id="rId4" Type="http://schemas.openxmlformats.org/officeDocument/2006/relationships/hyperlink" Target="http://2016.presidential-candidate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1470025"/>
          </a:xfrm>
        </p:spPr>
        <p:txBody>
          <a:bodyPr/>
          <a:lstStyle/>
          <a:p>
            <a:r>
              <a:rPr lang="en-GB" b="1" smtClean="0"/>
              <a:t>Unit 3: Presidential </a:t>
            </a:r>
            <a:r>
              <a:rPr lang="en-GB" b="1" dirty="0" smtClean="0"/>
              <a:t>Elections</a:t>
            </a:r>
            <a:endParaRPr lang="en-GB" b="1"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88840"/>
            <a:ext cx="5694502" cy="371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207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Primary Season:</a:t>
            </a:r>
            <a:endParaRPr lang="en-GB" b="1" dirty="0"/>
          </a:p>
        </p:txBody>
      </p:sp>
      <p:sp>
        <p:nvSpPr>
          <p:cNvPr id="3" name="Content Placeholder 2"/>
          <p:cNvSpPr>
            <a:spLocks noGrp="1"/>
          </p:cNvSpPr>
          <p:nvPr>
            <p:ph idx="1"/>
          </p:nvPr>
        </p:nvSpPr>
        <p:spPr>
          <a:xfrm>
            <a:off x="457200" y="1268760"/>
            <a:ext cx="8229600" cy="5184576"/>
          </a:xfrm>
        </p:spPr>
        <p:txBody>
          <a:bodyPr>
            <a:normAutofit fontScale="55000" lnSpcReduction="20000"/>
          </a:bodyPr>
          <a:lstStyle/>
          <a:p>
            <a:r>
              <a:rPr lang="en-GB" sz="4400" b="1" dirty="0" smtClean="0"/>
              <a:t>Informal ~ </a:t>
            </a:r>
            <a:r>
              <a:rPr lang="en-GB" sz="4400" b="1" i="1" dirty="0" smtClean="0">
                <a:solidFill>
                  <a:srgbClr val="002060"/>
                </a:solidFill>
              </a:rPr>
              <a:t>‘Invisible Primary’</a:t>
            </a:r>
            <a:r>
              <a:rPr lang="en-GB" sz="4400" b="1" dirty="0" smtClean="0"/>
              <a:t>:</a:t>
            </a:r>
          </a:p>
          <a:p>
            <a:endParaRPr lang="en-GB" sz="1800" b="1" dirty="0" smtClean="0"/>
          </a:p>
          <a:p>
            <a:r>
              <a:rPr lang="en-GB" sz="3500" dirty="0" smtClean="0"/>
              <a:t>Candidates File an Exploratory Committee</a:t>
            </a:r>
          </a:p>
          <a:p>
            <a:r>
              <a:rPr lang="en-GB" sz="3500" dirty="0" smtClean="0"/>
              <a:t>Polling is important to measure popularity</a:t>
            </a:r>
          </a:p>
          <a:p>
            <a:r>
              <a:rPr lang="en-GB" sz="3500" dirty="0" smtClean="0"/>
              <a:t>Mentions in the media are needed/monitored (</a:t>
            </a:r>
            <a:r>
              <a:rPr lang="en-GB" sz="3500" dirty="0" smtClean="0">
                <a:solidFill>
                  <a:srgbClr val="C00000"/>
                </a:solidFill>
              </a:rPr>
              <a:t>esp. </a:t>
            </a:r>
            <a:r>
              <a:rPr lang="en-GB" sz="3500" i="1" dirty="0" smtClean="0">
                <a:solidFill>
                  <a:srgbClr val="C00000"/>
                </a:solidFill>
              </a:rPr>
              <a:t>Washington Post, New York Times, Newsweek</a:t>
            </a:r>
            <a:r>
              <a:rPr lang="en-GB" sz="3500" dirty="0" smtClean="0"/>
              <a:t> etc.). Additionally interviews on TV (</a:t>
            </a:r>
            <a:r>
              <a:rPr lang="en-GB" sz="3500" dirty="0" smtClean="0">
                <a:solidFill>
                  <a:srgbClr val="C00000"/>
                </a:solidFill>
              </a:rPr>
              <a:t>e.g. </a:t>
            </a:r>
            <a:r>
              <a:rPr lang="en-GB" sz="3500" i="1" dirty="0" smtClean="0">
                <a:solidFill>
                  <a:srgbClr val="C00000"/>
                </a:solidFill>
              </a:rPr>
              <a:t>Face the Nation</a:t>
            </a:r>
            <a:r>
              <a:rPr lang="en-GB" sz="3500" dirty="0" smtClean="0"/>
              <a:t>) are important (</a:t>
            </a:r>
            <a:r>
              <a:rPr lang="en-GB" sz="3500" dirty="0" smtClean="0">
                <a:solidFill>
                  <a:srgbClr val="C00000"/>
                </a:solidFill>
              </a:rPr>
              <a:t>Obama was first on Oprah in 2004!</a:t>
            </a:r>
            <a:r>
              <a:rPr lang="en-GB" sz="3500" dirty="0" smtClean="0"/>
              <a:t>). The key object here is the raise a national profile, when often just a state-based one exists.</a:t>
            </a:r>
          </a:p>
          <a:p>
            <a:r>
              <a:rPr lang="en-GB" sz="3500" dirty="0" smtClean="0"/>
              <a:t>Visits to key states (Iowa, New Hampshire – first states in the formal primary season. Also key </a:t>
            </a:r>
            <a:r>
              <a:rPr lang="en-GB" sz="3500" b="1" i="1" dirty="0" smtClean="0">
                <a:solidFill>
                  <a:srgbClr val="002060"/>
                </a:solidFill>
              </a:rPr>
              <a:t>swing states </a:t>
            </a:r>
            <a:r>
              <a:rPr lang="en-GB" sz="3500" dirty="0" smtClean="0"/>
              <a:t>(</a:t>
            </a:r>
            <a:r>
              <a:rPr lang="en-GB" sz="3500" dirty="0" smtClean="0">
                <a:solidFill>
                  <a:srgbClr val="C00000"/>
                </a:solidFill>
              </a:rPr>
              <a:t>e.g. Florida</a:t>
            </a:r>
            <a:r>
              <a:rPr lang="en-GB" sz="3500" dirty="0" smtClean="0"/>
              <a:t>), and/or states with large Electoral College votes (</a:t>
            </a:r>
            <a:r>
              <a:rPr lang="en-GB" sz="3500" dirty="0" smtClean="0">
                <a:solidFill>
                  <a:srgbClr val="C00000"/>
                </a:solidFill>
              </a:rPr>
              <a:t>e.g. California</a:t>
            </a:r>
            <a:r>
              <a:rPr lang="en-GB" sz="3500" dirty="0" smtClean="0"/>
              <a:t>)</a:t>
            </a:r>
          </a:p>
          <a:p>
            <a:r>
              <a:rPr lang="en-GB" sz="3500" dirty="0" smtClean="0"/>
              <a:t>Books ~ </a:t>
            </a:r>
            <a:r>
              <a:rPr lang="en-GB" sz="3500" dirty="0" smtClean="0">
                <a:solidFill>
                  <a:srgbClr val="C00000"/>
                </a:solidFill>
              </a:rPr>
              <a:t>‘</a:t>
            </a:r>
            <a:r>
              <a:rPr lang="en-GB" sz="3500" i="1" dirty="0" smtClean="0">
                <a:solidFill>
                  <a:srgbClr val="C00000"/>
                </a:solidFill>
              </a:rPr>
              <a:t>Faith of My Fathers’  </a:t>
            </a:r>
            <a:r>
              <a:rPr lang="en-GB" sz="3500" dirty="0" smtClean="0">
                <a:solidFill>
                  <a:srgbClr val="C00000"/>
                </a:solidFill>
              </a:rPr>
              <a:t>(John McCain),</a:t>
            </a:r>
            <a:r>
              <a:rPr lang="en-GB" sz="3500" i="1" dirty="0" smtClean="0">
                <a:solidFill>
                  <a:srgbClr val="C00000"/>
                </a:solidFill>
              </a:rPr>
              <a:t> ‘A Charge to Keep’  </a:t>
            </a:r>
            <a:r>
              <a:rPr lang="en-GB" sz="3500" dirty="0" smtClean="0">
                <a:solidFill>
                  <a:srgbClr val="C00000"/>
                </a:solidFill>
              </a:rPr>
              <a:t>(George W Bush), </a:t>
            </a:r>
            <a:r>
              <a:rPr lang="en-GB" sz="3500" i="1" dirty="0" smtClean="0">
                <a:solidFill>
                  <a:srgbClr val="C00000"/>
                </a:solidFill>
              </a:rPr>
              <a:t>‘The Audacity of Hope’ </a:t>
            </a:r>
            <a:r>
              <a:rPr lang="en-GB" sz="3500" dirty="0" smtClean="0">
                <a:solidFill>
                  <a:srgbClr val="C00000"/>
                </a:solidFill>
              </a:rPr>
              <a:t>(Barak Obama), … and Hilary Clinton’s </a:t>
            </a:r>
            <a:r>
              <a:rPr lang="en-GB" sz="3500" i="1" dirty="0" smtClean="0">
                <a:solidFill>
                  <a:srgbClr val="C00000"/>
                </a:solidFill>
              </a:rPr>
              <a:t>‘</a:t>
            </a:r>
            <a:r>
              <a:rPr lang="en-GB" sz="3500" i="1" dirty="0" smtClean="0">
                <a:solidFill>
                  <a:srgbClr val="C00000"/>
                </a:solidFill>
              </a:rPr>
              <a:t>Hard Choices</a:t>
            </a:r>
            <a:r>
              <a:rPr lang="en-GB" sz="3500" i="1" dirty="0" smtClean="0">
                <a:solidFill>
                  <a:srgbClr val="C00000"/>
                </a:solidFill>
              </a:rPr>
              <a:t>’</a:t>
            </a:r>
            <a:r>
              <a:rPr lang="en-GB" sz="3500" dirty="0">
                <a:solidFill>
                  <a:srgbClr val="C00000"/>
                </a:solidFill>
              </a:rPr>
              <a:t>.</a:t>
            </a:r>
            <a:endParaRPr lang="en-GB" sz="3500" dirty="0" smtClean="0">
              <a:solidFill>
                <a:srgbClr val="C00000"/>
              </a:solidFill>
            </a:endParaRPr>
          </a:p>
          <a:p>
            <a:r>
              <a:rPr lang="en-GB" sz="3500" dirty="0" smtClean="0"/>
              <a:t>Fund Raising ~ (‘War Chest’). This has become a key issue in the process, </a:t>
            </a:r>
            <a:r>
              <a:rPr lang="en-GB" sz="3500" dirty="0" smtClean="0">
                <a:solidFill>
                  <a:srgbClr val="C00000"/>
                </a:solidFill>
              </a:rPr>
              <a:t>for example in 1999 Elizabeth Dole dropped out of the 2000 race as her ‘war chest’ struggled to reach the $10m mark. In 2012 Obama’s campaign funds exceeded $240m (indeed the entire 2012 election cycle cost $4.2b, a figure that’s set to get higher in </a:t>
            </a:r>
            <a:r>
              <a:rPr lang="en-GB" sz="3500" dirty="0" smtClean="0">
                <a:solidFill>
                  <a:srgbClr val="C00000"/>
                </a:solidFill>
              </a:rPr>
              <a:t>2016, given Hillary’s campaign have already set a goal of raising $2.5 b!)</a:t>
            </a:r>
            <a:endParaRPr lang="en-GB" sz="3500" dirty="0" smtClean="0">
              <a:solidFill>
                <a:srgbClr val="C00000"/>
              </a:solidFill>
            </a:endParaRPr>
          </a:p>
        </p:txBody>
      </p:sp>
    </p:spTree>
    <p:extLst>
      <p:ext uri="{BB962C8B-B14F-4D97-AF65-F5344CB8AC3E}">
        <p14:creationId xmlns:p14="http://schemas.microsoft.com/office/powerpoint/2010/main" val="760776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GB" b="1" dirty="0"/>
              <a:t>Primary Elections &amp; </a:t>
            </a:r>
            <a:r>
              <a:rPr lang="en-GB" b="1" dirty="0" smtClean="0"/>
              <a:t>Caucuses</a:t>
            </a:r>
            <a:endParaRPr lang="en-GB" b="1" dirty="0"/>
          </a:p>
        </p:txBody>
      </p:sp>
      <p:sp>
        <p:nvSpPr>
          <p:cNvPr id="3" name="Content Placeholder 2"/>
          <p:cNvSpPr>
            <a:spLocks noGrp="1"/>
          </p:cNvSpPr>
          <p:nvPr>
            <p:ph idx="1"/>
          </p:nvPr>
        </p:nvSpPr>
        <p:spPr>
          <a:xfrm>
            <a:off x="107504" y="980728"/>
            <a:ext cx="8856984" cy="5760640"/>
          </a:xfrm>
        </p:spPr>
        <p:txBody>
          <a:bodyPr>
            <a:normAutofit fontScale="25000" lnSpcReduction="20000"/>
          </a:bodyPr>
          <a:lstStyle/>
          <a:p>
            <a:r>
              <a:rPr lang="en-GB" sz="7600" b="1" i="1" dirty="0">
                <a:solidFill>
                  <a:srgbClr val="002060"/>
                </a:solidFill>
              </a:rPr>
              <a:t>Presidential Primary</a:t>
            </a:r>
            <a:r>
              <a:rPr lang="en-GB" sz="7600" b="1" dirty="0"/>
              <a:t>:  </a:t>
            </a:r>
            <a:r>
              <a:rPr lang="en-GB" sz="7600" dirty="0"/>
              <a:t>State based election to choose a party’s candidate. Delegates are also chosen who will later attend the National Party’s Convention to vote.</a:t>
            </a:r>
          </a:p>
          <a:p>
            <a:pPr lvl="1">
              <a:buFont typeface="Wingdings" pitchFamily="2" charset="2"/>
              <a:buChar char="Ø"/>
            </a:pPr>
            <a:r>
              <a:rPr lang="en-GB" sz="7600" dirty="0" smtClean="0"/>
              <a:t>Primaries </a:t>
            </a:r>
            <a:r>
              <a:rPr lang="en-GB" sz="7600" dirty="0"/>
              <a:t>have become more </a:t>
            </a:r>
            <a:r>
              <a:rPr lang="en-GB" sz="7600" dirty="0" smtClean="0"/>
              <a:t>common </a:t>
            </a:r>
            <a:r>
              <a:rPr lang="en-GB" sz="7600" dirty="0"/>
              <a:t>&amp; important since the </a:t>
            </a:r>
            <a:r>
              <a:rPr lang="en-GB" sz="7600" dirty="0" smtClean="0"/>
              <a:t>1950s/60s </a:t>
            </a:r>
            <a:r>
              <a:rPr lang="en-GB" sz="7600" dirty="0"/>
              <a:t>(prior </a:t>
            </a:r>
            <a:r>
              <a:rPr lang="en-GB" sz="7600" dirty="0" smtClean="0"/>
              <a:t>to </a:t>
            </a:r>
            <a:r>
              <a:rPr lang="en-GB" sz="7600" dirty="0"/>
              <a:t>which ‘smoke filled rooms’ were more </a:t>
            </a:r>
            <a:r>
              <a:rPr lang="en-GB" sz="7600" dirty="0" smtClean="0"/>
              <a:t>likely </a:t>
            </a:r>
            <a:r>
              <a:rPr lang="en-GB" sz="7600" dirty="0"/>
              <a:t>where candidates were selected </a:t>
            </a:r>
            <a:r>
              <a:rPr lang="en-GB" sz="7600" dirty="0" smtClean="0"/>
              <a:t>by </a:t>
            </a:r>
            <a:r>
              <a:rPr lang="en-GB" sz="7600" dirty="0"/>
              <a:t>party </a:t>
            </a:r>
            <a:r>
              <a:rPr lang="en-GB" sz="7600" dirty="0" smtClean="0"/>
              <a:t>elites (</a:t>
            </a:r>
            <a:r>
              <a:rPr lang="en-GB" sz="7600" dirty="0" smtClean="0">
                <a:solidFill>
                  <a:srgbClr val="C00000"/>
                </a:solidFill>
              </a:rPr>
              <a:t>e.g</a:t>
            </a:r>
            <a:r>
              <a:rPr lang="en-GB" sz="7600" dirty="0">
                <a:solidFill>
                  <a:srgbClr val="C00000"/>
                </a:solidFill>
              </a:rPr>
              <a:t>. 1968 </a:t>
            </a:r>
            <a:r>
              <a:rPr lang="en-GB" sz="7600" dirty="0" smtClean="0">
                <a:solidFill>
                  <a:srgbClr val="C00000"/>
                </a:solidFill>
              </a:rPr>
              <a:t>democratic </a:t>
            </a:r>
            <a:r>
              <a:rPr lang="en-GB" sz="7600" dirty="0">
                <a:solidFill>
                  <a:srgbClr val="C00000"/>
                </a:solidFill>
              </a:rPr>
              <a:t>Convention &amp; nomination of Hubert </a:t>
            </a:r>
            <a:r>
              <a:rPr lang="en-GB" sz="7600" dirty="0" smtClean="0">
                <a:solidFill>
                  <a:srgbClr val="C00000"/>
                </a:solidFill>
              </a:rPr>
              <a:t>Humphrey who </a:t>
            </a:r>
            <a:r>
              <a:rPr lang="en-GB" sz="7600" dirty="0">
                <a:solidFill>
                  <a:srgbClr val="C00000"/>
                </a:solidFill>
              </a:rPr>
              <a:t>received just 2.2% of the vote in the primary, compared </a:t>
            </a:r>
            <a:r>
              <a:rPr lang="en-GB" sz="7600" dirty="0" smtClean="0">
                <a:solidFill>
                  <a:srgbClr val="C00000"/>
                </a:solidFill>
              </a:rPr>
              <a:t>to Eugene </a:t>
            </a:r>
            <a:r>
              <a:rPr lang="en-GB" sz="7600" dirty="0">
                <a:solidFill>
                  <a:srgbClr val="C00000"/>
                </a:solidFill>
              </a:rPr>
              <a:t>McCarthy’s 38.7%...leading to the McGovern-Fraser </a:t>
            </a:r>
            <a:r>
              <a:rPr lang="en-GB" sz="7600" dirty="0" smtClean="0">
                <a:solidFill>
                  <a:srgbClr val="C00000"/>
                </a:solidFill>
              </a:rPr>
              <a:t>Commission</a:t>
            </a:r>
            <a:r>
              <a:rPr lang="en-GB" sz="7600" dirty="0" smtClean="0"/>
              <a:t>).</a:t>
            </a:r>
          </a:p>
          <a:p>
            <a:pPr lvl="1">
              <a:buFont typeface="Wingdings" pitchFamily="2" charset="2"/>
              <a:buChar char="Ø"/>
            </a:pPr>
            <a:endParaRPr lang="en-GB" sz="2000" dirty="0"/>
          </a:p>
          <a:p>
            <a:r>
              <a:rPr lang="en-GB" sz="7600" b="1" i="1" dirty="0">
                <a:solidFill>
                  <a:srgbClr val="002060"/>
                </a:solidFill>
              </a:rPr>
              <a:t>Presidential Caucus</a:t>
            </a:r>
            <a:r>
              <a:rPr lang="en-GB" sz="7600" b="1" dirty="0"/>
              <a:t>: </a:t>
            </a:r>
            <a:r>
              <a:rPr lang="en-GB" sz="7600" dirty="0"/>
              <a:t>State based meeting to decide on presidential candidate, e.g. Iowa, Kansas, Maine etc</a:t>
            </a:r>
            <a:r>
              <a:rPr lang="en-GB" sz="7600" dirty="0" smtClean="0"/>
              <a:t>. </a:t>
            </a:r>
          </a:p>
          <a:p>
            <a:pPr lvl="1">
              <a:buFont typeface="Wingdings" pitchFamily="2" charset="2"/>
              <a:buChar char="Ø"/>
            </a:pPr>
            <a:r>
              <a:rPr lang="en-GB" sz="7600" b="1" dirty="0"/>
              <a:t>Caucus: </a:t>
            </a:r>
            <a:r>
              <a:rPr lang="en-GB" sz="7600" dirty="0"/>
              <a:t>Meetings (wards, precincts, districts, counties etc.) where votes for delegates are cast for candidates who will represent them at next level (state party) … ultimately leading to the National </a:t>
            </a:r>
            <a:r>
              <a:rPr lang="en-GB" sz="7600" dirty="0" smtClean="0"/>
              <a:t>Convention.</a:t>
            </a:r>
          </a:p>
          <a:p>
            <a:pPr lvl="1">
              <a:buFont typeface="Wingdings" pitchFamily="2" charset="2"/>
              <a:buChar char="Ø"/>
            </a:pPr>
            <a:r>
              <a:rPr lang="en-GB" sz="7600" dirty="0" smtClean="0"/>
              <a:t>Tend </a:t>
            </a:r>
            <a:r>
              <a:rPr lang="en-GB" sz="7600" dirty="0"/>
              <a:t>to be </a:t>
            </a:r>
            <a:r>
              <a:rPr lang="en-GB" sz="7600" b="1" dirty="0"/>
              <a:t>dominated by party </a:t>
            </a:r>
            <a:r>
              <a:rPr lang="en-GB" sz="7600" b="1" dirty="0" smtClean="0"/>
              <a:t>activists</a:t>
            </a:r>
          </a:p>
          <a:p>
            <a:pPr lvl="1">
              <a:buFont typeface="Wingdings" pitchFamily="2" charset="2"/>
              <a:buChar char="Ø"/>
            </a:pPr>
            <a:r>
              <a:rPr lang="en-GB" sz="7600" b="1" dirty="0" smtClean="0"/>
              <a:t>Proponents </a:t>
            </a:r>
            <a:r>
              <a:rPr lang="en-GB" sz="7600" dirty="0"/>
              <a:t>argue this allows the best organised candidate to be </a:t>
            </a:r>
            <a:r>
              <a:rPr lang="en-GB" sz="7600" dirty="0" smtClean="0"/>
              <a:t>selected</a:t>
            </a:r>
          </a:p>
          <a:p>
            <a:pPr lvl="1">
              <a:buFont typeface="Wingdings" pitchFamily="2" charset="2"/>
              <a:buChar char="Ø"/>
            </a:pPr>
            <a:r>
              <a:rPr lang="en-GB" sz="7600" dirty="0" smtClean="0"/>
              <a:t>A </a:t>
            </a:r>
            <a:r>
              <a:rPr lang="en-GB" sz="7600" dirty="0"/>
              <a:t>minority of states use Caucus’s </a:t>
            </a:r>
            <a:endParaRPr lang="en-GB" sz="7600" dirty="0" smtClean="0"/>
          </a:p>
          <a:p>
            <a:pPr lvl="1">
              <a:buFont typeface="Wingdings" pitchFamily="2" charset="2"/>
              <a:buChar char="Ø"/>
            </a:pPr>
            <a:endParaRPr lang="en-GB" sz="2000" dirty="0"/>
          </a:p>
          <a:p>
            <a:r>
              <a:rPr lang="en-GB" sz="7600" b="1" dirty="0"/>
              <a:t>Timing: </a:t>
            </a:r>
            <a:r>
              <a:rPr lang="en-GB" sz="7600" dirty="0"/>
              <a:t>The timing of Primaries &amp; Caucuses is significant (Iowa, New Hampshire, </a:t>
            </a:r>
            <a:r>
              <a:rPr lang="en-GB" sz="7600" b="1" i="1" dirty="0">
                <a:solidFill>
                  <a:srgbClr val="002060"/>
                </a:solidFill>
              </a:rPr>
              <a:t>‘Super Tuesday’</a:t>
            </a:r>
            <a:r>
              <a:rPr lang="en-GB" sz="7600" dirty="0"/>
              <a:t>),</a:t>
            </a:r>
            <a:r>
              <a:rPr lang="en-GB" sz="7600" b="1" i="1" dirty="0">
                <a:solidFill>
                  <a:srgbClr val="002060"/>
                </a:solidFill>
              </a:rPr>
              <a:t> </a:t>
            </a:r>
            <a:r>
              <a:rPr lang="en-GB" sz="7600" dirty="0"/>
              <a:t>leading to ‘Front </a:t>
            </a:r>
            <a:r>
              <a:rPr lang="en-GB" sz="7600" b="1" i="1" dirty="0">
                <a:solidFill>
                  <a:srgbClr val="002060"/>
                </a:solidFill>
              </a:rPr>
              <a:t>Loading</a:t>
            </a:r>
            <a:r>
              <a:rPr lang="en-GB" sz="7600" b="1" i="1" dirty="0" smtClean="0">
                <a:solidFill>
                  <a:srgbClr val="002060"/>
                </a:solidFill>
              </a:rPr>
              <a:t>’ </a:t>
            </a:r>
            <a:r>
              <a:rPr lang="en-GB" sz="7600" dirty="0" smtClean="0"/>
              <a:t>…&amp; </a:t>
            </a:r>
            <a:r>
              <a:rPr lang="en-GB" sz="7600" dirty="0" smtClean="0"/>
              <a:t>getting </a:t>
            </a:r>
            <a:r>
              <a:rPr lang="en-GB" sz="7600" dirty="0"/>
              <a:t>that </a:t>
            </a:r>
            <a:r>
              <a:rPr lang="en-GB" sz="7600" b="1" i="1" dirty="0">
                <a:solidFill>
                  <a:srgbClr val="002060"/>
                </a:solidFill>
              </a:rPr>
              <a:t>’bandwagon rolling</a:t>
            </a:r>
            <a:r>
              <a:rPr lang="en-GB" sz="7600" b="1" i="1" dirty="0" smtClean="0">
                <a:solidFill>
                  <a:srgbClr val="002060"/>
                </a:solidFill>
              </a:rPr>
              <a:t>’</a:t>
            </a:r>
            <a:r>
              <a:rPr lang="en-GB" sz="7600" dirty="0" smtClean="0"/>
              <a:t>!</a:t>
            </a:r>
          </a:p>
          <a:p>
            <a:endParaRPr lang="en-GB" sz="2000" dirty="0" smtClean="0"/>
          </a:p>
          <a:p>
            <a:r>
              <a:rPr lang="en-GB" sz="7600" b="1" dirty="0" smtClean="0"/>
              <a:t>Goal: </a:t>
            </a:r>
            <a:r>
              <a:rPr lang="en-GB" sz="7600" dirty="0" smtClean="0"/>
              <a:t>The</a:t>
            </a:r>
            <a:r>
              <a:rPr lang="en-GB" sz="7600" b="1" dirty="0" smtClean="0"/>
              <a:t> </a:t>
            </a:r>
            <a:r>
              <a:rPr lang="en-GB" sz="7600" dirty="0"/>
              <a:t>c</a:t>
            </a:r>
            <a:r>
              <a:rPr lang="en-GB" sz="7600" dirty="0" smtClean="0"/>
              <a:t>andidate </a:t>
            </a:r>
            <a:r>
              <a:rPr lang="en-GB" sz="7600" dirty="0"/>
              <a:t>who accumulates a simple majority of the total number of delegates across the country = the  candidate who will stand for a party</a:t>
            </a:r>
            <a:r>
              <a:rPr lang="en-GB" sz="7600" dirty="0" smtClean="0"/>
              <a:t>.</a:t>
            </a:r>
          </a:p>
          <a:p>
            <a:endParaRPr lang="en-GB" sz="2000" dirty="0"/>
          </a:p>
          <a:p>
            <a:r>
              <a:rPr lang="en-GB" sz="7600" dirty="0" smtClean="0"/>
              <a:t>Both are </a:t>
            </a:r>
            <a:r>
              <a:rPr lang="en-GB" sz="7600" b="1" dirty="0"/>
              <a:t>i</a:t>
            </a:r>
            <a:r>
              <a:rPr lang="en-GB" sz="7600" b="1" dirty="0" smtClean="0"/>
              <a:t>ntra-state competitions</a:t>
            </a:r>
            <a:r>
              <a:rPr lang="en-GB" sz="7600" dirty="0" smtClean="0"/>
              <a:t>.</a:t>
            </a:r>
            <a:r>
              <a:rPr lang="en-GB" sz="7600" b="1" dirty="0" smtClean="0"/>
              <a:t> </a:t>
            </a:r>
          </a:p>
          <a:p>
            <a:endParaRPr lang="en-GB" dirty="0"/>
          </a:p>
        </p:txBody>
      </p:sp>
    </p:spTree>
    <p:extLst>
      <p:ext uri="{BB962C8B-B14F-4D97-AF65-F5344CB8AC3E}">
        <p14:creationId xmlns:p14="http://schemas.microsoft.com/office/powerpoint/2010/main" val="3942687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778098"/>
          </a:xfrm>
        </p:spPr>
        <p:txBody>
          <a:bodyPr>
            <a:normAutofit fontScale="90000"/>
          </a:bodyPr>
          <a:lstStyle/>
          <a:p>
            <a:r>
              <a:rPr lang="en-GB" b="1" dirty="0"/>
              <a:t>Primary Elections &amp; Caucuses (Contd.)</a:t>
            </a:r>
          </a:p>
        </p:txBody>
      </p:sp>
      <p:sp>
        <p:nvSpPr>
          <p:cNvPr id="3" name="Content Placeholder 2"/>
          <p:cNvSpPr>
            <a:spLocks noGrp="1"/>
          </p:cNvSpPr>
          <p:nvPr>
            <p:ph idx="1"/>
          </p:nvPr>
        </p:nvSpPr>
        <p:spPr>
          <a:xfrm>
            <a:off x="457200" y="1268760"/>
            <a:ext cx="8229600" cy="5256584"/>
          </a:xfrm>
        </p:spPr>
        <p:txBody>
          <a:bodyPr>
            <a:normAutofit fontScale="55000" lnSpcReduction="20000"/>
          </a:bodyPr>
          <a:lstStyle/>
          <a:p>
            <a:r>
              <a:rPr lang="en-GB" b="1" dirty="0" smtClean="0"/>
              <a:t>Primaries</a:t>
            </a:r>
            <a:r>
              <a:rPr lang="en-GB" dirty="0" smtClean="0"/>
              <a:t>: Are the alternative mechanism to </a:t>
            </a:r>
            <a:r>
              <a:rPr lang="en-GB" dirty="0"/>
              <a:t>caucus’ </a:t>
            </a:r>
            <a:r>
              <a:rPr lang="en-GB" dirty="0" smtClean="0"/>
              <a:t>in the nomination process. Held at state level too, they provide greater levels of participation because Primaries </a:t>
            </a:r>
            <a:r>
              <a:rPr lang="en-GB" dirty="0"/>
              <a:t>are more inclusive and rely on voting</a:t>
            </a:r>
            <a:r>
              <a:rPr lang="en-GB" dirty="0" smtClean="0"/>
              <a:t>.</a:t>
            </a:r>
          </a:p>
          <a:p>
            <a:endParaRPr lang="en-GB" sz="1500" dirty="0"/>
          </a:p>
          <a:p>
            <a:r>
              <a:rPr lang="en-GB" b="1" dirty="0"/>
              <a:t>3 </a:t>
            </a:r>
            <a:r>
              <a:rPr lang="en-GB" b="1" dirty="0" smtClean="0"/>
              <a:t>Main Types:</a:t>
            </a:r>
          </a:p>
          <a:p>
            <a:endParaRPr lang="en-GB" sz="1500" b="1" dirty="0"/>
          </a:p>
          <a:p>
            <a:pPr lvl="1">
              <a:buFont typeface="Wingdings" pitchFamily="2" charset="2"/>
              <a:buChar char="Ø"/>
            </a:pPr>
            <a:r>
              <a:rPr lang="en-GB" sz="3200" b="1" i="1" dirty="0" smtClean="0">
                <a:solidFill>
                  <a:srgbClr val="002060"/>
                </a:solidFill>
              </a:rPr>
              <a:t>Closed </a:t>
            </a:r>
            <a:r>
              <a:rPr lang="en-GB" sz="3200" b="1" i="1" dirty="0">
                <a:solidFill>
                  <a:srgbClr val="002060"/>
                </a:solidFill>
              </a:rPr>
              <a:t>Primaries </a:t>
            </a:r>
            <a:r>
              <a:rPr lang="en-GB" sz="3200" dirty="0"/>
              <a:t>= voting confined to </a:t>
            </a:r>
            <a:r>
              <a:rPr lang="en-GB" sz="3200" dirty="0" smtClean="0"/>
              <a:t>party </a:t>
            </a:r>
            <a:r>
              <a:rPr lang="en-GB" sz="3200" dirty="0"/>
              <a:t>members (New Hampshire, </a:t>
            </a:r>
            <a:r>
              <a:rPr lang="en-GB" sz="3200" dirty="0" smtClean="0"/>
              <a:t>California). </a:t>
            </a:r>
            <a:r>
              <a:rPr lang="en-GB" sz="3300" dirty="0">
                <a:solidFill>
                  <a:srgbClr val="C00000"/>
                </a:solidFill>
              </a:rPr>
              <a:t>16 states in </a:t>
            </a:r>
            <a:r>
              <a:rPr lang="en-GB" sz="3300" dirty="0" smtClean="0">
                <a:solidFill>
                  <a:srgbClr val="C00000"/>
                </a:solidFill>
              </a:rPr>
              <a:t>2012</a:t>
            </a:r>
            <a:r>
              <a:rPr lang="en-GB" sz="3300" dirty="0" smtClean="0"/>
              <a:t>.</a:t>
            </a:r>
          </a:p>
          <a:p>
            <a:pPr lvl="1">
              <a:buFont typeface="Wingdings" pitchFamily="2" charset="2"/>
              <a:buChar char="Ø"/>
            </a:pPr>
            <a:r>
              <a:rPr lang="en-GB" sz="3200" b="1" i="1" dirty="0" smtClean="0">
                <a:solidFill>
                  <a:srgbClr val="002060"/>
                </a:solidFill>
              </a:rPr>
              <a:t>Open </a:t>
            </a:r>
            <a:r>
              <a:rPr lang="en-GB" sz="3200" b="1" i="1" dirty="0">
                <a:solidFill>
                  <a:srgbClr val="002060"/>
                </a:solidFill>
              </a:rPr>
              <a:t>Primaries </a:t>
            </a:r>
            <a:r>
              <a:rPr lang="en-GB" sz="3200" dirty="0"/>
              <a:t>= Votes open to all party </a:t>
            </a:r>
            <a:r>
              <a:rPr lang="en-GB" sz="3200" dirty="0" smtClean="0"/>
              <a:t>members (either Democrats </a:t>
            </a:r>
            <a:r>
              <a:rPr lang="en-GB" sz="3200" dirty="0"/>
              <a:t>or </a:t>
            </a:r>
            <a:r>
              <a:rPr lang="en-GB" sz="3200" dirty="0" smtClean="0"/>
              <a:t>Republicans). </a:t>
            </a:r>
            <a:r>
              <a:rPr lang="en-GB" sz="3300" dirty="0" smtClean="0">
                <a:solidFill>
                  <a:srgbClr val="C00000"/>
                </a:solidFill>
              </a:rPr>
              <a:t>17 </a:t>
            </a:r>
            <a:r>
              <a:rPr lang="en-GB" sz="3300" dirty="0">
                <a:solidFill>
                  <a:srgbClr val="C00000"/>
                </a:solidFill>
              </a:rPr>
              <a:t>states in </a:t>
            </a:r>
            <a:r>
              <a:rPr lang="en-GB" sz="3300" dirty="0" smtClean="0">
                <a:solidFill>
                  <a:srgbClr val="C00000"/>
                </a:solidFill>
              </a:rPr>
              <a:t>2012</a:t>
            </a:r>
            <a:r>
              <a:rPr lang="en-GB" sz="3300" dirty="0" smtClean="0"/>
              <a:t>.</a:t>
            </a:r>
          </a:p>
          <a:p>
            <a:pPr lvl="2">
              <a:buFont typeface="Wingdings" pitchFamily="2" charset="2"/>
              <a:buChar char="Ø"/>
            </a:pPr>
            <a:r>
              <a:rPr lang="en-GB" sz="2800" b="1" dirty="0" smtClean="0"/>
              <a:t>Proponents</a:t>
            </a:r>
            <a:r>
              <a:rPr lang="en-GB" sz="2800" dirty="0" smtClean="0"/>
              <a:t> – Argue this </a:t>
            </a:r>
            <a:r>
              <a:rPr lang="en-GB" sz="2800" dirty="0"/>
              <a:t>gets most popular candidate across party lines (</a:t>
            </a:r>
            <a:r>
              <a:rPr lang="en-GB" sz="2800" dirty="0" smtClean="0"/>
              <a:t>broadest appeal)</a:t>
            </a:r>
          </a:p>
          <a:p>
            <a:pPr lvl="2">
              <a:buFont typeface="Wingdings" pitchFamily="2" charset="2"/>
              <a:buChar char="Ø"/>
            </a:pPr>
            <a:r>
              <a:rPr lang="en-GB" sz="2800" b="1" dirty="0" smtClean="0"/>
              <a:t>Critics</a:t>
            </a:r>
            <a:r>
              <a:rPr lang="en-GB" sz="2800" dirty="0" smtClean="0"/>
              <a:t> – Argue this </a:t>
            </a:r>
            <a:r>
              <a:rPr lang="en-GB" sz="2800" dirty="0"/>
              <a:t>encourages voters to vote across party </a:t>
            </a:r>
            <a:r>
              <a:rPr lang="en-GB" sz="2800" dirty="0" smtClean="0"/>
              <a:t>lines, in other words voting for the worst </a:t>
            </a:r>
            <a:r>
              <a:rPr lang="en-GB" sz="2800" dirty="0"/>
              <a:t>candidate in opposing party </a:t>
            </a:r>
            <a:r>
              <a:rPr lang="en-GB" sz="2800" dirty="0" smtClean="0"/>
              <a:t>selected.</a:t>
            </a:r>
            <a:endParaRPr lang="en-GB" sz="2800" dirty="0"/>
          </a:p>
          <a:p>
            <a:pPr lvl="1">
              <a:buFont typeface="Wingdings" pitchFamily="2" charset="2"/>
              <a:buChar char="Ø"/>
            </a:pPr>
            <a:r>
              <a:rPr lang="en-GB" sz="3300" b="1" i="1" dirty="0" smtClean="0">
                <a:solidFill>
                  <a:srgbClr val="002060"/>
                </a:solidFill>
              </a:rPr>
              <a:t>Blanket </a:t>
            </a:r>
            <a:r>
              <a:rPr lang="en-GB" sz="3300" b="1" i="1" dirty="0">
                <a:solidFill>
                  <a:srgbClr val="002060"/>
                </a:solidFill>
              </a:rPr>
              <a:t>Primaries </a:t>
            </a:r>
            <a:r>
              <a:rPr lang="en-GB" sz="3300" dirty="0"/>
              <a:t>= Allows voters to </a:t>
            </a:r>
            <a:r>
              <a:rPr lang="en-GB" sz="3300" dirty="0" smtClean="0"/>
              <a:t>participate </a:t>
            </a:r>
            <a:r>
              <a:rPr lang="en-GB" sz="3300" dirty="0"/>
              <a:t>in both Rep. and Demo. votes.</a:t>
            </a:r>
          </a:p>
          <a:p>
            <a:endParaRPr lang="en-GB" sz="1800" dirty="0"/>
          </a:p>
          <a:p>
            <a:r>
              <a:rPr lang="en-GB" dirty="0"/>
              <a:t>In addition to Closed, Open &amp; Blanket, other variations </a:t>
            </a:r>
            <a:r>
              <a:rPr lang="en-GB" dirty="0" smtClean="0"/>
              <a:t>include:</a:t>
            </a:r>
          </a:p>
          <a:p>
            <a:endParaRPr lang="en-GB" sz="1800" dirty="0"/>
          </a:p>
          <a:p>
            <a:pPr lvl="1">
              <a:buFont typeface="Wingdings" pitchFamily="2" charset="2"/>
              <a:buChar char="Ø"/>
            </a:pPr>
            <a:r>
              <a:rPr lang="en-GB" sz="3300" b="1" i="1" dirty="0">
                <a:solidFill>
                  <a:srgbClr val="002060"/>
                </a:solidFill>
              </a:rPr>
              <a:t>Winner-takes-all Primaries </a:t>
            </a:r>
            <a:r>
              <a:rPr lang="en-GB" sz="3300" dirty="0"/>
              <a:t>= the candidate with the most overall votes (regardless of party) wins all the delegates of that </a:t>
            </a:r>
            <a:r>
              <a:rPr lang="en-GB" sz="3300" dirty="0" smtClean="0"/>
              <a:t>state (e.g. Florida).</a:t>
            </a:r>
          </a:p>
          <a:p>
            <a:pPr lvl="1">
              <a:buFont typeface="Wingdings" pitchFamily="2" charset="2"/>
              <a:buChar char="Ø"/>
            </a:pPr>
            <a:r>
              <a:rPr lang="en-GB" sz="3300" b="1" i="1" dirty="0" smtClean="0">
                <a:solidFill>
                  <a:srgbClr val="002060"/>
                </a:solidFill>
              </a:rPr>
              <a:t>Proportional </a:t>
            </a:r>
            <a:r>
              <a:rPr lang="en-GB" sz="3300" b="1" i="1" dirty="0">
                <a:solidFill>
                  <a:srgbClr val="002060"/>
                </a:solidFill>
              </a:rPr>
              <a:t>Representation Primaries </a:t>
            </a:r>
            <a:r>
              <a:rPr lang="en-GB" sz="3300" dirty="0"/>
              <a:t>= Delegates are allocated in accordance with votes cast </a:t>
            </a:r>
            <a:r>
              <a:rPr lang="en-GB" sz="3300" dirty="0" smtClean="0"/>
              <a:t>- proportionally! (Oklahoma)</a:t>
            </a:r>
            <a:endParaRPr lang="en-GB" sz="3300" dirty="0"/>
          </a:p>
          <a:p>
            <a:endParaRPr lang="en-GB" dirty="0"/>
          </a:p>
        </p:txBody>
      </p:sp>
    </p:spTree>
    <p:extLst>
      <p:ext uri="{BB962C8B-B14F-4D97-AF65-F5344CB8AC3E}">
        <p14:creationId xmlns:p14="http://schemas.microsoft.com/office/powerpoint/2010/main" val="13592159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Strengths of the Nomination Process</a:t>
            </a:r>
            <a:endParaRPr lang="en-GB" b="1" dirty="0"/>
          </a:p>
        </p:txBody>
      </p:sp>
      <p:sp>
        <p:nvSpPr>
          <p:cNvPr id="3" name="Content Placeholder 2"/>
          <p:cNvSpPr>
            <a:spLocks noGrp="1"/>
          </p:cNvSpPr>
          <p:nvPr>
            <p:ph idx="1"/>
          </p:nvPr>
        </p:nvSpPr>
        <p:spPr>
          <a:xfrm>
            <a:off x="457200" y="1340768"/>
            <a:ext cx="8229600" cy="5040560"/>
          </a:xfrm>
        </p:spPr>
        <p:txBody>
          <a:bodyPr>
            <a:normAutofit fontScale="62500" lnSpcReduction="20000"/>
          </a:bodyPr>
          <a:lstStyle/>
          <a:p>
            <a:r>
              <a:rPr lang="en-GB" b="1" dirty="0" smtClean="0"/>
              <a:t>Voter Participation</a:t>
            </a:r>
            <a:r>
              <a:rPr lang="en-GB" dirty="0" smtClean="0"/>
              <a:t>: Primaries have increased participation in the process considerably (compared to the once dominant Caucuses), </a:t>
            </a:r>
            <a:r>
              <a:rPr lang="en-GB" dirty="0" smtClean="0"/>
              <a:t>(</a:t>
            </a:r>
            <a:r>
              <a:rPr lang="en-GB" dirty="0" smtClean="0">
                <a:solidFill>
                  <a:srgbClr val="C00000"/>
                </a:solidFill>
              </a:rPr>
              <a:t>e.g</a:t>
            </a:r>
            <a:r>
              <a:rPr lang="en-GB" dirty="0" smtClean="0">
                <a:solidFill>
                  <a:srgbClr val="C00000"/>
                </a:solidFill>
              </a:rPr>
              <a:t>. 1968 just 11% participated, by 1988 </a:t>
            </a:r>
            <a:r>
              <a:rPr lang="en-GB" dirty="0" smtClean="0">
                <a:solidFill>
                  <a:srgbClr val="C00000"/>
                </a:solidFill>
              </a:rPr>
              <a:t>21%. That said in </a:t>
            </a:r>
            <a:r>
              <a:rPr lang="en-GB" dirty="0" smtClean="0">
                <a:solidFill>
                  <a:srgbClr val="C00000"/>
                </a:solidFill>
              </a:rPr>
              <a:t>2012 </a:t>
            </a:r>
            <a:r>
              <a:rPr lang="en-GB" dirty="0" smtClean="0">
                <a:solidFill>
                  <a:srgbClr val="C00000"/>
                </a:solidFill>
              </a:rPr>
              <a:t>it was 17.2 </a:t>
            </a:r>
            <a:r>
              <a:rPr lang="en-GB" dirty="0" smtClean="0">
                <a:solidFill>
                  <a:srgbClr val="C00000"/>
                </a:solidFill>
              </a:rPr>
              <a:t>%</a:t>
            </a:r>
            <a:r>
              <a:rPr lang="en-GB" dirty="0" smtClean="0"/>
              <a:t>).</a:t>
            </a:r>
          </a:p>
          <a:p>
            <a:r>
              <a:rPr lang="en-GB" b="1" dirty="0" smtClean="0"/>
              <a:t>Greater Choice of Candidates: </a:t>
            </a:r>
            <a:r>
              <a:rPr lang="en-GB" dirty="0" smtClean="0"/>
              <a:t>This varies from election-to-election (e.g. 2008 was &amp; 2016 will be an </a:t>
            </a:r>
            <a:r>
              <a:rPr lang="en-GB" b="1" i="1" dirty="0" smtClean="0">
                <a:solidFill>
                  <a:srgbClr val="002060"/>
                </a:solidFill>
              </a:rPr>
              <a:t>‘open race’, </a:t>
            </a:r>
            <a:r>
              <a:rPr lang="en-GB" dirty="0" smtClean="0"/>
              <a:t>which attracts more candidates), however generally the process now attracts more candidates </a:t>
            </a:r>
            <a:r>
              <a:rPr lang="en-GB" dirty="0" smtClean="0"/>
              <a:t>(</a:t>
            </a:r>
            <a:r>
              <a:rPr lang="en-GB" dirty="0" smtClean="0">
                <a:solidFill>
                  <a:srgbClr val="C00000"/>
                </a:solidFill>
              </a:rPr>
              <a:t>e.g. in </a:t>
            </a:r>
            <a:r>
              <a:rPr lang="en-GB" dirty="0" smtClean="0">
                <a:solidFill>
                  <a:srgbClr val="C00000"/>
                </a:solidFill>
              </a:rPr>
              <a:t>1968 just 5: in 2008 the Democrats fielded 10 and Republicans 12 candidates. … 2016 could be more!?</a:t>
            </a:r>
            <a:r>
              <a:rPr lang="en-GB" dirty="0" smtClean="0"/>
              <a:t>).</a:t>
            </a:r>
          </a:p>
          <a:p>
            <a:r>
              <a:rPr lang="en-GB" b="1" dirty="0" smtClean="0"/>
              <a:t>Outsiders: </a:t>
            </a:r>
            <a:r>
              <a:rPr lang="en-GB" dirty="0" smtClean="0"/>
              <a:t>The process can also enable outsiders to </a:t>
            </a:r>
            <a:r>
              <a:rPr lang="en-GB" dirty="0" smtClean="0"/>
              <a:t>win (</a:t>
            </a:r>
            <a:r>
              <a:rPr lang="en-GB" dirty="0" smtClean="0">
                <a:solidFill>
                  <a:srgbClr val="C00000"/>
                </a:solidFill>
              </a:rPr>
              <a:t>e.g</a:t>
            </a:r>
            <a:r>
              <a:rPr lang="en-GB" dirty="0" smtClean="0">
                <a:solidFill>
                  <a:srgbClr val="C00000"/>
                </a:solidFill>
              </a:rPr>
              <a:t>. Carter for the Democrats in 1976 </a:t>
            </a:r>
            <a:r>
              <a:rPr lang="en-GB" dirty="0" smtClean="0">
                <a:solidFill>
                  <a:srgbClr val="C00000"/>
                </a:solidFill>
              </a:rPr>
              <a:t>- ‘</a:t>
            </a:r>
            <a:r>
              <a:rPr lang="en-GB" dirty="0" smtClean="0">
                <a:solidFill>
                  <a:srgbClr val="C00000"/>
                </a:solidFill>
              </a:rPr>
              <a:t>Jimmy who</a:t>
            </a:r>
            <a:r>
              <a:rPr lang="en-GB" dirty="0" smtClean="0">
                <a:solidFill>
                  <a:srgbClr val="C00000"/>
                </a:solidFill>
              </a:rPr>
              <a:t>?’. Or Bill </a:t>
            </a:r>
            <a:r>
              <a:rPr lang="en-GB" dirty="0" smtClean="0">
                <a:solidFill>
                  <a:srgbClr val="C00000"/>
                </a:solidFill>
              </a:rPr>
              <a:t>Clinton in 1992</a:t>
            </a:r>
            <a:r>
              <a:rPr lang="en-GB" dirty="0" smtClean="0"/>
              <a:t>).</a:t>
            </a:r>
            <a:endParaRPr lang="en-GB" dirty="0" smtClean="0"/>
          </a:p>
          <a:p>
            <a:r>
              <a:rPr lang="en-GB" b="1" dirty="0" smtClean="0"/>
              <a:t>More Democratic: </a:t>
            </a:r>
            <a:r>
              <a:rPr lang="en-GB" dirty="0" smtClean="0"/>
              <a:t>Compared to the ‘smoke filled rooms’ the process is more democratic and less open to abuse of power.</a:t>
            </a:r>
          </a:p>
          <a:p>
            <a:r>
              <a:rPr lang="en-GB" b="1" dirty="0" smtClean="0"/>
              <a:t>A Test for the Rigours of the Campaign/Job: </a:t>
            </a:r>
            <a:r>
              <a:rPr lang="en-GB" b="1" i="1" dirty="0" smtClean="0">
                <a:solidFill>
                  <a:srgbClr val="002060"/>
                </a:solidFill>
              </a:rPr>
              <a:t>‘Front Loading’ </a:t>
            </a:r>
            <a:r>
              <a:rPr lang="en-GB" dirty="0" smtClean="0"/>
              <a:t>may have increased the length of the process, but the requirement to ‘go the distance’ is deemed a strength (</a:t>
            </a:r>
            <a:r>
              <a:rPr lang="en-GB" dirty="0" smtClean="0">
                <a:solidFill>
                  <a:srgbClr val="C00000"/>
                </a:solidFill>
              </a:rPr>
              <a:t>e.g. in 1992 </a:t>
            </a:r>
            <a:r>
              <a:rPr lang="en-GB" dirty="0">
                <a:solidFill>
                  <a:srgbClr val="C00000"/>
                </a:solidFill>
              </a:rPr>
              <a:t>P</a:t>
            </a:r>
            <a:r>
              <a:rPr lang="en-GB" dirty="0" smtClean="0">
                <a:solidFill>
                  <a:srgbClr val="C00000"/>
                </a:solidFill>
              </a:rPr>
              <a:t>aul Tsongas stood as a Democratic candidate, he had some initial success at New Hampshire, but he had to pull out of the race as he couldn’t match Clinton’s fund raising abilities</a:t>
            </a:r>
            <a:r>
              <a:rPr lang="en-GB" dirty="0" smtClean="0"/>
              <a:t>). </a:t>
            </a:r>
            <a:endParaRPr lang="en-GB" b="1" dirty="0"/>
          </a:p>
        </p:txBody>
      </p:sp>
    </p:spTree>
    <p:extLst>
      <p:ext uri="{BB962C8B-B14F-4D97-AF65-F5344CB8AC3E}">
        <p14:creationId xmlns:p14="http://schemas.microsoft.com/office/powerpoint/2010/main" val="2346505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76064"/>
          </a:xfrm>
        </p:spPr>
        <p:txBody>
          <a:bodyPr>
            <a:normAutofit fontScale="90000"/>
          </a:bodyPr>
          <a:lstStyle/>
          <a:p>
            <a:r>
              <a:rPr lang="en-GB" sz="3800" b="1" dirty="0" smtClean="0"/>
              <a:t>Weaknesses of the Nomination Process</a:t>
            </a:r>
            <a:endParaRPr lang="en-GB" sz="3800" b="1" dirty="0"/>
          </a:p>
        </p:txBody>
      </p:sp>
      <p:sp>
        <p:nvSpPr>
          <p:cNvPr id="3" name="Content Placeholder 2"/>
          <p:cNvSpPr>
            <a:spLocks noGrp="1"/>
          </p:cNvSpPr>
          <p:nvPr>
            <p:ph idx="1"/>
          </p:nvPr>
        </p:nvSpPr>
        <p:spPr>
          <a:xfrm>
            <a:off x="107504" y="908720"/>
            <a:ext cx="8856984" cy="5832648"/>
          </a:xfrm>
        </p:spPr>
        <p:txBody>
          <a:bodyPr>
            <a:normAutofit fontScale="25000" lnSpcReduction="20000"/>
          </a:bodyPr>
          <a:lstStyle/>
          <a:p>
            <a:r>
              <a:rPr lang="en-GB" sz="6200" b="1" dirty="0" smtClean="0"/>
              <a:t>Quality of the Voters: </a:t>
            </a:r>
            <a:r>
              <a:rPr lang="en-GB" sz="6200" i="1" dirty="0" smtClean="0"/>
              <a:t>The New York Times </a:t>
            </a:r>
            <a:r>
              <a:rPr lang="en-GB" sz="6200" dirty="0" smtClean="0"/>
              <a:t>once (1996) famously described the nomination process as ‘A Crazy Process.’</a:t>
            </a:r>
          </a:p>
          <a:p>
            <a:endParaRPr lang="en-GB" sz="1200" dirty="0" smtClean="0"/>
          </a:p>
          <a:p>
            <a:r>
              <a:rPr lang="en-GB" sz="6200" b="1" dirty="0" smtClean="0"/>
              <a:t>Voter Apathy: </a:t>
            </a:r>
            <a:r>
              <a:rPr lang="en-GB" sz="6200" dirty="0" smtClean="0"/>
              <a:t>By the time presidential election finally comes in November, many consider the process (in addition to the number of votes US citizens are asked to cast votes for in any election cycle), to be a factor in understanding the comparatively low turnout rates for elections in the USA (</a:t>
            </a:r>
            <a:r>
              <a:rPr lang="en-GB" sz="6200" dirty="0" smtClean="0">
                <a:solidFill>
                  <a:srgbClr val="C00000"/>
                </a:solidFill>
              </a:rPr>
              <a:t>e.g. 2012 57.5</a:t>
            </a:r>
            <a:r>
              <a:rPr lang="en-GB" sz="6200" dirty="0" smtClean="0">
                <a:solidFill>
                  <a:srgbClr val="C00000"/>
                </a:solidFill>
              </a:rPr>
              <a:t>%</a:t>
            </a:r>
            <a:r>
              <a:rPr lang="en-GB" sz="6200" dirty="0" smtClean="0"/>
              <a:t>).</a:t>
            </a:r>
          </a:p>
          <a:p>
            <a:endParaRPr lang="en-GB" sz="1200" dirty="0" smtClean="0"/>
          </a:p>
          <a:p>
            <a:r>
              <a:rPr lang="en-GB" sz="6200" b="1" dirty="0" smtClean="0"/>
              <a:t>Unrepresentative</a:t>
            </a:r>
            <a:r>
              <a:rPr lang="en-GB" sz="6200" b="1" dirty="0"/>
              <a:t>: </a:t>
            </a:r>
          </a:p>
          <a:p>
            <a:pPr lvl="1">
              <a:buFont typeface="Wingdings" pitchFamily="2" charset="2"/>
              <a:buChar char="Ø"/>
            </a:pPr>
            <a:r>
              <a:rPr lang="en-GB" sz="6200" dirty="0"/>
              <a:t>Primary voters tend to be older, educated &amp; middle class. </a:t>
            </a:r>
          </a:p>
          <a:p>
            <a:pPr lvl="1">
              <a:buFont typeface="Wingdings" pitchFamily="2" charset="2"/>
              <a:buChar char="Ø"/>
            </a:pPr>
            <a:r>
              <a:rPr lang="en-GB" sz="6200" dirty="0"/>
              <a:t>Dominated by the politically active &amp; ideologically driven.</a:t>
            </a:r>
          </a:p>
          <a:p>
            <a:pPr lvl="1">
              <a:buFont typeface="Wingdings" pitchFamily="2" charset="2"/>
              <a:buChar char="Ø"/>
            </a:pPr>
            <a:r>
              <a:rPr lang="en-GB" sz="6200" dirty="0">
                <a:solidFill>
                  <a:srgbClr val="C00000"/>
                </a:solidFill>
              </a:rPr>
              <a:t>In 2012 only 17.2% of voters participated in the </a:t>
            </a:r>
            <a:r>
              <a:rPr lang="en-GB" sz="6200" dirty="0" smtClean="0">
                <a:solidFill>
                  <a:srgbClr val="C00000"/>
                </a:solidFill>
              </a:rPr>
              <a:t>process</a:t>
            </a:r>
          </a:p>
          <a:p>
            <a:pPr>
              <a:buFont typeface="Wingdings" pitchFamily="2" charset="2"/>
              <a:buChar char="Ø"/>
            </a:pPr>
            <a:endParaRPr lang="en-GB" sz="1200" dirty="0" smtClean="0"/>
          </a:p>
          <a:p>
            <a:r>
              <a:rPr lang="en-GB" sz="6200" b="1" dirty="0" smtClean="0"/>
              <a:t>Length: </a:t>
            </a:r>
            <a:r>
              <a:rPr lang="en-GB" sz="6200" dirty="0" smtClean="0"/>
              <a:t>The formal process itself is too long - let alone adding the </a:t>
            </a:r>
            <a:r>
              <a:rPr lang="en-GB" sz="6200" b="1" i="1" dirty="0" smtClean="0">
                <a:solidFill>
                  <a:srgbClr val="002060"/>
                </a:solidFill>
              </a:rPr>
              <a:t>‘invisible primaries’ </a:t>
            </a:r>
            <a:r>
              <a:rPr lang="en-GB" sz="6200" dirty="0" smtClean="0"/>
              <a:t>to the equation</a:t>
            </a:r>
            <a:r>
              <a:rPr lang="en-GB" sz="6200" dirty="0"/>
              <a:t> </a:t>
            </a:r>
            <a:r>
              <a:rPr lang="en-GB" sz="6200" dirty="0" smtClean="0"/>
              <a:t>(</a:t>
            </a:r>
            <a:r>
              <a:rPr lang="en-GB" sz="6200" dirty="0" smtClean="0">
                <a:solidFill>
                  <a:srgbClr val="C00000"/>
                </a:solidFill>
              </a:rPr>
              <a:t>e.g. in 1960 Kennedy courted controversy when he announced his candidacy 66 days before January 1</a:t>
            </a:r>
            <a:r>
              <a:rPr lang="en-GB" sz="6200" baseline="30000" dirty="0" smtClean="0">
                <a:solidFill>
                  <a:srgbClr val="C00000"/>
                </a:solidFill>
              </a:rPr>
              <a:t>st</a:t>
            </a:r>
            <a:r>
              <a:rPr lang="en-GB" sz="6200" dirty="0">
                <a:solidFill>
                  <a:srgbClr val="C00000"/>
                </a:solidFill>
              </a:rPr>
              <a:t>;</a:t>
            </a:r>
            <a:r>
              <a:rPr lang="en-GB" sz="6200" dirty="0" smtClean="0">
                <a:solidFill>
                  <a:srgbClr val="C00000"/>
                </a:solidFill>
              </a:rPr>
              <a:t> in 2008 Hillary announced hers on 22</a:t>
            </a:r>
            <a:r>
              <a:rPr lang="en-GB" sz="6200" baseline="30000" dirty="0" smtClean="0">
                <a:solidFill>
                  <a:srgbClr val="C00000"/>
                </a:solidFill>
              </a:rPr>
              <a:t>nd</a:t>
            </a:r>
            <a:r>
              <a:rPr lang="en-GB" sz="6200" dirty="0" smtClean="0">
                <a:solidFill>
                  <a:srgbClr val="C00000"/>
                </a:solidFill>
              </a:rPr>
              <a:t> </a:t>
            </a:r>
            <a:r>
              <a:rPr lang="en-GB" sz="6200" dirty="0">
                <a:solidFill>
                  <a:srgbClr val="C00000"/>
                </a:solidFill>
              </a:rPr>
              <a:t>J</a:t>
            </a:r>
            <a:r>
              <a:rPr lang="en-GB" sz="6200" dirty="0" smtClean="0">
                <a:solidFill>
                  <a:srgbClr val="C00000"/>
                </a:solidFill>
              </a:rPr>
              <a:t>an 2007 – 343 days before!</a:t>
            </a:r>
            <a:r>
              <a:rPr lang="en-GB" sz="6200" dirty="0" smtClean="0"/>
              <a:t>).</a:t>
            </a:r>
            <a:r>
              <a:rPr lang="en-GB" sz="6200" dirty="0" smtClean="0">
                <a:solidFill>
                  <a:srgbClr val="C00000"/>
                </a:solidFill>
              </a:rPr>
              <a:t> </a:t>
            </a:r>
            <a:r>
              <a:rPr lang="en-GB" sz="6200" b="1" i="1" dirty="0" smtClean="0">
                <a:solidFill>
                  <a:srgbClr val="002060"/>
                </a:solidFill>
              </a:rPr>
              <a:t>‘Front loading’, ‘Super Tuesday’, </a:t>
            </a:r>
            <a:r>
              <a:rPr lang="en-GB" sz="6200" dirty="0" smtClean="0"/>
              <a:t>role of money etc. result in winners long before the National Convention (</a:t>
            </a:r>
            <a:r>
              <a:rPr lang="en-GB" sz="6200" dirty="0" smtClean="0">
                <a:solidFill>
                  <a:srgbClr val="C00000"/>
                </a:solidFill>
              </a:rPr>
              <a:t>e.g. McCain was the winner of the Republican race in 2008 by the end of </a:t>
            </a:r>
            <a:r>
              <a:rPr lang="en-GB" sz="6200" dirty="0" smtClean="0">
                <a:solidFill>
                  <a:srgbClr val="C00000"/>
                </a:solidFill>
              </a:rPr>
              <a:t>March</a:t>
            </a:r>
            <a:r>
              <a:rPr lang="en-GB" sz="6200" dirty="0" smtClean="0"/>
              <a:t>).</a:t>
            </a:r>
            <a:endParaRPr lang="en-GB" sz="6200" dirty="0" smtClean="0"/>
          </a:p>
          <a:p>
            <a:endParaRPr lang="en-GB" sz="1200" dirty="0" smtClean="0"/>
          </a:p>
          <a:p>
            <a:r>
              <a:rPr lang="en-GB" sz="6200" b="1" dirty="0" smtClean="0"/>
              <a:t>Very Expensive: </a:t>
            </a:r>
            <a:r>
              <a:rPr lang="en-GB" sz="6200" dirty="0" smtClean="0"/>
              <a:t>The process is now too long (seemingly perpetual!?). </a:t>
            </a:r>
            <a:r>
              <a:rPr lang="en-GB" sz="6200" dirty="0" smtClean="0">
                <a:solidFill>
                  <a:srgbClr val="C00000"/>
                </a:solidFill>
              </a:rPr>
              <a:t>In 2012 Romney had already spent $100m by March. The 2008 race to the White House was the first to break the $1b barrier (approx. $8 per vote!</a:t>
            </a:r>
            <a:r>
              <a:rPr lang="en-GB" sz="6200" dirty="0" smtClean="0"/>
              <a:t>). 2016 is already set to continue this ‘election inflation’.</a:t>
            </a:r>
          </a:p>
          <a:p>
            <a:endParaRPr lang="en-GB" sz="1200" dirty="0" smtClean="0"/>
          </a:p>
          <a:p>
            <a:r>
              <a:rPr lang="en-GB" sz="6200" b="1" dirty="0" smtClean="0"/>
              <a:t>Dominated by the Media: </a:t>
            </a:r>
            <a:r>
              <a:rPr lang="en-GB" sz="6200" dirty="0" smtClean="0"/>
              <a:t>Linked to voter apathy and criticisms of the length of the process, the media (esp. TV) is where the vast majority of all the money is spent – adverts. Resulting in a ‘televised horse race’, </a:t>
            </a:r>
            <a:r>
              <a:rPr lang="en-GB" sz="6200" b="1" i="1" dirty="0" smtClean="0">
                <a:solidFill>
                  <a:srgbClr val="002060"/>
                </a:solidFill>
              </a:rPr>
              <a:t>‘sound bite politics’ </a:t>
            </a:r>
            <a:r>
              <a:rPr lang="en-GB" sz="6200" dirty="0" smtClean="0"/>
              <a:t>and negative campaigns.</a:t>
            </a:r>
          </a:p>
          <a:p>
            <a:endParaRPr lang="en-GB" sz="1200" dirty="0" smtClean="0"/>
          </a:p>
          <a:p>
            <a:r>
              <a:rPr lang="en-GB" sz="6200" b="1" dirty="0" smtClean="0"/>
              <a:t>Divisive: </a:t>
            </a:r>
            <a:r>
              <a:rPr lang="en-GB" sz="6200" dirty="0" smtClean="0"/>
              <a:t>Intra-party rivalry can be bitter, resulting in personal battles, </a:t>
            </a:r>
            <a:r>
              <a:rPr lang="en-GB" sz="6200" dirty="0" smtClean="0">
                <a:solidFill>
                  <a:srgbClr val="C00000"/>
                </a:solidFill>
              </a:rPr>
              <a:t>e.g. Clinton’s &amp; Obama’s 2008 race for the Democratic candidacy was vicious</a:t>
            </a:r>
            <a:r>
              <a:rPr lang="en-GB" sz="6200" dirty="0" smtClean="0"/>
              <a:t>.</a:t>
            </a:r>
          </a:p>
          <a:p>
            <a:endParaRPr lang="en-GB" sz="1200" dirty="0" smtClean="0"/>
          </a:p>
          <a:p>
            <a:r>
              <a:rPr lang="en-GB" sz="6200" b="1" dirty="0" smtClean="0"/>
              <a:t>Lack of Peer Review: </a:t>
            </a:r>
            <a:r>
              <a:rPr lang="en-GB" sz="6200" dirty="0" smtClean="0"/>
              <a:t> </a:t>
            </a:r>
            <a:r>
              <a:rPr lang="en-GB" sz="6200" i="1" dirty="0" smtClean="0"/>
              <a:t>‘People who can win primaries may become good presidents, but it </a:t>
            </a:r>
            <a:r>
              <a:rPr lang="en-GB" sz="6200" i="1" dirty="0" err="1" smtClean="0"/>
              <a:t>ain’t</a:t>
            </a:r>
            <a:r>
              <a:rPr lang="en-GB" sz="6200" i="1" dirty="0" smtClean="0"/>
              <a:t> necessarily so’</a:t>
            </a:r>
            <a:r>
              <a:rPr lang="en-GB" sz="6200" dirty="0" smtClean="0"/>
              <a:t>, observed columnist David </a:t>
            </a:r>
            <a:r>
              <a:rPr lang="en-GB" sz="6200" dirty="0" err="1" smtClean="0"/>
              <a:t>Broeder</a:t>
            </a:r>
            <a:r>
              <a:rPr lang="en-GB" sz="6200" dirty="0" smtClean="0"/>
              <a:t> in 2004.</a:t>
            </a:r>
            <a:endParaRPr lang="en-GB" sz="6200" b="1" dirty="0" smtClean="0"/>
          </a:p>
          <a:p>
            <a:pPr>
              <a:buFont typeface="Wingdings" pitchFamily="2" charset="2"/>
              <a:buChar char="Ø"/>
            </a:pPr>
            <a:endParaRPr lang="en-GB" dirty="0"/>
          </a:p>
        </p:txBody>
      </p:sp>
    </p:spTree>
    <p:extLst>
      <p:ext uri="{BB962C8B-B14F-4D97-AF65-F5344CB8AC3E}">
        <p14:creationId xmlns:p14="http://schemas.microsoft.com/office/powerpoint/2010/main" val="1453883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smtClean="0"/>
              <a:t>How Could the Nomination Process be Improved?</a:t>
            </a:r>
            <a:endParaRPr lang="en-GB" sz="3600" b="1" dirty="0"/>
          </a:p>
        </p:txBody>
      </p:sp>
      <p:sp>
        <p:nvSpPr>
          <p:cNvPr id="3" name="Content Placeholder 2"/>
          <p:cNvSpPr>
            <a:spLocks noGrp="1"/>
          </p:cNvSpPr>
          <p:nvPr>
            <p:ph idx="1"/>
          </p:nvPr>
        </p:nvSpPr>
        <p:spPr>
          <a:xfrm>
            <a:off x="457200" y="1700808"/>
            <a:ext cx="8229600" cy="4425355"/>
          </a:xfrm>
        </p:spPr>
        <p:txBody>
          <a:bodyPr>
            <a:normAutofit fontScale="85000" lnSpcReduction="20000"/>
          </a:bodyPr>
          <a:lstStyle/>
          <a:p>
            <a:r>
              <a:rPr lang="en-GB" sz="2800" b="1" dirty="0" smtClean="0"/>
              <a:t>Regional Primaries: </a:t>
            </a:r>
            <a:r>
              <a:rPr lang="en-GB" sz="2800" dirty="0" smtClean="0"/>
              <a:t>Divide the USA into four geographical regions with four election dates (March, April, May, June); which rotate every four years. This would end ‘front loading’, involve less travel (expense) &amp; give a more measured response from voters.</a:t>
            </a:r>
          </a:p>
          <a:p>
            <a:endParaRPr lang="en-GB" sz="1100" dirty="0" smtClean="0"/>
          </a:p>
          <a:p>
            <a:r>
              <a:rPr lang="en-GB" sz="2800" b="1" dirty="0" smtClean="0"/>
              <a:t>Weighting Votes: </a:t>
            </a:r>
            <a:r>
              <a:rPr lang="en-GB" sz="2800" dirty="0" smtClean="0"/>
              <a:t>At party conventions elected politicians would have more influence, which in turn would increase peer review.</a:t>
            </a:r>
          </a:p>
          <a:p>
            <a:endParaRPr lang="en-GB" sz="1000" dirty="0"/>
          </a:p>
          <a:p>
            <a:endParaRPr lang="en-GB" sz="1200" dirty="0" smtClean="0"/>
          </a:p>
          <a:p>
            <a:r>
              <a:rPr lang="en-GB" sz="2800" b="1" dirty="0" smtClean="0"/>
              <a:t>Mini Pre-Primary Convention:</a:t>
            </a:r>
            <a:r>
              <a:rPr lang="en-GB" sz="2800" dirty="0" smtClean="0"/>
              <a:t> Smaller party conventions before the primaries to choose up to three candidate. Prospective candidates would need at least 10% of delegates support to be considered.</a:t>
            </a:r>
            <a:r>
              <a:rPr lang="en-GB" sz="2800" b="1" dirty="0" smtClean="0"/>
              <a:t> </a:t>
            </a:r>
            <a:endParaRPr lang="en-GB" sz="2800" b="1" dirty="0"/>
          </a:p>
        </p:txBody>
      </p:sp>
    </p:spTree>
    <p:extLst>
      <p:ext uri="{BB962C8B-B14F-4D97-AF65-F5344CB8AC3E}">
        <p14:creationId xmlns:p14="http://schemas.microsoft.com/office/powerpoint/2010/main" val="3601642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Important are the Primaries?</a:t>
            </a:r>
            <a:endParaRPr lang="en-GB" b="1" dirty="0"/>
          </a:p>
        </p:txBody>
      </p:sp>
      <p:sp>
        <p:nvSpPr>
          <p:cNvPr id="3" name="Content Placeholder 2"/>
          <p:cNvSpPr>
            <a:spLocks noGrp="1"/>
          </p:cNvSpPr>
          <p:nvPr>
            <p:ph idx="1"/>
          </p:nvPr>
        </p:nvSpPr>
        <p:spPr>
          <a:xfrm>
            <a:off x="457200" y="1600200"/>
            <a:ext cx="8229600" cy="4205064"/>
          </a:xfrm>
        </p:spPr>
        <p:txBody>
          <a:bodyPr>
            <a:normAutofit fontScale="70000" lnSpcReduction="20000"/>
          </a:bodyPr>
          <a:lstStyle/>
          <a:p>
            <a:r>
              <a:rPr lang="en-GB" dirty="0" smtClean="0">
                <a:solidFill>
                  <a:srgbClr val="C00000"/>
                </a:solidFill>
              </a:rPr>
              <a:t>Between 1960 &amp; 2012: 13 Presidential elections and 27 major party candidates have been nominated by the </a:t>
            </a:r>
            <a:r>
              <a:rPr lang="en-GB" dirty="0">
                <a:solidFill>
                  <a:srgbClr val="C00000"/>
                </a:solidFill>
              </a:rPr>
              <a:t>process</a:t>
            </a:r>
            <a:r>
              <a:rPr lang="en-GB" dirty="0"/>
              <a:t>. </a:t>
            </a:r>
            <a:endParaRPr lang="en-GB" dirty="0" smtClean="0"/>
          </a:p>
          <a:p>
            <a:endParaRPr lang="en-GB" dirty="0" smtClean="0"/>
          </a:p>
          <a:p>
            <a:r>
              <a:rPr lang="en-GB" dirty="0" smtClean="0">
                <a:solidFill>
                  <a:srgbClr val="C00000"/>
                </a:solidFill>
              </a:rPr>
              <a:t>22 of these 27 the front runner before the primary season as the eventual party </a:t>
            </a:r>
            <a:r>
              <a:rPr lang="en-GB" dirty="0" smtClean="0">
                <a:solidFill>
                  <a:srgbClr val="C00000"/>
                </a:solidFill>
              </a:rPr>
              <a:t>nominee</a:t>
            </a:r>
            <a:endParaRPr lang="en-GB" dirty="0" smtClean="0"/>
          </a:p>
          <a:p>
            <a:pPr lvl="1">
              <a:buFont typeface="Wingdings" pitchFamily="2" charset="2"/>
              <a:buChar char="Ø"/>
            </a:pPr>
            <a:r>
              <a:rPr lang="en-GB" dirty="0" smtClean="0">
                <a:solidFill>
                  <a:srgbClr val="C00000"/>
                </a:solidFill>
              </a:rPr>
              <a:t>Republicans: All front runners nominated</a:t>
            </a:r>
          </a:p>
          <a:p>
            <a:pPr lvl="1">
              <a:buFont typeface="Wingdings" pitchFamily="2" charset="2"/>
              <a:buChar char="Ø"/>
            </a:pPr>
            <a:r>
              <a:rPr lang="en-GB" dirty="0" smtClean="0">
                <a:solidFill>
                  <a:srgbClr val="C00000"/>
                </a:solidFill>
              </a:rPr>
              <a:t>Democrats: 5 font runners were not successful (e.g. John Kerry beat Howard Dean in 2004. Obama beat Clinton in 2008</a:t>
            </a:r>
            <a:r>
              <a:rPr lang="en-GB" dirty="0" smtClean="0">
                <a:solidFill>
                  <a:srgbClr val="C00000"/>
                </a:solidFill>
              </a:rPr>
              <a:t>)</a:t>
            </a:r>
            <a:endParaRPr lang="en-GB" dirty="0" smtClean="0">
              <a:solidFill>
                <a:srgbClr val="C00000"/>
              </a:solidFill>
            </a:endParaRPr>
          </a:p>
          <a:p>
            <a:pPr marL="457200" lvl="1" indent="0">
              <a:buNone/>
            </a:pPr>
            <a:endParaRPr lang="en-GB" dirty="0" smtClean="0"/>
          </a:p>
          <a:p>
            <a:pPr marL="457200" lvl="1" indent="0" algn="ctr">
              <a:buNone/>
            </a:pPr>
            <a:r>
              <a:rPr lang="en-GB" sz="4000" b="1" dirty="0"/>
              <a:t>Raising the </a:t>
            </a:r>
            <a:r>
              <a:rPr lang="en-GB" sz="4000" b="1" dirty="0" smtClean="0"/>
              <a:t>question: </a:t>
            </a:r>
          </a:p>
          <a:p>
            <a:pPr marL="457200" lvl="1" indent="0" algn="ctr">
              <a:buNone/>
            </a:pPr>
            <a:endParaRPr lang="en-GB" sz="700" b="1" dirty="0" smtClean="0"/>
          </a:p>
          <a:p>
            <a:pPr marL="457200" lvl="1" indent="0">
              <a:buNone/>
            </a:pPr>
            <a:r>
              <a:rPr lang="en-GB" sz="4000" b="1" dirty="0"/>
              <a:t>D</a:t>
            </a:r>
            <a:r>
              <a:rPr lang="en-GB" sz="4000" b="1" dirty="0" smtClean="0"/>
              <a:t>o </a:t>
            </a:r>
            <a:r>
              <a:rPr lang="en-GB" sz="4000" b="1" dirty="0"/>
              <a:t>primaries simply confirm the front runners who emerge during the invisible primary?</a:t>
            </a:r>
          </a:p>
          <a:p>
            <a:pPr marL="457200" lvl="1" indent="0">
              <a:buNone/>
            </a:pPr>
            <a:endParaRPr lang="en-GB" dirty="0" smtClean="0"/>
          </a:p>
          <a:p>
            <a:pPr lvl="1">
              <a:buFont typeface="Wingdings" pitchFamily="2" charset="2"/>
              <a:buChar char="Ø"/>
            </a:pPr>
            <a:endParaRPr lang="en-GB" dirty="0"/>
          </a:p>
        </p:txBody>
      </p:sp>
      <p:sp>
        <p:nvSpPr>
          <p:cNvPr id="4" name="TextBox 3"/>
          <p:cNvSpPr txBox="1"/>
          <p:nvPr/>
        </p:nvSpPr>
        <p:spPr>
          <a:xfrm>
            <a:off x="971600" y="5805264"/>
            <a:ext cx="7200800" cy="430887"/>
          </a:xfrm>
          <a:prstGeom prst="rect">
            <a:avLst/>
          </a:prstGeom>
          <a:solidFill>
            <a:srgbClr val="FFFF00"/>
          </a:solidFill>
        </p:spPr>
        <p:txBody>
          <a:bodyPr wrap="square" rtlCol="0">
            <a:spAutoFit/>
          </a:bodyPr>
          <a:lstStyle/>
          <a:p>
            <a:r>
              <a:rPr lang="en-GB" sz="2200" b="1" dirty="0" smtClean="0">
                <a:solidFill>
                  <a:srgbClr val="7030A0"/>
                </a:solidFill>
              </a:rPr>
              <a:t>So, </a:t>
            </a:r>
            <a:r>
              <a:rPr lang="en-GB" sz="2200" b="1" dirty="0">
                <a:solidFill>
                  <a:srgbClr val="7030A0"/>
                </a:solidFill>
              </a:rPr>
              <a:t>to recap: </a:t>
            </a:r>
            <a:r>
              <a:rPr lang="en-GB" sz="2200" dirty="0">
                <a:hlinkClick r:id="rId2"/>
              </a:rPr>
              <a:t>https://www.youtube.com/watch?v=_</a:t>
            </a:r>
            <a:r>
              <a:rPr lang="en-GB" sz="2200" dirty="0" smtClean="0">
                <a:hlinkClick r:id="rId2"/>
              </a:rPr>
              <a:t>95I_1rZiIs</a:t>
            </a:r>
            <a:endParaRPr lang="en-GB" sz="2200" dirty="0"/>
          </a:p>
        </p:txBody>
      </p:sp>
    </p:spTree>
    <p:extLst>
      <p:ext uri="{BB962C8B-B14F-4D97-AF65-F5344CB8AC3E}">
        <p14:creationId xmlns:p14="http://schemas.microsoft.com/office/powerpoint/2010/main" val="362468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Overview…</a:t>
            </a:r>
            <a:endParaRPr lang="en-GB" b="1"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n-GB" sz="2800" dirty="0" smtClean="0"/>
              <a:t>Presidential elections take place every 4 years (Article II, between November 2</a:t>
            </a:r>
            <a:r>
              <a:rPr lang="en-GB" sz="2800" baseline="30000" dirty="0" smtClean="0"/>
              <a:t>nd</a:t>
            </a:r>
            <a:r>
              <a:rPr lang="en-GB" sz="2800" dirty="0" smtClean="0"/>
              <a:t> &amp; 8</a:t>
            </a:r>
            <a:r>
              <a:rPr lang="en-GB" sz="2800" baseline="30000" dirty="0" smtClean="0"/>
              <a:t>th</a:t>
            </a:r>
            <a:r>
              <a:rPr lang="en-GB" sz="2800" dirty="0" smtClean="0"/>
              <a:t>)</a:t>
            </a:r>
          </a:p>
          <a:p>
            <a:r>
              <a:rPr lang="en-GB" sz="2800" dirty="0" smtClean="0"/>
              <a:t>They are fixed terms</a:t>
            </a:r>
          </a:p>
          <a:p>
            <a:r>
              <a:rPr lang="en-GB" sz="2800" dirty="0" smtClean="0"/>
              <a:t>Only two federal elections happen in the USA. One for the President, the other for the Vice-President – all other elections are state level elections (organised by the states’)</a:t>
            </a:r>
          </a:p>
          <a:p>
            <a:r>
              <a:rPr lang="en-GB" sz="2800" dirty="0" smtClean="0"/>
              <a:t>Since 1951 Presidents are limited to only two terms (22</a:t>
            </a:r>
            <a:r>
              <a:rPr lang="en-GB" sz="2800" baseline="30000" dirty="0" smtClean="0"/>
              <a:t>nd</a:t>
            </a:r>
            <a:r>
              <a:rPr lang="en-GB" sz="2800" dirty="0" smtClean="0"/>
              <a:t> Amendment); hence the 2016 race will be an open race</a:t>
            </a:r>
          </a:p>
          <a:p>
            <a:r>
              <a:rPr lang="en-GB" sz="2800" dirty="0" smtClean="0"/>
              <a:t>The process is essentially divided into 5 stages, the formal &amp; informal stages: </a:t>
            </a:r>
          </a:p>
          <a:p>
            <a:pPr lvl="1">
              <a:buFont typeface="Wingdings" pitchFamily="2" charset="2"/>
              <a:buChar char="Ø"/>
            </a:pPr>
            <a:r>
              <a:rPr lang="en-GB" sz="2400" dirty="0" smtClean="0"/>
              <a:t>The formal process doesn’t start until January 1</a:t>
            </a:r>
            <a:r>
              <a:rPr lang="en-GB" sz="2400" baseline="30000" dirty="0" smtClean="0"/>
              <a:t>st</a:t>
            </a:r>
            <a:r>
              <a:rPr lang="en-GB" sz="2400" dirty="0" smtClean="0"/>
              <a:t>  of the election year</a:t>
            </a:r>
          </a:p>
          <a:p>
            <a:pPr lvl="1">
              <a:buFont typeface="Wingdings" pitchFamily="2" charset="2"/>
              <a:buChar char="Ø"/>
            </a:pPr>
            <a:r>
              <a:rPr lang="en-GB" sz="2400" dirty="0" smtClean="0"/>
              <a:t>The informal has already started!</a:t>
            </a:r>
            <a:endParaRPr lang="en-GB" sz="2400" dirty="0"/>
          </a:p>
        </p:txBody>
      </p:sp>
    </p:spTree>
    <p:extLst>
      <p:ext uri="{BB962C8B-B14F-4D97-AF65-F5344CB8AC3E}">
        <p14:creationId xmlns:p14="http://schemas.microsoft.com/office/powerpoint/2010/main" val="3368246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Formal (Constitutional) Requirements for the Presidency: </a:t>
            </a:r>
            <a:endParaRPr lang="en-GB" b="1" dirty="0"/>
          </a:p>
        </p:txBody>
      </p:sp>
      <p:sp>
        <p:nvSpPr>
          <p:cNvPr id="3" name="Content Placeholder 2"/>
          <p:cNvSpPr>
            <a:spLocks noGrp="1"/>
          </p:cNvSpPr>
          <p:nvPr>
            <p:ph idx="1"/>
          </p:nvPr>
        </p:nvSpPr>
        <p:spPr/>
        <p:txBody>
          <a:bodyPr/>
          <a:lstStyle/>
          <a:p>
            <a:r>
              <a:rPr lang="en-GB" dirty="0" smtClean="0"/>
              <a:t>Candidates must be a ‘natural born’ American citizen.</a:t>
            </a:r>
          </a:p>
          <a:p>
            <a:r>
              <a:rPr lang="en-GB" dirty="0" smtClean="0"/>
              <a:t>Be at least 35 years old (</a:t>
            </a:r>
            <a:r>
              <a:rPr lang="en-GB" dirty="0" smtClean="0">
                <a:solidFill>
                  <a:srgbClr val="C00000"/>
                </a:solidFill>
              </a:rPr>
              <a:t>43 years old JFK was the youngest thus far in 1960</a:t>
            </a:r>
            <a:r>
              <a:rPr lang="en-GB" dirty="0" smtClean="0"/>
              <a:t>).</a:t>
            </a:r>
          </a:p>
          <a:p>
            <a:r>
              <a:rPr lang="en-GB" dirty="0" smtClean="0"/>
              <a:t>To have lived in the USA for 14 years.</a:t>
            </a:r>
          </a:p>
          <a:p>
            <a:r>
              <a:rPr lang="en-GB" dirty="0" smtClean="0"/>
              <a:t>Not to have previously served two terms as President (post-Amendment XXII, Section I, 1951).</a:t>
            </a:r>
            <a:endParaRPr lang="en-GB" dirty="0"/>
          </a:p>
        </p:txBody>
      </p:sp>
    </p:spTree>
    <p:extLst>
      <p:ext uri="{BB962C8B-B14F-4D97-AF65-F5344CB8AC3E}">
        <p14:creationId xmlns:p14="http://schemas.microsoft.com/office/powerpoint/2010/main" val="1916089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706090"/>
          </a:xfrm>
        </p:spPr>
        <p:txBody>
          <a:bodyPr>
            <a:noAutofit/>
          </a:bodyPr>
          <a:lstStyle/>
          <a:p>
            <a:r>
              <a:rPr lang="en-GB" sz="3600" b="1" dirty="0" smtClean="0"/>
              <a:t>Informal Requirements </a:t>
            </a:r>
            <a:r>
              <a:rPr lang="en-GB" sz="3600" b="1" dirty="0"/>
              <a:t>for the Presidency: </a:t>
            </a:r>
          </a:p>
        </p:txBody>
      </p:sp>
      <p:sp>
        <p:nvSpPr>
          <p:cNvPr id="3" name="Content Placeholder 2"/>
          <p:cNvSpPr>
            <a:spLocks noGrp="1"/>
          </p:cNvSpPr>
          <p:nvPr>
            <p:ph idx="1"/>
          </p:nvPr>
        </p:nvSpPr>
        <p:spPr>
          <a:xfrm>
            <a:off x="107504" y="1052736"/>
            <a:ext cx="8856984" cy="5472608"/>
          </a:xfrm>
        </p:spPr>
        <p:txBody>
          <a:bodyPr>
            <a:noAutofit/>
          </a:bodyPr>
          <a:lstStyle/>
          <a:p>
            <a:r>
              <a:rPr lang="en-GB" sz="1550" b="1" dirty="0" smtClean="0"/>
              <a:t>Political </a:t>
            </a:r>
            <a:r>
              <a:rPr lang="en-GB" sz="1550" b="1" dirty="0"/>
              <a:t>E</a:t>
            </a:r>
            <a:r>
              <a:rPr lang="en-GB" sz="1550" b="1" dirty="0" smtClean="0"/>
              <a:t>xperience: </a:t>
            </a:r>
            <a:r>
              <a:rPr lang="en-GB" sz="1550" dirty="0" smtClean="0">
                <a:solidFill>
                  <a:srgbClr val="C00000"/>
                </a:solidFill>
              </a:rPr>
              <a:t>Of the 19 politicians who were nominated as presidential candidates in the last 13 elections to 2012, seven were or had been vice-president, six were senators and six were governors.</a:t>
            </a:r>
          </a:p>
          <a:p>
            <a:r>
              <a:rPr lang="en-GB" sz="1550" b="1" dirty="0" smtClean="0"/>
              <a:t>Major Party Endorsement: </a:t>
            </a:r>
            <a:r>
              <a:rPr lang="en-GB" sz="1550" dirty="0" smtClean="0"/>
              <a:t>It is highly unlikely to become President if not a member of the main two parties (FPTP, The Electoral College, ‘war chest’, grassroots etc. </a:t>
            </a:r>
            <a:r>
              <a:rPr lang="en-GB" sz="1550" dirty="0" smtClean="0">
                <a:solidFill>
                  <a:srgbClr val="C00000"/>
                </a:solidFill>
              </a:rPr>
              <a:t>Ross Perot was the best ever third party candidate in 1992, securing 19% of the vote</a:t>
            </a:r>
            <a:r>
              <a:rPr lang="en-GB" sz="1550" dirty="0" smtClean="0"/>
              <a:t>).</a:t>
            </a:r>
          </a:p>
          <a:p>
            <a:r>
              <a:rPr lang="en-GB" sz="1550" b="1" dirty="0" smtClean="0"/>
              <a:t>Personal Characteristics: </a:t>
            </a:r>
            <a:r>
              <a:rPr lang="en-GB" sz="1550" dirty="0" smtClean="0"/>
              <a:t>Up until 2008 all presidential candidates were white &amp; male. No bachelors have won the White House since the C19th. Marital infidelity can also rule out candidates (</a:t>
            </a:r>
            <a:r>
              <a:rPr lang="en-GB" sz="1550" dirty="0" smtClean="0">
                <a:solidFill>
                  <a:srgbClr val="C00000"/>
                </a:solidFill>
              </a:rPr>
              <a:t>e.g. Dem. Gary Hart, 1988. Or Dem. John Edwards, </a:t>
            </a:r>
            <a:r>
              <a:rPr lang="en-GB" sz="1550" dirty="0" smtClean="0">
                <a:solidFill>
                  <a:srgbClr val="C00000"/>
                </a:solidFill>
              </a:rPr>
              <a:t>2008</a:t>
            </a:r>
            <a:r>
              <a:rPr lang="en-GB" sz="1550" dirty="0" smtClean="0"/>
              <a:t>, </a:t>
            </a:r>
            <a:r>
              <a:rPr lang="en-GB" sz="1550" dirty="0" smtClean="0">
                <a:solidFill>
                  <a:srgbClr val="C00000"/>
                </a:solidFill>
              </a:rPr>
              <a:t>however Bill Clinton survived the </a:t>
            </a:r>
            <a:r>
              <a:rPr lang="en-GB" sz="1550" dirty="0" err="1" smtClean="0">
                <a:solidFill>
                  <a:srgbClr val="C00000"/>
                </a:solidFill>
              </a:rPr>
              <a:t>Gennifer</a:t>
            </a:r>
            <a:r>
              <a:rPr lang="en-GB" sz="1550" dirty="0" smtClean="0">
                <a:solidFill>
                  <a:srgbClr val="C00000"/>
                </a:solidFill>
              </a:rPr>
              <a:t> Flowers </a:t>
            </a:r>
            <a:r>
              <a:rPr lang="en-GB" sz="1550" dirty="0" smtClean="0">
                <a:solidFill>
                  <a:srgbClr val="C00000"/>
                </a:solidFill>
              </a:rPr>
              <a:t>allegations, 1992</a:t>
            </a:r>
            <a:r>
              <a:rPr lang="en-GB" sz="1550" dirty="0">
                <a:solidFill>
                  <a:srgbClr val="C00000"/>
                </a:solidFill>
              </a:rPr>
              <a:t>,</a:t>
            </a:r>
            <a:r>
              <a:rPr lang="en-GB" sz="1550" dirty="0" smtClean="0">
                <a:solidFill>
                  <a:srgbClr val="C00000"/>
                </a:solidFill>
              </a:rPr>
              <a:t> </a:t>
            </a:r>
            <a:r>
              <a:rPr lang="en-GB" sz="1550" dirty="0" smtClean="0">
                <a:solidFill>
                  <a:srgbClr val="C00000"/>
                </a:solidFill>
              </a:rPr>
              <a:t>and Rep. Ronald </a:t>
            </a:r>
            <a:r>
              <a:rPr lang="en-GB" sz="1550" dirty="0">
                <a:solidFill>
                  <a:srgbClr val="C00000"/>
                </a:solidFill>
              </a:rPr>
              <a:t>R</a:t>
            </a:r>
            <a:r>
              <a:rPr lang="en-GB" sz="1550" dirty="0" smtClean="0">
                <a:solidFill>
                  <a:srgbClr val="C00000"/>
                </a:solidFill>
              </a:rPr>
              <a:t>eagan was divorced and still </a:t>
            </a:r>
            <a:r>
              <a:rPr lang="en-GB" sz="1550" dirty="0" smtClean="0">
                <a:solidFill>
                  <a:srgbClr val="C00000"/>
                </a:solidFill>
              </a:rPr>
              <a:t>won</a:t>
            </a:r>
            <a:r>
              <a:rPr lang="en-GB" sz="1550" dirty="0" smtClean="0"/>
              <a:t>).</a:t>
            </a:r>
            <a:endParaRPr lang="en-GB" sz="1550" dirty="0" smtClean="0"/>
          </a:p>
          <a:p>
            <a:r>
              <a:rPr lang="en-GB" sz="1550" b="1" dirty="0" smtClean="0"/>
              <a:t>Fund Raising: </a:t>
            </a:r>
            <a:r>
              <a:rPr lang="en-GB" sz="1550" dirty="0" smtClean="0"/>
              <a:t>The ability to raise huge sums of money is now central to the process (</a:t>
            </a:r>
            <a:r>
              <a:rPr lang="en-GB" sz="1550" b="1" i="1" dirty="0" smtClean="0">
                <a:solidFill>
                  <a:srgbClr val="002060"/>
                </a:solidFill>
              </a:rPr>
              <a:t>‘war chest’</a:t>
            </a:r>
            <a:r>
              <a:rPr lang="en-GB" sz="1550" dirty="0" smtClean="0"/>
              <a:t>).</a:t>
            </a:r>
            <a:r>
              <a:rPr lang="en-GB" sz="1550" b="1" i="1" dirty="0" smtClean="0">
                <a:solidFill>
                  <a:srgbClr val="002060"/>
                </a:solidFill>
              </a:rPr>
              <a:t> </a:t>
            </a:r>
            <a:r>
              <a:rPr lang="en-GB" sz="1550" dirty="0" smtClean="0"/>
              <a:t>Consequently most candidates are very wealthy, and only billionaires (</a:t>
            </a:r>
            <a:r>
              <a:rPr lang="en-GB" sz="1550" dirty="0" smtClean="0">
                <a:solidFill>
                  <a:srgbClr val="C00000"/>
                </a:solidFill>
              </a:rPr>
              <a:t>like Ross Perot</a:t>
            </a:r>
            <a:r>
              <a:rPr lang="en-GB" sz="1550" dirty="0" smtClean="0"/>
              <a:t>) can afford to run.</a:t>
            </a:r>
          </a:p>
          <a:p>
            <a:r>
              <a:rPr lang="en-GB" sz="1550" b="1" dirty="0" smtClean="0"/>
              <a:t>Effective Organisational Skills: </a:t>
            </a:r>
            <a:r>
              <a:rPr lang="en-GB" sz="1550" dirty="0" smtClean="0"/>
              <a:t>This is a long, strategic and nationwide process, which requires huge campaign management (</a:t>
            </a:r>
            <a:r>
              <a:rPr lang="en-GB" sz="1550" dirty="0" smtClean="0">
                <a:solidFill>
                  <a:srgbClr val="C00000"/>
                </a:solidFill>
              </a:rPr>
              <a:t>e.g. in February 2008 Hillary - </a:t>
            </a:r>
            <a:r>
              <a:rPr lang="en-GB" sz="1550" i="1" dirty="0" smtClean="0">
                <a:solidFill>
                  <a:srgbClr val="C00000"/>
                </a:solidFill>
              </a:rPr>
              <a:t>‘I’m in and I’m in to win’ </a:t>
            </a:r>
            <a:r>
              <a:rPr lang="en-GB" sz="1550" dirty="0" smtClean="0">
                <a:solidFill>
                  <a:srgbClr val="C00000"/>
                </a:solidFill>
              </a:rPr>
              <a:t>- Clinton’s was forced to sack Solis Doyle her campaign leader as the ‘wheels began to fall off her bandwagon’ in the face of Obama’s successes in the primary races that year, raising questions about her organisational skills</a:t>
            </a:r>
            <a:r>
              <a:rPr lang="en-GB" sz="1550" dirty="0" smtClean="0"/>
              <a:t>).</a:t>
            </a:r>
          </a:p>
          <a:p>
            <a:r>
              <a:rPr lang="en-GB" sz="1550" b="1" dirty="0" smtClean="0"/>
              <a:t>Telegenic &amp; Oratorical Skills: </a:t>
            </a:r>
            <a:r>
              <a:rPr lang="en-GB" sz="1550" dirty="0" smtClean="0"/>
              <a:t>Would Lincoln or FDR win in our age? </a:t>
            </a:r>
            <a:r>
              <a:rPr lang="en-GB" sz="1550" dirty="0" smtClean="0">
                <a:solidFill>
                  <a:srgbClr val="C00000"/>
                </a:solidFill>
              </a:rPr>
              <a:t>Rep. Reagan (1980 &amp; 84), Dem. Clinton (1992 &amp; 96) &amp; Dem. Obama (2008- 12) are all men who can carry this off; whilst Dem. Gore (2000 race) and Rep. Romney (2012) were both deemed to be ‘wooden’ and not naturals in front of the camera.</a:t>
            </a:r>
          </a:p>
          <a:p>
            <a:r>
              <a:rPr lang="en-GB" sz="1550" b="1" dirty="0" smtClean="0"/>
              <a:t>Sound, Relevant &amp; Popular Policies:</a:t>
            </a:r>
            <a:r>
              <a:rPr lang="en-GB" sz="1550" dirty="0" smtClean="0"/>
              <a:t> </a:t>
            </a:r>
            <a:r>
              <a:rPr lang="en-GB" sz="1550" dirty="0" smtClean="0">
                <a:solidFill>
                  <a:srgbClr val="C00000"/>
                </a:solidFill>
              </a:rPr>
              <a:t>Clinton  (‘</a:t>
            </a:r>
            <a:r>
              <a:rPr lang="en-GB" sz="1550" i="1" dirty="0" smtClean="0">
                <a:solidFill>
                  <a:srgbClr val="C00000"/>
                </a:solidFill>
              </a:rPr>
              <a:t>it’s the economy stupid’). </a:t>
            </a:r>
            <a:r>
              <a:rPr lang="en-GB" sz="1550" dirty="0" smtClean="0">
                <a:solidFill>
                  <a:srgbClr val="C00000"/>
                </a:solidFill>
              </a:rPr>
              <a:t>McCain (campaign finance reform). Bush (“war on terror”). …Obama (</a:t>
            </a:r>
            <a:r>
              <a:rPr lang="en-GB" sz="1550" i="1" dirty="0" smtClean="0">
                <a:solidFill>
                  <a:srgbClr val="C00000"/>
                </a:solidFill>
              </a:rPr>
              <a:t>‘Yes we can/change you can believe in’</a:t>
            </a:r>
            <a:r>
              <a:rPr lang="en-GB" sz="1550" dirty="0" smtClean="0">
                <a:solidFill>
                  <a:srgbClr val="C00000"/>
                </a:solidFill>
              </a:rPr>
              <a:t>…!?).</a:t>
            </a:r>
            <a:endParaRPr lang="en-GB" sz="1550" b="1" dirty="0">
              <a:solidFill>
                <a:srgbClr val="C00000"/>
              </a:solidFill>
            </a:endParaRPr>
          </a:p>
        </p:txBody>
      </p:sp>
    </p:spTree>
    <p:extLst>
      <p:ext uri="{BB962C8B-B14F-4D97-AF65-F5344CB8AC3E}">
        <p14:creationId xmlns:p14="http://schemas.microsoft.com/office/powerpoint/2010/main" val="4214141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b="1" dirty="0" smtClean="0"/>
              <a:t>Stage I: The ‘Invisible Primary’</a:t>
            </a:r>
            <a:endParaRPr lang="en-GB" b="1" dirty="0"/>
          </a:p>
        </p:txBody>
      </p:sp>
      <p:sp>
        <p:nvSpPr>
          <p:cNvPr id="3" name="Content Placeholder 2"/>
          <p:cNvSpPr>
            <a:spLocks noGrp="1"/>
          </p:cNvSpPr>
          <p:nvPr>
            <p:ph idx="1"/>
          </p:nvPr>
        </p:nvSpPr>
        <p:spPr>
          <a:xfrm>
            <a:off x="179512" y="1052736"/>
            <a:ext cx="8784976" cy="5073427"/>
          </a:xfrm>
        </p:spPr>
        <p:txBody>
          <a:bodyPr>
            <a:normAutofit/>
          </a:bodyPr>
          <a:lstStyle/>
          <a:p>
            <a:r>
              <a:rPr lang="en-GB" sz="2000" b="1" dirty="0" smtClean="0"/>
              <a:t>Function: </a:t>
            </a:r>
            <a:r>
              <a:rPr lang="en-GB" sz="2000" dirty="0" smtClean="0"/>
              <a:t>Potential nominees attempt top gain the credibility to stand as a candidate for their party (via the media, within the state and national parties). Publicity, network &amp; alliance building and essentially building a ‘war chest’ ($) are vital to this process.</a:t>
            </a:r>
          </a:p>
          <a:p>
            <a:r>
              <a:rPr lang="en-GB" sz="2000" b="1" dirty="0" smtClean="0"/>
              <a:t>When? </a:t>
            </a:r>
            <a:r>
              <a:rPr lang="en-GB" sz="2000" dirty="0" smtClean="0"/>
              <a:t>No set period, indeed the whole process has been getting earlier and earlier in recent decades. It </a:t>
            </a:r>
            <a:r>
              <a:rPr lang="en-GB" sz="2000" dirty="0"/>
              <a:t>u</a:t>
            </a:r>
            <a:r>
              <a:rPr lang="en-GB" sz="2000" dirty="0" smtClean="0"/>
              <a:t>sed to be in the year preceding the Primaries, </a:t>
            </a:r>
            <a:r>
              <a:rPr lang="en-GB" sz="2000" dirty="0" smtClean="0">
                <a:solidFill>
                  <a:srgbClr val="C00000"/>
                </a:solidFill>
              </a:rPr>
              <a:t>but </a:t>
            </a:r>
            <a:r>
              <a:rPr lang="en-GB" sz="2000" dirty="0" smtClean="0">
                <a:solidFill>
                  <a:srgbClr val="C00000"/>
                </a:solidFill>
              </a:rPr>
              <a:t>we’ve known that Hilary is standing since 12</a:t>
            </a:r>
            <a:r>
              <a:rPr lang="en-GB" sz="2000" baseline="30000" dirty="0" smtClean="0">
                <a:solidFill>
                  <a:srgbClr val="C00000"/>
                </a:solidFill>
              </a:rPr>
              <a:t>th</a:t>
            </a:r>
            <a:r>
              <a:rPr lang="en-GB" sz="2000" dirty="0">
                <a:solidFill>
                  <a:srgbClr val="C00000"/>
                </a:solidFill>
              </a:rPr>
              <a:t> April 2015 </a:t>
            </a:r>
            <a:r>
              <a:rPr lang="en-GB" sz="2000" dirty="0" smtClean="0">
                <a:solidFill>
                  <a:srgbClr val="C00000"/>
                </a:solidFill>
              </a:rPr>
              <a:t>~ 19 months before the election!” </a:t>
            </a:r>
            <a:r>
              <a:rPr lang="en-GB" sz="2000" dirty="0" smtClean="0">
                <a:hlinkClick r:id="rId2"/>
              </a:rPr>
              <a:t>https</a:t>
            </a:r>
            <a:r>
              <a:rPr lang="en-GB" sz="2000" dirty="0">
                <a:hlinkClick r:id="rId2"/>
              </a:rPr>
              <a:t>://</a:t>
            </a:r>
            <a:r>
              <a:rPr lang="en-GB" sz="2000" dirty="0" smtClean="0">
                <a:hlinkClick r:id="rId2"/>
              </a:rPr>
              <a:t>www.youtube.com/watch?v=N708P-A45D0</a:t>
            </a:r>
            <a:endParaRPr lang="en-GB" sz="2000" dirty="0" smtClean="0"/>
          </a:p>
          <a:p>
            <a:pPr marL="0" indent="0">
              <a:buNone/>
            </a:pPr>
            <a:r>
              <a:rPr lang="en-GB" sz="800" dirty="0"/>
              <a:t> </a:t>
            </a:r>
            <a:endParaRPr lang="en-GB" sz="700" dirty="0" smtClean="0"/>
          </a:p>
        </p:txBody>
      </p:sp>
      <p:pic>
        <p:nvPicPr>
          <p:cNvPr id="4" name="Picture 3" descr="Five of the Republicans set to challenge for the US presidency in 2016: (L-R) Jeb Bush, Marco Rubio, Scott Walker, Ted Cruz, Rand Paul"/>
          <p:cNvPicPr/>
          <p:nvPr/>
        </p:nvPicPr>
        <p:blipFill rotWithShape="1">
          <a:blip r:embed="rId3">
            <a:extLst>
              <a:ext uri="{28A0092B-C50C-407E-A947-70E740481C1C}">
                <a14:useLocalDpi xmlns:a14="http://schemas.microsoft.com/office/drawing/2010/main" val="0"/>
              </a:ext>
            </a:extLst>
          </a:blip>
          <a:srcRect b="43429"/>
          <a:stretch/>
        </p:blipFill>
        <p:spPr bwMode="auto">
          <a:xfrm>
            <a:off x="2395653" y="3830346"/>
            <a:ext cx="3833115" cy="1212314"/>
          </a:xfrm>
          <a:prstGeom prst="rect">
            <a:avLst/>
          </a:prstGeom>
          <a:noFill/>
          <a:ln>
            <a:noFill/>
          </a:ln>
        </p:spPr>
      </p:pic>
      <p:sp>
        <p:nvSpPr>
          <p:cNvPr id="5" name="TextBox 4"/>
          <p:cNvSpPr txBox="1"/>
          <p:nvPr/>
        </p:nvSpPr>
        <p:spPr>
          <a:xfrm>
            <a:off x="2340336" y="4981118"/>
            <a:ext cx="3888432" cy="646331"/>
          </a:xfrm>
          <a:prstGeom prst="rect">
            <a:avLst/>
          </a:prstGeom>
          <a:noFill/>
        </p:spPr>
        <p:txBody>
          <a:bodyPr wrap="square" rtlCol="0">
            <a:spAutoFit/>
          </a:bodyPr>
          <a:lstStyle/>
          <a:p>
            <a:r>
              <a:rPr lang="en-GB" sz="1200" dirty="0" smtClean="0"/>
              <a:t>June 2015 ~ Five </a:t>
            </a:r>
            <a:r>
              <a:rPr lang="en-GB" sz="1200" dirty="0"/>
              <a:t>of the Republicans set to challenge for the US presidency in 2016: (L-R) Jeb Bush, Marco Rubio, Scott Walker, Ted Cruz, Rand Paul</a:t>
            </a:r>
          </a:p>
        </p:txBody>
      </p:sp>
      <p:sp>
        <p:nvSpPr>
          <p:cNvPr id="6" name="TextBox 5"/>
          <p:cNvSpPr txBox="1"/>
          <p:nvPr/>
        </p:nvSpPr>
        <p:spPr>
          <a:xfrm>
            <a:off x="423193" y="5733256"/>
            <a:ext cx="8569105" cy="400110"/>
          </a:xfrm>
          <a:prstGeom prst="rect">
            <a:avLst/>
          </a:prstGeom>
          <a:solidFill>
            <a:srgbClr val="FFC000"/>
          </a:solidFill>
        </p:spPr>
        <p:txBody>
          <a:bodyPr wrap="square" rtlCol="0">
            <a:spAutoFit/>
          </a:bodyPr>
          <a:lstStyle/>
          <a:p>
            <a:r>
              <a:rPr lang="en-GB" sz="2000" dirty="0" smtClean="0"/>
              <a:t>For the full list declared candidates see: </a:t>
            </a:r>
            <a:r>
              <a:rPr lang="en-GB" sz="2000" dirty="0">
                <a:hlinkClick r:id="rId4"/>
              </a:rPr>
              <a:t>http://2016.presidential-candidates.org</a:t>
            </a:r>
            <a:r>
              <a:rPr lang="en-GB" sz="2000" dirty="0" smtClean="0">
                <a:hlinkClick r:id="rId4"/>
              </a:rPr>
              <a:t>/</a:t>
            </a:r>
            <a:endParaRPr lang="en-GB" sz="2000" dirty="0" smtClean="0"/>
          </a:p>
        </p:txBody>
      </p:sp>
    </p:spTree>
    <p:extLst>
      <p:ext uri="{BB962C8B-B14F-4D97-AF65-F5344CB8AC3E}">
        <p14:creationId xmlns:p14="http://schemas.microsoft.com/office/powerpoint/2010/main" val="247080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Stage II: The </a:t>
            </a:r>
            <a:r>
              <a:rPr lang="en-GB" b="1" i="1" dirty="0" smtClean="0">
                <a:solidFill>
                  <a:srgbClr val="002060"/>
                </a:solidFill>
              </a:rPr>
              <a:t>Primaries</a:t>
            </a:r>
            <a:r>
              <a:rPr lang="en-GB" b="1" dirty="0" smtClean="0"/>
              <a:t> &amp; </a:t>
            </a:r>
            <a:r>
              <a:rPr lang="en-GB" b="1" i="1" dirty="0" smtClean="0">
                <a:solidFill>
                  <a:srgbClr val="002060"/>
                </a:solidFill>
              </a:rPr>
              <a:t>Caucuses</a:t>
            </a:r>
            <a:endParaRPr lang="en-GB" b="1" i="1" dirty="0">
              <a:solidFill>
                <a:srgbClr val="002060"/>
              </a:solidFill>
            </a:endParaRPr>
          </a:p>
        </p:txBody>
      </p:sp>
      <p:sp>
        <p:nvSpPr>
          <p:cNvPr id="3" name="Content Placeholder 2"/>
          <p:cNvSpPr>
            <a:spLocks noGrp="1"/>
          </p:cNvSpPr>
          <p:nvPr>
            <p:ph idx="1"/>
          </p:nvPr>
        </p:nvSpPr>
        <p:spPr/>
        <p:txBody>
          <a:bodyPr>
            <a:normAutofit fontScale="77500" lnSpcReduction="20000"/>
          </a:bodyPr>
          <a:lstStyle/>
          <a:p>
            <a:r>
              <a:rPr lang="en-GB" dirty="0" smtClean="0"/>
              <a:t>All 50 states have either primaries or caucuses (mostly primaries now). These now start in January of the election year, traditionally with the Iowa Caucus and the New Hampshire Primary (which have got earlier and earlier, in what is now referred to as ‘front loading’)</a:t>
            </a:r>
          </a:p>
          <a:p>
            <a:endParaRPr lang="en-GB" dirty="0" smtClean="0"/>
          </a:p>
          <a:p>
            <a:r>
              <a:rPr lang="en-GB" b="1" dirty="0" smtClean="0"/>
              <a:t>Function: </a:t>
            </a:r>
            <a:r>
              <a:rPr lang="en-GB" dirty="0" smtClean="0"/>
              <a:t>These are state level methods for:</a:t>
            </a:r>
          </a:p>
          <a:p>
            <a:pPr marL="971550" lvl="1" indent="-514350">
              <a:buFont typeface="+mj-lt"/>
              <a:buAutoNum type="alphaLcPeriod"/>
            </a:pPr>
            <a:r>
              <a:rPr lang="en-GB" dirty="0" smtClean="0"/>
              <a:t>Showing popular support for candidates. </a:t>
            </a:r>
          </a:p>
          <a:p>
            <a:pPr marL="971550" lvl="1" indent="-514350">
              <a:buFont typeface="+mj-lt"/>
              <a:buAutoNum type="alphaLcPeriod"/>
            </a:pPr>
            <a:r>
              <a:rPr lang="en-GB" dirty="0" smtClean="0"/>
              <a:t>State parties (Rep/Dem) choosing delegates who will go on the National Party Convention (July/August) to cast their state’s votes in support of a particular candidate.</a:t>
            </a:r>
          </a:p>
          <a:p>
            <a:endParaRPr lang="en-GB" dirty="0" smtClean="0"/>
          </a:p>
          <a:p>
            <a:r>
              <a:rPr lang="en-GB" b="1" dirty="0" smtClean="0"/>
              <a:t>When? </a:t>
            </a:r>
            <a:r>
              <a:rPr lang="en-GB" dirty="0" smtClean="0"/>
              <a:t>The ‘Primary season’ lasts from January until June</a:t>
            </a:r>
            <a:endParaRPr lang="en-GB" b="1" dirty="0" smtClean="0"/>
          </a:p>
        </p:txBody>
      </p:sp>
    </p:spTree>
    <p:extLst>
      <p:ext uri="{BB962C8B-B14F-4D97-AF65-F5344CB8AC3E}">
        <p14:creationId xmlns:p14="http://schemas.microsoft.com/office/powerpoint/2010/main" val="2386457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Stage III: </a:t>
            </a:r>
            <a:r>
              <a:rPr lang="en-GB" b="1" i="1" dirty="0" smtClean="0">
                <a:solidFill>
                  <a:srgbClr val="002060"/>
                </a:solidFill>
              </a:rPr>
              <a:t>National Party Conventions</a:t>
            </a:r>
            <a:endParaRPr lang="en-GB" b="1" i="1" dirty="0">
              <a:solidFill>
                <a:srgbClr val="002060"/>
              </a:solidFill>
            </a:endParaRPr>
          </a:p>
        </p:txBody>
      </p:sp>
      <p:sp>
        <p:nvSpPr>
          <p:cNvPr id="3" name="Content Placeholder 2"/>
          <p:cNvSpPr>
            <a:spLocks noGrp="1"/>
          </p:cNvSpPr>
          <p:nvPr>
            <p:ph idx="1"/>
          </p:nvPr>
        </p:nvSpPr>
        <p:spPr>
          <a:xfrm>
            <a:off x="395536" y="1600200"/>
            <a:ext cx="8352928" cy="4525963"/>
          </a:xfrm>
        </p:spPr>
        <p:txBody>
          <a:bodyPr>
            <a:normAutofit lnSpcReduction="10000"/>
          </a:bodyPr>
          <a:lstStyle/>
          <a:p>
            <a:r>
              <a:rPr lang="en-GB" b="1" dirty="0" smtClean="0"/>
              <a:t>Function: </a:t>
            </a:r>
            <a:r>
              <a:rPr lang="en-GB" dirty="0" smtClean="0"/>
              <a:t>Traditionally to choose which candidate will gain the endorsement of their party to be the Presidential Candidate, and who his/her running mate (VP) will be. Also to decide upon the </a:t>
            </a:r>
            <a:r>
              <a:rPr lang="en-GB" b="1" i="1" dirty="0" smtClean="0">
                <a:solidFill>
                  <a:srgbClr val="002060"/>
                </a:solidFill>
              </a:rPr>
              <a:t>Party’s ‘Platform’ </a:t>
            </a:r>
            <a:r>
              <a:rPr lang="en-GB" dirty="0" smtClean="0"/>
              <a:t>(manifesto), and to unite the party in what can have been an acrimonious intra-party race (</a:t>
            </a:r>
            <a:r>
              <a:rPr lang="en-GB" dirty="0" smtClean="0">
                <a:solidFill>
                  <a:srgbClr val="C00000"/>
                </a:solidFill>
              </a:rPr>
              <a:t>e.g. Obama &amp; Clinton’s race in 2008</a:t>
            </a:r>
            <a:r>
              <a:rPr lang="en-GB" dirty="0" smtClean="0"/>
              <a:t>)</a:t>
            </a:r>
          </a:p>
          <a:p>
            <a:endParaRPr lang="en-GB" sz="1300" dirty="0" smtClean="0"/>
          </a:p>
          <a:p>
            <a:r>
              <a:rPr lang="en-GB" b="1" dirty="0" smtClean="0"/>
              <a:t>When?</a:t>
            </a:r>
            <a:r>
              <a:rPr lang="en-GB" dirty="0" smtClean="0"/>
              <a:t> 4 days in July/August</a:t>
            </a:r>
            <a:endParaRPr lang="en-GB" b="1" dirty="0"/>
          </a:p>
        </p:txBody>
      </p:sp>
    </p:spTree>
    <p:extLst>
      <p:ext uri="{BB962C8B-B14F-4D97-AF65-F5344CB8AC3E}">
        <p14:creationId xmlns:p14="http://schemas.microsoft.com/office/powerpoint/2010/main" val="3202921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a:bodyPr>
          <a:lstStyle/>
          <a:p>
            <a:r>
              <a:rPr lang="en-GB" sz="3800" b="1" dirty="0" smtClean="0"/>
              <a:t>Stage IV: The General Election Campaign</a:t>
            </a:r>
            <a:endParaRPr lang="en-GB" sz="3800" b="1" dirty="0"/>
          </a:p>
        </p:txBody>
      </p:sp>
      <p:sp>
        <p:nvSpPr>
          <p:cNvPr id="3" name="Content Placeholder 2"/>
          <p:cNvSpPr>
            <a:spLocks noGrp="1"/>
          </p:cNvSpPr>
          <p:nvPr>
            <p:ph idx="1"/>
          </p:nvPr>
        </p:nvSpPr>
        <p:spPr>
          <a:xfrm>
            <a:off x="457200" y="1196753"/>
            <a:ext cx="8229600" cy="3024335"/>
          </a:xfrm>
        </p:spPr>
        <p:txBody>
          <a:bodyPr>
            <a:normAutofit fontScale="92500" lnSpcReduction="20000"/>
          </a:bodyPr>
          <a:lstStyle/>
          <a:p>
            <a:r>
              <a:rPr lang="en-GB" b="1" dirty="0" smtClean="0"/>
              <a:t>Function: </a:t>
            </a:r>
            <a:r>
              <a:rPr lang="en-GB" dirty="0" smtClean="0"/>
              <a:t>Each candidate attempts to persuade the </a:t>
            </a:r>
            <a:r>
              <a:rPr lang="en-GB" dirty="0"/>
              <a:t>A</a:t>
            </a:r>
            <a:r>
              <a:rPr lang="en-GB" dirty="0" smtClean="0"/>
              <a:t>merican public to vote for them on election day. This is an exhaustive and hugely expensive process (hence the need for a huge ‘war chest’)</a:t>
            </a:r>
          </a:p>
          <a:p>
            <a:endParaRPr lang="en-GB" sz="1200" b="1" dirty="0"/>
          </a:p>
          <a:p>
            <a:r>
              <a:rPr lang="en-GB" b="1" dirty="0" smtClean="0"/>
              <a:t>When? </a:t>
            </a:r>
            <a:r>
              <a:rPr lang="en-GB" dirty="0" smtClean="0"/>
              <a:t>From the end of August, through September &amp; October, and the first week of November</a:t>
            </a:r>
            <a:endParaRPr lang="en-GB"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310"/>
          <a:stretch/>
        </p:blipFill>
        <p:spPr bwMode="auto">
          <a:xfrm>
            <a:off x="789468" y="4083316"/>
            <a:ext cx="3744416" cy="2087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357"/>
          <a:stretch/>
        </p:blipFill>
        <p:spPr bwMode="auto">
          <a:xfrm>
            <a:off x="4644008" y="4078202"/>
            <a:ext cx="3744416" cy="206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2" y="6108066"/>
            <a:ext cx="6230804" cy="369332"/>
          </a:xfrm>
          <a:prstGeom prst="rect">
            <a:avLst/>
          </a:prstGeom>
          <a:noFill/>
        </p:spPr>
        <p:txBody>
          <a:bodyPr wrap="square" rtlCol="0">
            <a:spAutoFit/>
          </a:bodyPr>
          <a:lstStyle/>
          <a:p>
            <a:r>
              <a:rPr lang="en-GB" dirty="0" smtClean="0">
                <a:solidFill>
                  <a:srgbClr val="C00000"/>
                </a:solidFill>
              </a:rPr>
              <a:t>Obama &amp; Romney’s campaign trails, October ~ November 2012</a:t>
            </a:r>
            <a:endParaRPr lang="en-GB" dirty="0">
              <a:solidFill>
                <a:srgbClr val="C00000"/>
              </a:solidFill>
            </a:endParaRPr>
          </a:p>
        </p:txBody>
      </p:sp>
    </p:spTree>
    <p:extLst>
      <p:ext uri="{BB962C8B-B14F-4D97-AF65-F5344CB8AC3E}">
        <p14:creationId xmlns:p14="http://schemas.microsoft.com/office/powerpoint/2010/main" val="1506878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8098"/>
          </a:xfrm>
        </p:spPr>
        <p:txBody>
          <a:bodyPr>
            <a:noAutofit/>
          </a:bodyPr>
          <a:lstStyle/>
          <a:p>
            <a:r>
              <a:rPr lang="en-GB" sz="3700" b="1" dirty="0" smtClean="0"/>
              <a:t>Stage V: Election Day &amp; </a:t>
            </a:r>
            <a:r>
              <a:rPr lang="en-GB" sz="3700" b="1" i="1" dirty="0" smtClean="0">
                <a:solidFill>
                  <a:srgbClr val="7030A0"/>
                </a:solidFill>
              </a:rPr>
              <a:t>Electoral College</a:t>
            </a:r>
            <a:endParaRPr lang="en-GB" sz="3700" b="1" i="1" dirty="0">
              <a:solidFill>
                <a:srgbClr val="7030A0"/>
              </a:solidFill>
            </a:endParaRPr>
          </a:p>
        </p:txBody>
      </p:sp>
      <p:sp>
        <p:nvSpPr>
          <p:cNvPr id="3" name="Content Placeholder 2"/>
          <p:cNvSpPr>
            <a:spLocks noGrp="1"/>
          </p:cNvSpPr>
          <p:nvPr>
            <p:ph idx="1"/>
          </p:nvPr>
        </p:nvSpPr>
        <p:spPr>
          <a:xfrm>
            <a:off x="457200" y="908720"/>
            <a:ext cx="8229600" cy="2016224"/>
          </a:xfrm>
        </p:spPr>
        <p:txBody>
          <a:bodyPr>
            <a:normAutofit/>
          </a:bodyPr>
          <a:lstStyle/>
          <a:p>
            <a:r>
              <a:rPr lang="en-GB" sz="2400" b="1" dirty="0" smtClean="0"/>
              <a:t>Function: </a:t>
            </a:r>
            <a:r>
              <a:rPr lang="en-GB" sz="2400" dirty="0" smtClean="0"/>
              <a:t>To elect The President &amp; Vice President</a:t>
            </a:r>
          </a:p>
          <a:p>
            <a:pPr marL="457200" lvl="1" indent="-457200">
              <a:buFont typeface="Wingdings" pitchFamily="2" charset="2"/>
              <a:buChar char="Ø"/>
            </a:pPr>
            <a:r>
              <a:rPr lang="en-GB" sz="2400" dirty="0" smtClean="0"/>
              <a:t>Given Americans do </a:t>
            </a:r>
            <a:r>
              <a:rPr lang="en-GB" sz="2400" b="1" dirty="0" smtClean="0"/>
              <a:t>not</a:t>
            </a:r>
            <a:r>
              <a:rPr lang="en-GB" sz="2400" dirty="0" smtClean="0"/>
              <a:t> directly elect their Presidents (…did you know this?), the Electoral College actually is the final word on who as won occupancy of the White House for the next 4 years!</a:t>
            </a:r>
          </a:p>
          <a:p>
            <a:endParaRPr lang="en-GB" sz="1200" dirty="0" smtClean="0"/>
          </a:p>
          <a:p>
            <a:pPr lvl="1">
              <a:buFont typeface="Wingdings" pitchFamily="2" charset="2"/>
              <a:buChar char="Ø"/>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492896"/>
            <a:ext cx="3569196" cy="217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3371" y="4651342"/>
            <a:ext cx="7776864" cy="830997"/>
          </a:xfrm>
          <a:prstGeom prst="rect">
            <a:avLst/>
          </a:prstGeom>
          <a:noFill/>
        </p:spPr>
        <p:txBody>
          <a:bodyPr wrap="square" rtlCol="0">
            <a:spAutoFit/>
          </a:bodyPr>
          <a:lstStyle/>
          <a:p>
            <a:r>
              <a:rPr lang="en-GB" sz="2400" b="1" dirty="0"/>
              <a:t>When? </a:t>
            </a:r>
            <a:r>
              <a:rPr lang="en-GB" sz="2400" dirty="0"/>
              <a:t>November/December. The Electoral College formally inaugurate the new President in January. </a:t>
            </a:r>
            <a:endParaRPr lang="en-GB" sz="2400" b="1" dirty="0"/>
          </a:p>
        </p:txBody>
      </p:sp>
      <p:sp>
        <p:nvSpPr>
          <p:cNvPr id="5" name="TextBox 4"/>
          <p:cNvSpPr txBox="1"/>
          <p:nvPr/>
        </p:nvSpPr>
        <p:spPr>
          <a:xfrm>
            <a:off x="6290748" y="3319946"/>
            <a:ext cx="1615380" cy="584775"/>
          </a:xfrm>
          <a:prstGeom prst="rect">
            <a:avLst/>
          </a:prstGeom>
          <a:noFill/>
        </p:spPr>
        <p:txBody>
          <a:bodyPr wrap="square" rtlCol="0">
            <a:spAutoFit/>
          </a:bodyPr>
          <a:lstStyle/>
          <a:p>
            <a:r>
              <a:rPr lang="en-GB" sz="1600" dirty="0" smtClean="0"/>
              <a:t>Electoral College results 2012</a:t>
            </a:r>
            <a:endParaRPr lang="en-GB" sz="16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0315">
            <a:off x="5936425" y="5077783"/>
            <a:ext cx="1892895" cy="168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067944" y="5951124"/>
            <a:ext cx="2016224" cy="830997"/>
          </a:xfrm>
          <a:prstGeom prst="rect">
            <a:avLst/>
          </a:prstGeom>
          <a:noFill/>
        </p:spPr>
        <p:txBody>
          <a:bodyPr wrap="square" rtlCol="0">
            <a:spAutoFit/>
          </a:bodyPr>
          <a:lstStyle/>
          <a:p>
            <a:r>
              <a:rPr lang="en-GB" sz="1600" dirty="0" smtClean="0">
                <a:solidFill>
                  <a:srgbClr val="C00000"/>
                </a:solidFill>
              </a:rPr>
              <a:t>The 44</a:t>
            </a:r>
            <a:r>
              <a:rPr lang="en-GB" sz="1600" baseline="30000" dirty="0" smtClean="0">
                <a:solidFill>
                  <a:srgbClr val="C00000"/>
                </a:solidFill>
              </a:rPr>
              <a:t>th</a:t>
            </a:r>
            <a:r>
              <a:rPr lang="en-GB" sz="1600" dirty="0" smtClean="0">
                <a:solidFill>
                  <a:srgbClr val="C00000"/>
                </a:solidFill>
              </a:rPr>
              <a:t> President of the USA is sworn in, 21</a:t>
            </a:r>
            <a:r>
              <a:rPr lang="en-GB" sz="1600" baseline="30000" dirty="0" smtClean="0">
                <a:solidFill>
                  <a:srgbClr val="C00000"/>
                </a:solidFill>
              </a:rPr>
              <a:t>st</a:t>
            </a:r>
            <a:r>
              <a:rPr lang="en-GB" sz="1600" dirty="0" smtClean="0">
                <a:solidFill>
                  <a:srgbClr val="C00000"/>
                </a:solidFill>
              </a:rPr>
              <a:t> January 2013</a:t>
            </a:r>
            <a:endParaRPr lang="en-GB" sz="1600" dirty="0">
              <a:solidFill>
                <a:srgbClr val="C00000"/>
              </a:solidFill>
            </a:endParaRPr>
          </a:p>
        </p:txBody>
      </p:sp>
    </p:spTree>
    <p:extLst>
      <p:ext uri="{BB962C8B-B14F-4D97-AF65-F5344CB8AC3E}">
        <p14:creationId xmlns:p14="http://schemas.microsoft.com/office/powerpoint/2010/main" val="5461493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2624</Words>
  <Application>Microsoft Office PowerPoint</Application>
  <PresentationFormat>On-screen Show (4:3)</PresentationFormat>
  <Paragraphs>133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Unit 3: Presidential Elections</vt:lpstr>
      <vt:lpstr>Overview…</vt:lpstr>
      <vt:lpstr>Formal (Constitutional) Requirements for the Presidency: </vt:lpstr>
      <vt:lpstr>Informal Requirements for the Presidency: </vt:lpstr>
      <vt:lpstr>Stage I: The ‘Invisible Primary’</vt:lpstr>
      <vt:lpstr>Stage II: The Primaries &amp; Caucuses</vt:lpstr>
      <vt:lpstr>Stage III: National Party Conventions</vt:lpstr>
      <vt:lpstr>Stage IV: The General Election Campaign</vt:lpstr>
      <vt:lpstr>Stage V: Election Day &amp; Electoral College</vt:lpstr>
      <vt:lpstr>The Primary Season:</vt:lpstr>
      <vt:lpstr>Primary Elections &amp; Caucuses</vt:lpstr>
      <vt:lpstr>Primary Elections &amp; Caucuses (Contd.)</vt:lpstr>
      <vt:lpstr>Strengths of the Nomination Process</vt:lpstr>
      <vt:lpstr>Weaknesses of the Nomination Process</vt:lpstr>
      <vt:lpstr>How Could the Nomination Process be Improved?</vt:lpstr>
      <vt:lpstr>How Important are the Primaries?</vt:lpstr>
    </vt:vector>
  </TitlesOfParts>
  <Company>Loughborough Endowed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Presidential Elections</dc:title>
  <dc:creator>Administrator</dc:creator>
  <cp:lastModifiedBy>Administrator</cp:lastModifiedBy>
  <cp:revision>56</cp:revision>
  <cp:lastPrinted>2014-05-15T14:38:37Z</cp:lastPrinted>
  <dcterms:created xsi:type="dcterms:W3CDTF">2014-05-13T14:05:16Z</dcterms:created>
  <dcterms:modified xsi:type="dcterms:W3CDTF">2015-06-04T11:35:13Z</dcterms:modified>
</cp:coreProperties>
</file>