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2F720-F641-4F01-BFCC-7F8F2C8978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8BB73C-23D8-421F-B215-0C3106ADA8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C0D7DF-4864-494F-8803-148099625984}"/>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44EF9D59-818D-4957-AFC9-2D3CF75F03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B8458-EE7B-482D-9155-ACE21C574887}"/>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419375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759-0F00-4F79-8B57-AC61D412E1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9A119F-F7B1-4CE3-AB48-8A8FD6BB329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7D1E8C-0077-4AC1-9B05-39789F7865C5}"/>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53507E60-D27C-4638-B939-1AC528CD28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D5B606-4328-4912-84AA-D228CB3CD948}"/>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9503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D8F6C-3116-4175-8B65-29B40EF7B9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76FFF6-3E56-480E-84B6-3D1B413157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D25269-0AAA-44C3-BA4E-D1E51207912E}"/>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EE12EBEE-301E-4067-9F92-68A272C2F9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1F9C2A-13BF-4F15-AB87-660EBA15A5A5}"/>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4074878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4DA9D-E82D-421A-8CAA-BB6D25AB00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A6D6AA-9396-485E-9A8F-13F2DAB3C8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C53D43-A59A-49C6-AA8B-FD0CA6943F0D}"/>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32A1EAC4-4FB5-43C6-B573-6693717FBD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BAD23D-CE63-4526-BF45-5EDDD52C4440}"/>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29216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7765-31B1-4E7E-A3D7-404BD17C16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835B6C-ABF8-45A1-9D74-B9C34AE00F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A7077B-B7C1-4852-8EA0-F9B3F14158C8}"/>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E762AB20-2529-41A5-82C7-1899620430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30B130-2868-4D53-BB65-319C96C93B81}"/>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2388745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0324-0481-4446-9D16-E6AF916F72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4E1DFD5-4153-4B76-89FF-786FE4272B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D1DF89D-6CDC-4929-871C-141451B0A3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9F2CCE6-AA81-429D-A23C-5DC19290610B}"/>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6" name="Footer Placeholder 5">
            <a:extLst>
              <a:ext uri="{FF2B5EF4-FFF2-40B4-BE49-F238E27FC236}">
                <a16:creationId xmlns:a16="http://schemas.microsoft.com/office/drawing/2014/main" id="{E20AD589-10BF-4391-B7F2-63BBFAEAE0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3F428E-8CE8-48A9-9EA2-BF16BEE0ED4D}"/>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71621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1E3F3-ADDB-426D-98C3-81C90DF5E1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72DE9-95E8-49CA-AA95-2B84ADC0C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FDDD35-C5FB-42DC-AFA7-9D71381662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987B265-35C2-4551-B047-8D6BE5A41D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EE2CEA-B912-41CC-9292-969F86BED5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26C5CC2-E217-4699-84DB-79735CCB8030}"/>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8" name="Footer Placeholder 7">
            <a:extLst>
              <a:ext uri="{FF2B5EF4-FFF2-40B4-BE49-F238E27FC236}">
                <a16:creationId xmlns:a16="http://schemas.microsoft.com/office/drawing/2014/main" id="{6CA03AB4-223D-44FF-B428-392C862B208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CD8430-4AAE-4F17-9196-26E0DCF8C06A}"/>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134510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D4EC-CADB-4CE1-B564-6AAF1F1D70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866BA96-1DD6-4BEE-8FBA-EFA7CC0A5E8D}"/>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4" name="Footer Placeholder 3">
            <a:extLst>
              <a:ext uri="{FF2B5EF4-FFF2-40B4-BE49-F238E27FC236}">
                <a16:creationId xmlns:a16="http://schemas.microsoft.com/office/drawing/2014/main" id="{9BD5E736-69D6-41CE-8D7C-2B4597C4FC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D7B6D5-5BE6-445D-A269-5763522A7C4A}"/>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696556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8DB53-7F55-49B9-98EE-9271A665576D}"/>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3" name="Footer Placeholder 2">
            <a:extLst>
              <a:ext uri="{FF2B5EF4-FFF2-40B4-BE49-F238E27FC236}">
                <a16:creationId xmlns:a16="http://schemas.microsoft.com/office/drawing/2014/main" id="{3F9E8D3F-D72B-405D-94C6-34442F4A8D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6BCF300-0EA9-4EE5-BE1B-945A02B98CC1}"/>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52874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20EA4-B727-4D42-8D38-4697F3A40C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A13FB8-A632-4FFB-B879-84F092E5A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E63E9F-65B5-4D5B-BDD9-3C86BCA599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44A43A-B10D-41D4-9FC7-C0E7A8C4A9DC}"/>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6" name="Footer Placeholder 5">
            <a:extLst>
              <a:ext uri="{FF2B5EF4-FFF2-40B4-BE49-F238E27FC236}">
                <a16:creationId xmlns:a16="http://schemas.microsoft.com/office/drawing/2014/main" id="{F3A26FE4-0FAD-415F-AAE7-DAD213E18A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F6D3A7-B42B-4CAE-8D72-6E42F557A3B9}"/>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299460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83939-08B1-4781-A9B6-CB2BE357E2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866214-4CA9-437F-A4B8-76AE40DEA2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7482527-E267-47EC-88A8-6BEC3E987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1430F-BC36-489F-ADC0-3B53C935423E}"/>
              </a:ext>
            </a:extLst>
          </p:cNvPr>
          <p:cNvSpPr>
            <a:spLocks noGrp="1"/>
          </p:cNvSpPr>
          <p:nvPr>
            <p:ph type="dt" sz="half" idx="10"/>
          </p:nvPr>
        </p:nvSpPr>
        <p:spPr/>
        <p:txBody>
          <a:bodyPr/>
          <a:lstStyle/>
          <a:p>
            <a:fld id="{23D04E6B-1288-4976-84CB-FFE9E13BD759}" type="datetimeFigureOut">
              <a:rPr lang="en-GB" smtClean="0"/>
              <a:t>05/06/2020</a:t>
            </a:fld>
            <a:endParaRPr lang="en-GB"/>
          </a:p>
        </p:txBody>
      </p:sp>
      <p:sp>
        <p:nvSpPr>
          <p:cNvPr id="6" name="Footer Placeholder 5">
            <a:extLst>
              <a:ext uri="{FF2B5EF4-FFF2-40B4-BE49-F238E27FC236}">
                <a16:creationId xmlns:a16="http://schemas.microsoft.com/office/drawing/2014/main" id="{3CC89889-1B31-4851-9D59-29F2638605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5A76B0-E9F4-4F11-8138-39EA3F2201DA}"/>
              </a:ext>
            </a:extLst>
          </p:cNvPr>
          <p:cNvSpPr>
            <a:spLocks noGrp="1"/>
          </p:cNvSpPr>
          <p:nvPr>
            <p:ph type="sldNum" sz="quarter" idx="12"/>
          </p:nvPr>
        </p:nvSpPr>
        <p:spPr/>
        <p:txBody>
          <a:bodyPr/>
          <a:lstStyle/>
          <a:p>
            <a:fld id="{06C8B995-E20C-4C25-B495-97BB7770228D}" type="slidenum">
              <a:rPr lang="en-GB" smtClean="0"/>
              <a:t>‹#›</a:t>
            </a:fld>
            <a:endParaRPr lang="en-GB"/>
          </a:p>
        </p:txBody>
      </p:sp>
    </p:spTree>
    <p:extLst>
      <p:ext uri="{BB962C8B-B14F-4D97-AF65-F5344CB8AC3E}">
        <p14:creationId xmlns:p14="http://schemas.microsoft.com/office/powerpoint/2010/main" val="70739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4F6564-69AD-4F77-8C89-655F3FA4F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EA5976-9C21-49D5-8AE5-F81F4D1EAF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C9EA96-052C-41E7-8298-E29AD52FC3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04E6B-1288-4976-84CB-FFE9E13BD759}" type="datetimeFigureOut">
              <a:rPr lang="en-GB" smtClean="0"/>
              <a:t>05/06/2020</a:t>
            </a:fld>
            <a:endParaRPr lang="en-GB"/>
          </a:p>
        </p:txBody>
      </p:sp>
      <p:sp>
        <p:nvSpPr>
          <p:cNvPr id="5" name="Footer Placeholder 4">
            <a:extLst>
              <a:ext uri="{FF2B5EF4-FFF2-40B4-BE49-F238E27FC236}">
                <a16:creationId xmlns:a16="http://schemas.microsoft.com/office/drawing/2014/main" id="{22AE949E-E0E1-4262-8049-35B711944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B4C72-2B71-4472-8714-2DC9FDB26F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8B995-E20C-4C25-B495-97BB7770228D}" type="slidenum">
              <a:rPr lang="en-GB" smtClean="0"/>
              <a:t>‹#›</a:t>
            </a:fld>
            <a:endParaRPr lang="en-GB"/>
          </a:p>
        </p:txBody>
      </p:sp>
    </p:spTree>
    <p:extLst>
      <p:ext uri="{BB962C8B-B14F-4D97-AF65-F5344CB8AC3E}">
        <p14:creationId xmlns:p14="http://schemas.microsoft.com/office/powerpoint/2010/main" val="4094865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ons.wikimedia.org/wiki/File:SLECO_chart.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EE740-1D06-4AFA-B21F-AF013E996DF3}"/>
              </a:ext>
            </a:extLst>
          </p:cNvPr>
          <p:cNvSpPr>
            <a:spLocks noGrp="1"/>
          </p:cNvSpPr>
          <p:nvPr>
            <p:ph type="ctrTitle"/>
          </p:nvPr>
        </p:nvSpPr>
        <p:spPr>
          <a:xfrm>
            <a:off x="742950" y="742951"/>
            <a:ext cx="3476625" cy="4962524"/>
          </a:xfrm>
        </p:spPr>
        <p:txBody>
          <a:bodyPr vert="horz" lIns="91440" tIns="45720" rIns="91440" bIns="45720" rtlCol="0" anchor="ctr">
            <a:normAutofit/>
          </a:bodyPr>
          <a:lstStyle/>
          <a:p>
            <a:r>
              <a:rPr lang="en-US" sz="3600" kern="1200" dirty="0">
                <a:solidFill>
                  <a:srgbClr val="FFFFFF"/>
                </a:solidFill>
                <a:latin typeface="+mj-lt"/>
                <a:ea typeface="+mj-ea"/>
                <a:cs typeface="+mj-cs"/>
              </a:rPr>
              <a:t>Political Ideologies Consolidation</a:t>
            </a:r>
            <a:br>
              <a:rPr lang="en-US" sz="4800" kern="1200" dirty="0">
                <a:solidFill>
                  <a:srgbClr val="FFFFFF"/>
                </a:solidFill>
                <a:latin typeface="+mj-lt"/>
                <a:ea typeface="+mj-ea"/>
                <a:cs typeface="+mj-cs"/>
              </a:rPr>
            </a:br>
            <a:br>
              <a:rPr lang="en-US" sz="4800" kern="1200" dirty="0">
                <a:solidFill>
                  <a:srgbClr val="FFFFFF"/>
                </a:solidFill>
                <a:latin typeface="+mj-lt"/>
                <a:ea typeface="+mj-ea"/>
                <a:cs typeface="+mj-cs"/>
              </a:rPr>
            </a:br>
            <a:r>
              <a:rPr lang="en-US" sz="4800" kern="1200" dirty="0">
                <a:solidFill>
                  <a:srgbClr val="FFFFFF"/>
                </a:solidFill>
                <a:latin typeface="+mj-lt"/>
                <a:ea typeface="+mj-ea"/>
                <a:cs typeface="+mj-cs"/>
              </a:rPr>
              <a:t> </a:t>
            </a:r>
            <a:r>
              <a:rPr lang="en-US" sz="4800" b="1" kern="1200" dirty="0">
                <a:solidFill>
                  <a:srgbClr val="FFFFFF"/>
                </a:solidFill>
                <a:latin typeface="+mj-lt"/>
                <a:ea typeface="+mj-ea"/>
                <a:cs typeface="+mj-cs"/>
              </a:rPr>
              <a:t>Perspectives on…</a:t>
            </a:r>
          </a:p>
        </p:txBody>
      </p:sp>
      <p:pic>
        <p:nvPicPr>
          <p:cNvPr id="5" name="Picture 4" descr="A close up of a logo&#10;&#10;Description automatically generated">
            <a:extLst>
              <a:ext uri="{FF2B5EF4-FFF2-40B4-BE49-F238E27FC236}">
                <a16:creationId xmlns:a16="http://schemas.microsoft.com/office/drawing/2014/main" id="{9890F1CE-E500-4CEB-9599-92984932766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7387" b="12267"/>
          <a:stretch/>
        </p:blipFill>
        <p:spPr>
          <a:xfrm>
            <a:off x="5153822" y="1338470"/>
            <a:ext cx="6553545" cy="3949147"/>
          </a:xfrm>
          <a:prstGeom prst="rect">
            <a:avLst/>
          </a:prstGeom>
        </p:spPr>
      </p:pic>
    </p:spTree>
    <p:extLst>
      <p:ext uri="{BB962C8B-B14F-4D97-AF65-F5344CB8AC3E}">
        <p14:creationId xmlns:p14="http://schemas.microsoft.com/office/powerpoint/2010/main" val="3810504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2CCDA-F797-4AFB-BFA6-9900A5A62833}"/>
              </a:ext>
            </a:extLst>
          </p:cNvPr>
          <p:cNvSpPr>
            <a:spLocks noGrp="1"/>
          </p:cNvSpPr>
          <p:nvPr>
            <p:ph type="title"/>
          </p:nvPr>
        </p:nvSpPr>
        <p:spPr/>
        <p:txBody>
          <a:bodyPr/>
          <a:lstStyle/>
          <a:p>
            <a:r>
              <a:rPr lang="en-GB" b="1" dirty="0"/>
              <a:t>Human nature</a:t>
            </a:r>
          </a:p>
        </p:txBody>
      </p:sp>
      <p:sp>
        <p:nvSpPr>
          <p:cNvPr id="3" name="Content Placeholder 2">
            <a:extLst>
              <a:ext uri="{FF2B5EF4-FFF2-40B4-BE49-F238E27FC236}">
                <a16:creationId xmlns:a16="http://schemas.microsoft.com/office/drawing/2014/main" id="{7CA30CAF-554A-4528-8426-CB28A9F27796}"/>
              </a:ext>
            </a:extLst>
          </p:cNvPr>
          <p:cNvSpPr>
            <a:spLocks noGrp="1"/>
          </p:cNvSpPr>
          <p:nvPr>
            <p:ph idx="1"/>
          </p:nvPr>
        </p:nvSpPr>
        <p:spPr>
          <a:xfrm>
            <a:off x="838200" y="1703042"/>
            <a:ext cx="10515600" cy="2024896"/>
          </a:xfrm>
          <a:solidFill>
            <a:srgbClr val="FFC000"/>
          </a:solidFill>
          <a:ln>
            <a:solidFill>
              <a:srgbClr val="FF0000"/>
            </a:solidFill>
          </a:ln>
        </p:spPr>
        <p:txBody>
          <a:bodyPr>
            <a:normAutofit/>
          </a:bodyPr>
          <a:lstStyle/>
          <a:p>
            <a:pPr marL="0" indent="0">
              <a:buNone/>
            </a:pPr>
            <a:r>
              <a:rPr lang="en-GB" dirty="0"/>
              <a:t>Liberals</a:t>
            </a:r>
          </a:p>
          <a:p>
            <a:pPr marL="0" indent="0">
              <a:buNone/>
            </a:pPr>
            <a:r>
              <a:rPr lang="en-GB" sz="2000" dirty="0"/>
              <a:t>View human nature as a set of innate qualities intrinsic to the individual, placing little or no emphasis on social or historical conditioning.</a:t>
            </a:r>
          </a:p>
          <a:p>
            <a:pPr marL="0" indent="0">
              <a:buNone/>
            </a:pPr>
            <a:r>
              <a:rPr lang="en-GB" sz="2000" dirty="0"/>
              <a:t>Humans are self-seeking and largely self-reliant creatures; but they are also governed by reason and are capable of personal development, particularly through education.</a:t>
            </a:r>
          </a:p>
          <a:p>
            <a:pPr marL="0" indent="0">
              <a:buNone/>
            </a:pPr>
            <a:endParaRPr lang="en-GB" dirty="0"/>
          </a:p>
        </p:txBody>
      </p:sp>
      <p:sp>
        <p:nvSpPr>
          <p:cNvPr id="4" name="Content Placeholder 2">
            <a:extLst>
              <a:ext uri="{FF2B5EF4-FFF2-40B4-BE49-F238E27FC236}">
                <a16:creationId xmlns:a16="http://schemas.microsoft.com/office/drawing/2014/main" id="{C9AC319A-8E40-496D-AEBC-882D0FCDF20F}"/>
              </a:ext>
            </a:extLst>
          </p:cNvPr>
          <p:cNvSpPr txBox="1">
            <a:spLocks/>
          </p:cNvSpPr>
          <p:nvPr/>
        </p:nvSpPr>
        <p:spPr>
          <a:xfrm>
            <a:off x="838200" y="3993730"/>
            <a:ext cx="10515600" cy="2153851"/>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Believe that humans beings are essentially limited and security-seeking creatures, drawn to the known, the familiar, the tried and tested. Human rationality is unreliable and moral corruption is implicit in each human individual.</a:t>
            </a:r>
          </a:p>
          <a:p>
            <a:pPr marL="0" indent="0">
              <a:buFont typeface="Arial" panose="020B0604020202020204" pitchFamily="34" charset="0"/>
              <a:buNone/>
            </a:pPr>
            <a:r>
              <a:rPr lang="en-GB" sz="2000" dirty="0"/>
              <a:t>The New Right nevertheless embraces a form of a self-seeking individualism – </a:t>
            </a:r>
            <a:r>
              <a:rPr lang="en-GB" sz="2000" i="1" dirty="0"/>
              <a:t>egoistical individualism </a:t>
            </a:r>
            <a:r>
              <a:rPr lang="en-GB" sz="2000" dirty="0"/>
              <a:t>(which places emphasis on self-interestedness and self-reliance).</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58659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92F55-07BB-466B-B76D-4E95AFD50411}"/>
              </a:ext>
            </a:extLst>
          </p:cNvPr>
          <p:cNvSpPr>
            <a:spLocks noGrp="1"/>
          </p:cNvSpPr>
          <p:nvPr>
            <p:ph type="title"/>
          </p:nvPr>
        </p:nvSpPr>
        <p:spPr/>
        <p:txBody>
          <a:bodyPr/>
          <a:lstStyle/>
          <a:p>
            <a:r>
              <a:rPr lang="en-GB" b="1" dirty="0"/>
              <a:t>Society</a:t>
            </a:r>
          </a:p>
        </p:txBody>
      </p:sp>
      <p:sp>
        <p:nvSpPr>
          <p:cNvPr id="4" name="Content Placeholder 2">
            <a:extLst>
              <a:ext uri="{FF2B5EF4-FFF2-40B4-BE49-F238E27FC236}">
                <a16:creationId xmlns:a16="http://schemas.microsoft.com/office/drawing/2014/main" id="{D067F0D1-7719-4BB2-BD41-A5BBB0C90E2E}"/>
              </a:ext>
            </a:extLst>
          </p:cNvPr>
          <p:cNvSpPr>
            <a:spLocks noGrp="1"/>
          </p:cNvSpPr>
          <p:nvPr>
            <p:ph idx="1"/>
          </p:nvPr>
        </p:nvSpPr>
        <p:spPr>
          <a:xfrm>
            <a:off x="838200" y="1703042"/>
            <a:ext cx="10515600" cy="2024896"/>
          </a:xfrm>
          <a:solidFill>
            <a:srgbClr val="FFC000"/>
          </a:solidFill>
          <a:ln>
            <a:solidFill>
              <a:srgbClr val="FF0000"/>
            </a:solidFill>
          </a:ln>
        </p:spPr>
        <p:txBody>
          <a:bodyPr>
            <a:normAutofit lnSpcReduction="10000"/>
          </a:bodyPr>
          <a:lstStyle/>
          <a:p>
            <a:pPr marL="0" indent="0">
              <a:buNone/>
            </a:pPr>
            <a:r>
              <a:rPr lang="en-GB" dirty="0"/>
              <a:t>Liberals</a:t>
            </a:r>
          </a:p>
          <a:p>
            <a:pPr marL="0" indent="0">
              <a:buNone/>
            </a:pPr>
            <a:r>
              <a:rPr lang="en-GB" sz="2000" dirty="0"/>
              <a:t>Regard society not as an entity in its own right but as a collection of individuals. To the extent that society exists, it is fashioned out of voluntary and contractual agreements made by self interested human beings.</a:t>
            </a:r>
          </a:p>
          <a:p>
            <a:pPr marL="0" indent="0">
              <a:buNone/>
            </a:pPr>
            <a:r>
              <a:rPr lang="en-GB" sz="2000" dirty="0"/>
              <a:t>Nevertheless, there is a general balance of interests in society that tends to promote harmony and equilibrium.</a:t>
            </a:r>
          </a:p>
          <a:p>
            <a:pPr marL="0" indent="0">
              <a:buNone/>
            </a:pPr>
            <a:endParaRPr lang="en-GB" dirty="0"/>
          </a:p>
        </p:txBody>
      </p:sp>
      <p:sp>
        <p:nvSpPr>
          <p:cNvPr id="5" name="Content Placeholder 2">
            <a:extLst>
              <a:ext uri="{FF2B5EF4-FFF2-40B4-BE49-F238E27FC236}">
                <a16:creationId xmlns:a16="http://schemas.microsoft.com/office/drawing/2014/main" id="{8E2515F6-00CB-43DF-ABAF-D90ACDE26DF2}"/>
              </a:ext>
            </a:extLst>
          </p:cNvPr>
          <p:cNvSpPr txBox="1">
            <a:spLocks/>
          </p:cNvSpPr>
          <p:nvPr/>
        </p:nvSpPr>
        <p:spPr>
          <a:xfrm>
            <a:off x="838200" y="3993730"/>
            <a:ext cx="10515600" cy="2153851"/>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Believe that society should be viewed as an organism, a living entity. Society thus has an existence beyond the individual, and in a sense is prior to the individual; it is held together by the bonds of tradition, authority and a common morality.</a:t>
            </a:r>
          </a:p>
          <a:p>
            <a:pPr marL="0" indent="0">
              <a:buFont typeface="Arial" panose="020B0604020202020204" pitchFamily="34" charset="0"/>
              <a:buNone/>
            </a:pPr>
            <a:r>
              <a:rPr lang="en-GB" sz="2000" dirty="0"/>
              <a:t>Neoliberals nevertheless subscribe to a form of liberal atomism.</a:t>
            </a:r>
          </a:p>
        </p:txBody>
      </p:sp>
    </p:spTree>
    <p:extLst>
      <p:ext uri="{BB962C8B-B14F-4D97-AF65-F5344CB8AC3E}">
        <p14:creationId xmlns:p14="http://schemas.microsoft.com/office/powerpoint/2010/main" val="393117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C8198-25D0-4530-8B17-DA21A24DD827}"/>
              </a:ext>
            </a:extLst>
          </p:cNvPr>
          <p:cNvSpPr>
            <a:spLocks noGrp="1"/>
          </p:cNvSpPr>
          <p:nvPr>
            <p:ph type="title"/>
          </p:nvPr>
        </p:nvSpPr>
        <p:spPr/>
        <p:txBody>
          <a:bodyPr/>
          <a:lstStyle/>
          <a:p>
            <a:r>
              <a:rPr lang="en-GB" b="1" dirty="0"/>
              <a:t>The state</a:t>
            </a:r>
          </a:p>
        </p:txBody>
      </p:sp>
      <p:sp>
        <p:nvSpPr>
          <p:cNvPr id="4" name="Content Placeholder 2">
            <a:extLst>
              <a:ext uri="{FF2B5EF4-FFF2-40B4-BE49-F238E27FC236}">
                <a16:creationId xmlns:a16="http://schemas.microsoft.com/office/drawing/2014/main" id="{A5AF868E-CC06-4273-A4CF-B4D1CF24B54E}"/>
              </a:ext>
            </a:extLst>
          </p:cNvPr>
          <p:cNvSpPr>
            <a:spLocks noGrp="1"/>
          </p:cNvSpPr>
          <p:nvPr>
            <p:ph idx="1"/>
          </p:nvPr>
        </p:nvSpPr>
        <p:spPr>
          <a:xfrm>
            <a:off x="838200" y="1703042"/>
            <a:ext cx="10515600" cy="2024896"/>
          </a:xfrm>
          <a:solidFill>
            <a:srgbClr val="FFC000"/>
          </a:solidFill>
          <a:ln>
            <a:solidFill>
              <a:srgbClr val="FF0000"/>
            </a:solidFill>
          </a:ln>
        </p:spPr>
        <p:txBody>
          <a:bodyPr>
            <a:normAutofit lnSpcReduction="10000"/>
          </a:bodyPr>
          <a:lstStyle/>
          <a:p>
            <a:pPr marL="0" indent="0">
              <a:buNone/>
            </a:pPr>
            <a:r>
              <a:rPr lang="en-GB" dirty="0"/>
              <a:t>Liberals</a:t>
            </a:r>
          </a:p>
          <a:p>
            <a:pPr marL="0" indent="0">
              <a:buNone/>
            </a:pPr>
            <a:r>
              <a:rPr lang="en-GB" sz="2000" dirty="0"/>
              <a:t>See the state as a neutral arbiter among the competing interests and groups in society, a vital guarantee of a social order.</a:t>
            </a:r>
          </a:p>
          <a:p>
            <a:pPr marL="0" indent="0">
              <a:buNone/>
            </a:pPr>
            <a:r>
              <a:rPr lang="en-GB" sz="2000" dirty="0"/>
              <a:t>While classical liberals treat the state as a necessary evil and extol the virtues of a minimal or night watchman state, modern liberals recognise the state’s positive role in widening freedom and promoting equal opportunities.</a:t>
            </a:r>
          </a:p>
          <a:p>
            <a:pPr marL="0" indent="0">
              <a:buNone/>
            </a:pPr>
            <a:endParaRPr lang="en-GB" dirty="0"/>
          </a:p>
        </p:txBody>
      </p:sp>
      <p:sp>
        <p:nvSpPr>
          <p:cNvPr id="5" name="Content Placeholder 2">
            <a:extLst>
              <a:ext uri="{FF2B5EF4-FFF2-40B4-BE49-F238E27FC236}">
                <a16:creationId xmlns:a16="http://schemas.microsoft.com/office/drawing/2014/main" id="{CCE974B9-473F-4375-8696-633D35C3948C}"/>
              </a:ext>
            </a:extLst>
          </p:cNvPr>
          <p:cNvSpPr txBox="1">
            <a:spLocks/>
          </p:cNvSpPr>
          <p:nvPr/>
        </p:nvSpPr>
        <p:spPr>
          <a:xfrm>
            <a:off x="838200" y="3953022"/>
            <a:ext cx="10515600" cy="2194559"/>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Link the state to the need to the need to provide authority and discipline and to protect society from chaos and disorder, hence  their traditional preference for a strong state. </a:t>
            </a:r>
          </a:p>
          <a:p>
            <a:pPr marL="0" indent="0">
              <a:buFont typeface="Arial" panose="020B0604020202020204" pitchFamily="34" charset="0"/>
              <a:buNone/>
            </a:pPr>
            <a:r>
              <a:rPr lang="en-GB" sz="2000" dirty="0"/>
              <a:t>However, whereas traditional conservatives a pragmatic balance between the state and civil society, neoliberal conservatives have called for the state to be ‘rolled back’, as it threatens economic prosperity and is driven, essentially, by bureaucratic self-interest.</a:t>
            </a:r>
          </a:p>
        </p:txBody>
      </p:sp>
    </p:spTree>
    <p:extLst>
      <p:ext uri="{BB962C8B-B14F-4D97-AF65-F5344CB8AC3E}">
        <p14:creationId xmlns:p14="http://schemas.microsoft.com/office/powerpoint/2010/main" val="306826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25A3-E84F-4FF4-8B2A-A49069586B23}"/>
              </a:ext>
            </a:extLst>
          </p:cNvPr>
          <p:cNvSpPr>
            <a:spLocks noGrp="1"/>
          </p:cNvSpPr>
          <p:nvPr>
            <p:ph type="title"/>
          </p:nvPr>
        </p:nvSpPr>
        <p:spPr/>
        <p:txBody>
          <a:bodyPr/>
          <a:lstStyle/>
          <a:p>
            <a:r>
              <a:rPr lang="en-GB" b="1" dirty="0"/>
              <a:t>Economy</a:t>
            </a:r>
          </a:p>
        </p:txBody>
      </p:sp>
      <p:sp>
        <p:nvSpPr>
          <p:cNvPr id="4" name="Content Placeholder 2">
            <a:extLst>
              <a:ext uri="{FF2B5EF4-FFF2-40B4-BE49-F238E27FC236}">
                <a16:creationId xmlns:a16="http://schemas.microsoft.com/office/drawing/2014/main" id="{743FF6E6-AEC1-4051-A666-7E25DEEBA4A7}"/>
              </a:ext>
            </a:extLst>
          </p:cNvPr>
          <p:cNvSpPr>
            <a:spLocks noGrp="1"/>
          </p:cNvSpPr>
          <p:nvPr>
            <p:ph idx="1"/>
          </p:nvPr>
        </p:nvSpPr>
        <p:spPr>
          <a:xfrm>
            <a:off x="838200" y="1703042"/>
            <a:ext cx="10515600" cy="2024896"/>
          </a:xfrm>
          <a:solidFill>
            <a:srgbClr val="FFC000"/>
          </a:solidFill>
          <a:ln>
            <a:solidFill>
              <a:srgbClr val="FF0000"/>
            </a:solidFill>
          </a:ln>
        </p:spPr>
        <p:txBody>
          <a:bodyPr>
            <a:normAutofit/>
          </a:bodyPr>
          <a:lstStyle/>
          <a:p>
            <a:pPr marL="0" indent="0">
              <a:buNone/>
            </a:pPr>
            <a:r>
              <a:rPr lang="en-GB" dirty="0"/>
              <a:t>Liberals</a:t>
            </a:r>
          </a:p>
          <a:p>
            <a:pPr marL="0" indent="0">
              <a:buNone/>
            </a:pPr>
            <a:r>
              <a:rPr lang="en-GB" sz="2000" dirty="0"/>
              <a:t>See the economy as a vital part of civil society and have a strong preference for a market or capitalist economic order based upon property, competition and material incentives. </a:t>
            </a:r>
          </a:p>
          <a:p>
            <a:pPr marL="0" indent="0">
              <a:buNone/>
            </a:pPr>
            <a:r>
              <a:rPr lang="en-GB" sz="2000" dirty="0"/>
              <a:t>However, while classical liberals favour </a:t>
            </a:r>
            <a:r>
              <a:rPr lang="en-GB" sz="2000" i="1" dirty="0"/>
              <a:t>laissez-faire</a:t>
            </a:r>
            <a:r>
              <a:rPr lang="en-GB" sz="2000" dirty="0"/>
              <a:t> capitalism, modern liberals recognise the limitations of the market and accept economic management.</a:t>
            </a:r>
          </a:p>
          <a:p>
            <a:pPr marL="0" indent="0">
              <a:buNone/>
            </a:pPr>
            <a:endParaRPr lang="en-GB" dirty="0"/>
          </a:p>
        </p:txBody>
      </p:sp>
      <p:sp>
        <p:nvSpPr>
          <p:cNvPr id="5" name="Content Placeholder 2">
            <a:extLst>
              <a:ext uri="{FF2B5EF4-FFF2-40B4-BE49-F238E27FC236}">
                <a16:creationId xmlns:a16="http://schemas.microsoft.com/office/drawing/2014/main" id="{957DF89A-258F-45ED-B405-C3DBFF2C8723}"/>
              </a:ext>
            </a:extLst>
          </p:cNvPr>
          <p:cNvSpPr txBox="1">
            <a:spLocks/>
          </p:cNvSpPr>
          <p:nvPr/>
        </p:nvSpPr>
        <p:spPr>
          <a:xfrm>
            <a:off x="838200" y="3953022"/>
            <a:ext cx="10515600" cy="2194559"/>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Show clear support for private enterprise but traditionally favoured pragmatic, if limited, intervention, fearing the free-for-all-state of </a:t>
            </a:r>
            <a:r>
              <a:rPr lang="en-GB" sz="2000" i="1" dirty="0"/>
              <a:t>laissez-faire</a:t>
            </a:r>
            <a:r>
              <a:rPr lang="en-GB" sz="2000" dirty="0"/>
              <a:t> and the attendant risks of social instability.</a:t>
            </a:r>
          </a:p>
          <a:p>
            <a:pPr marL="0" indent="0">
              <a:buFont typeface="Arial" panose="020B0604020202020204" pitchFamily="34" charset="0"/>
              <a:buNone/>
            </a:pPr>
            <a:r>
              <a:rPr lang="en-GB" sz="2000" dirty="0"/>
              <a:t>The New Right, however, endorses unregulated capitalism</a:t>
            </a:r>
          </a:p>
        </p:txBody>
      </p:sp>
    </p:spTree>
    <p:extLst>
      <p:ext uri="{BB962C8B-B14F-4D97-AF65-F5344CB8AC3E}">
        <p14:creationId xmlns:p14="http://schemas.microsoft.com/office/powerpoint/2010/main" val="216227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F5DAD-A734-4671-9EF9-1EB9E9D1A6F8}"/>
              </a:ext>
            </a:extLst>
          </p:cNvPr>
          <p:cNvSpPr>
            <a:spLocks noGrp="1"/>
          </p:cNvSpPr>
          <p:nvPr>
            <p:ph type="title"/>
          </p:nvPr>
        </p:nvSpPr>
        <p:spPr/>
        <p:txBody>
          <a:bodyPr/>
          <a:lstStyle/>
          <a:p>
            <a:r>
              <a:rPr lang="en-GB" b="1" dirty="0"/>
              <a:t>Gender</a:t>
            </a:r>
          </a:p>
        </p:txBody>
      </p:sp>
      <p:sp>
        <p:nvSpPr>
          <p:cNvPr id="4" name="Content Placeholder 2">
            <a:extLst>
              <a:ext uri="{FF2B5EF4-FFF2-40B4-BE49-F238E27FC236}">
                <a16:creationId xmlns:a16="http://schemas.microsoft.com/office/drawing/2014/main" id="{630A8CC8-24F3-4F87-AA83-F53643C94684}"/>
              </a:ext>
            </a:extLst>
          </p:cNvPr>
          <p:cNvSpPr>
            <a:spLocks noGrp="1"/>
          </p:cNvSpPr>
          <p:nvPr>
            <p:ph idx="1"/>
          </p:nvPr>
        </p:nvSpPr>
        <p:spPr>
          <a:xfrm>
            <a:off x="838200" y="1703042"/>
            <a:ext cx="10515600" cy="2024896"/>
          </a:xfrm>
          <a:solidFill>
            <a:srgbClr val="FFC000"/>
          </a:solidFill>
          <a:ln>
            <a:solidFill>
              <a:srgbClr val="FF0000"/>
            </a:solidFill>
          </a:ln>
        </p:spPr>
        <p:txBody>
          <a:bodyPr>
            <a:normAutofit/>
          </a:bodyPr>
          <a:lstStyle/>
          <a:p>
            <a:pPr marL="0" indent="0">
              <a:buNone/>
            </a:pPr>
            <a:r>
              <a:rPr lang="en-GB" dirty="0"/>
              <a:t>Liberals</a:t>
            </a:r>
          </a:p>
          <a:p>
            <a:pPr marL="0" indent="0">
              <a:buNone/>
            </a:pPr>
            <a:r>
              <a:rPr lang="en-GB" sz="2000" dirty="0"/>
              <a:t>Traditionally regarded differences between women and men as being of entirely private or personal significance. </a:t>
            </a:r>
          </a:p>
          <a:p>
            <a:pPr marL="0" indent="0">
              <a:buNone/>
            </a:pPr>
            <a:r>
              <a:rPr lang="en-GB" sz="2000" dirty="0"/>
              <a:t>In public and political life, all people are considered as individuals, gender being as irrelevant as ethnicity or social class. In this sense, individualism is ‘gender-blind’.</a:t>
            </a:r>
          </a:p>
          <a:p>
            <a:pPr marL="0" indent="0">
              <a:buNone/>
            </a:pPr>
            <a:endParaRPr lang="en-GB" dirty="0"/>
          </a:p>
        </p:txBody>
      </p:sp>
      <p:sp>
        <p:nvSpPr>
          <p:cNvPr id="5" name="Content Placeholder 2">
            <a:extLst>
              <a:ext uri="{FF2B5EF4-FFF2-40B4-BE49-F238E27FC236}">
                <a16:creationId xmlns:a16="http://schemas.microsoft.com/office/drawing/2014/main" id="{E7763A12-390A-49A1-AB76-F6FBC8841DBD}"/>
              </a:ext>
            </a:extLst>
          </p:cNvPr>
          <p:cNvSpPr txBox="1">
            <a:spLocks/>
          </p:cNvSpPr>
          <p:nvPr/>
        </p:nvSpPr>
        <p:spPr>
          <a:xfrm>
            <a:off x="838200" y="3953022"/>
            <a:ext cx="10515600" cy="2194559"/>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Have traditionally emphasised the social and political significance of gender divisions, arguing that they imply that the sexual division of labour between women and men is natural and inevitable.. </a:t>
            </a:r>
          </a:p>
          <a:p>
            <a:pPr marL="0" indent="0">
              <a:buFont typeface="Arial" panose="020B0604020202020204" pitchFamily="34" charset="0"/>
              <a:buNone/>
            </a:pPr>
            <a:r>
              <a:rPr lang="en-GB" sz="2000" dirty="0"/>
              <a:t>Gender is thus one of the factors that give society its organic and hierarchical character.</a:t>
            </a:r>
          </a:p>
        </p:txBody>
      </p:sp>
    </p:spTree>
    <p:extLst>
      <p:ext uri="{BB962C8B-B14F-4D97-AF65-F5344CB8AC3E}">
        <p14:creationId xmlns:p14="http://schemas.microsoft.com/office/powerpoint/2010/main" val="37746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5CD09-CA83-47D5-A918-53DDE1DD09BE}"/>
              </a:ext>
            </a:extLst>
          </p:cNvPr>
          <p:cNvSpPr>
            <a:spLocks noGrp="1"/>
          </p:cNvSpPr>
          <p:nvPr>
            <p:ph type="title"/>
          </p:nvPr>
        </p:nvSpPr>
        <p:spPr/>
        <p:txBody>
          <a:bodyPr/>
          <a:lstStyle/>
          <a:p>
            <a:r>
              <a:rPr lang="en-GB" b="1" dirty="0"/>
              <a:t>Equality</a:t>
            </a:r>
          </a:p>
        </p:txBody>
      </p:sp>
      <p:sp>
        <p:nvSpPr>
          <p:cNvPr id="4" name="Content Placeholder 2">
            <a:extLst>
              <a:ext uri="{FF2B5EF4-FFF2-40B4-BE49-F238E27FC236}">
                <a16:creationId xmlns:a16="http://schemas.microsoft.com/office/drawing/2014/main" id="{6B63D280-003A-47BD-892F-4571483C1B5D}"/>
              </a:ext>
            </a:extLst>
          </p:cNvPr>
          <p:cNvSpPr>
            <a:spLocks noGrp="1"/>
          </p:cNvSpPr>
          <p:nvPr>
            <p:ph idx="1"/>
          </p:nvPr>
        </p:nvSpPr>
        <p:spPr>
          <a:xfrm>
            <a:off x="838200" y="1703042"/>
            <a:ext cx="10515600" cy="2024896"/>
          </a:xfrm>
          <a:solidFill>
            <a:srgbClr val="FFC000"/>
          </a:solidFill>
          <a:ln>
            <a:solidFill>
              <a:srgbClr val="FF0000"/>
            </a:solidFill>
          </a:ln>
        </p:spPr>
        <p:txBody>
          <a:bodyPr>
            <a:normAutofit lnSpcReduction="10000"/>
          </a:bodyPr>
          <a:lstStyle/>
          <a:p>
            <a:pPr marL="0" indent="0">
              <a:buNone/>
            </a:pPr>
            <a:r>
              <a:rPr lang="en-GB" dirty="0"/>
              <a:t>Liberals</a:t>
            </a:r>
          </a:p>
          <a:p>
            <a:pPr marL="0" indent="0">
              <a:buNone/>
            </a:pPr>
            <a:r>
              <a:rPr lang="en-GB" sz="2000" dirty="0"/>
              <a:t>Believe that people are ‘born’ equal in the sense that they are equal moral worth. This implies formal equality, notably legal and political equality, as well as equality of opportunity; but social equality is likely to threaten freedom and penalise talent. </a:t>
            </a:r>
          </a:p>
          <a:p>
            <a:pPr marL="0" indent="0">
              <a:buNone/>
            </a:pPr>
            <a:r>
              <a:rPr lang="en-GB" sz="2000" dirty="0"/>
              <a:t>Whereas classical liberals emphasise the need for strict meritocracy and economic incentives, modern liberals argue that genuine equal opportunities require relative social equality.</a:t>
            </a:r>
          </a:p>
          <a:p>
            <a:pPr marL="0" indent="0">
              <a:buNone/>
            </a:pPr>
            <a:endParaRPr lang="en-GB" dirty="0"/>
          </a:p>
        </p:txBody>
      </p:sp>
      <p:sp>
        <p:nvSpPr>
          <p:cNvPr id="5" name="Content Placeholder 2">
            <a:extLst>
              <a:ext uri="{FF2B5EF4-FFF2-40B4-BE49-F238E27FC236}">
                <a16:creationId xmlns:a16="http://schemas.microsoft.com/office/drawing/2014/main" id="{A46E694C-77F6-4B19-8460-03935CB780C1}"/>
              </a:ext>
            </a:extLst>
          </p:cNvPr>
          <p:cNvSpPr txBox="1">
            <a:spLocks/>
          </p:cNvSpPr>
          <p:nvPr/>
        </p:nvSpPr>
        <p:spPr>
          <a:xfrm>
            <a:off x="838200" y="3953022"/>
            <a:ext cx="10515600" cy="2194559"/>
          </a:xfrm>
          <a:prstGeom prst="rect">
            <a:avLst/>
          </a:prstGeom>
          <a:solidFill>
            <a:schemeClr val="accent5">
              <a:lumMod val="40000"/>
              <a:lumOff val="60000"/>
            </a:schemeClr>
          </a:solidFill>
          <a:ln>
            <a:solidFill>
              <a:srgbClr val="FF0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Conservatives</a:t>
            </a:r>
          </a:p>
          <a:p>
            <a:pPr marL="0" indent="0">
              <a:buFont typeface="Arial" panose="020B0604020202020204" pitchFamily="34" charset="0"/>
              <a:buNone/>
            </a:pPr>
            <a:r>
              <a:rPr lang="en-GB" sz="2000" dirty="0"/>
              <a:t>Have traditionally viewed society as naturally hierarchical and have thus dismissed equality as an abstract and unachievable goal. </a:t>
            </a:r>
          </a:p>
          <a:p>
            <a:pPr marL="0" indent="0">
              <a:buFont typeface="Arial" panose="020B0604020202020204" pitchFamily="34" charset="0"/>
              <a:buNone/>
            </a:pPr>
            <a:r>
              <a:rPr lang="en-GB" sz="2000" dirty="0"/>
              <a:t>Nevertheless, the New Right evinces a strong individualist belief in equality of opportunity while emphasising the economic benefits of material inequality.</a:t>
            </a:r>
          </a:p>
        </p:txBody>
      </p:sp>
    </p:spTree>
    <p:extLst>
      <p:ext uri="{BB962C8B-B14F-4D97-AF65-F5344CB8AC3E}">
        <p14:creationId xmlns:p14="http://schemas.microsoft.com/office/powerpoint/2010/main" val="428841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696</Words>
  <Application>Microsoft Office PowerPoint</Application>
  <PresentationFormat>Widescreen</PresentationFormat>
  <Paragraphs>43</Paragraphs>
  <Slides>7</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Political Ideologies Consolidation   Perspectives on…</vt:lpstr>
      <vt:lpstr>Human nature</vt:lpstr>
      <vt:lpstr>Society</vt:lpstr>
      <vt:lpstr>The state</vt:lpstr>
      <vt:lpstr>Economy</vt:lpstr>
      <vt:lpstr>Gender</vt:lpstr>
      <vt:lpstr>Equality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Perspectives on…</dc:title>
  <dc:creator>M. Dawkins</dc:creator>
  <cp:lastModifiedBy>M. Dawkins</cp:lastModifiedBy>
  <cp:revision>14</cp:revision>
  <dcterms:created xsi:type="dcterms:W3CDTF">2020-06-05T10:33:34Z</dcterms:created>
  <dcterms:modified xsi:type="dcterms:W3CDTF">2020-06-05T13:34:34Z</dcterms:modified>
</cp:coreProperties>
</file>