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>
        <p:scale>
          <a:sx n="73" d="100"/>
          <a:sy n="73" d="100"/>
        </p:scale>
        <p:origin x="-128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0DF79-10F8-4AA0-811D-2518BFE5A243}" type="datetimeFigureOut">
              <a:rPr lang="en-GB" smtClean="0"/>
              <a:t>26/01/2014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4E043-126E-4B53-8BC9-64A952F2F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239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54D6A-DA09-4EA6-9CB2-E2BF3FD4DF2F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40EE-28E1-4BA5-8953-5CD17F6DCC93}" type="datetimeFigureOut">
              <a:rPr lang="en-GB" smtClean="0"/>
              <a:t>26/01/2014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8843-9F42-4880-B01D-6521FF489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40EE-28E1-4BA5-8953-5CD17F6DCC93}" type="datetimeFigureOut">
              <a:rPr lang="en-GB" smtClean="0"/>
              <a:t>26/01/2014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8843-9F42-4880-B01D-6521FF489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40EE-28E1-4BA5-8953-5CD17F6DCC93}" type="datetimeFigureOut">
              <a:rPr lang="en-GB" smtClean="0"/>
              <a:t>26/01/2014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8843-9F42-4880-B01D-6521FF489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40EE-28E1-4BA5-8953-5CD17F6DCC93}" type="datetimeFigureOut">
              <a:rPr lang="en-GB" smtClean="0"/>
              <a:t>26/01/2014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8843-9F42-4880-B01D-6521FF489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40EE-28E1-4BA5-8953-5CD17F6DCC93}" type="datetimeFigureOut">
              <a:rPr lang="en-GB" smtClean="0"/>
              <a:t>26/01/2014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8843-9F42-4880-B01D-6521FF489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40EE-28E1-4BA5-8953-5CD17F6DCC93}" type="datetimeFigureOut">
              <a:rPr lang="en-GB" smtClean="0"/>
              <a:t>26/01/2014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8843-9F42-4880-B01D-6521FF489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40EE-28E1-4BA5-8953-5CD17F6DCC93}" type="datetimeFigureOut">
              <a:rPr lang="en-GB" smtClean="0"/>
              <a:t>26/01/2014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8843-9F42-4880-B01D-6521FF489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40EE-28E1-4BA5-8953-5CD17F6DCC93}" type="datetimeFigureOut">
              <a:rPr lang="en-GB" smtClean="0"/>
              <a:t>26/01/2014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8843-9F42-4880-B01D-6521FF489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40EE-28E1-4BA5-8953-5CD17F6DCC93}" type="datetimeFigureOut">
              <a:rPr lang="en-GB" smtClean="0"/>
              <a:t>26/01/2014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8843-9F42-4880-B01D-6521FF489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40EE-28E1-4BA5-8953-5CD17F6DCC93}" type="datetimeFigureOut">
              <a:rPr lang="en-GB" smtClean="0"/>
              <a:t>26/01/2014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8843-9F42-4880-B01D-6521FF489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40EE-28E1-4BA5-8953-5CD17F6DCC93}" type="datetimeFigureOut">
              <a:rPr lang="en-GB" smtClean="0"/>
              <a:t>26/01/2014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88843-9F42-4880-B01D-6521FF4898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140EE-28E1-4BA5-8953-5CD17F6DCC93}" type="datetimeFigureOut">
              <a:rPr lang="en-GB" smtClean="0"/>
              <a:t>26/01/2014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88843-9F42-4880-B01D-6521FF4898F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7" name="Table 3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217879"/>
              </p:ext>
            </p:extLst>
          </p:nvPr>
        </p:nvGraphicFramePr>
        <p:xfrm>
          <a:off x="20806" y="0"/>
          <a:ext cx="9123198" cy="6858000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651657"/>
                <a:gridCol w="651657"/>
                <a:gridCol w="651657"/>
                <a:gridCol w="651657"/>
                <a:gridCol w="651657"/>
                <a:gridCol w="651657"/>
                <a:gridCol w="651657"/>
                <a:gridCol w="651657"/>
                <a:gridCol w="651657"/>
                <a:gridCol w="651657"/>
                <a:gridCol w="651657"/>
                <a:gridCol w="651657"/>
                <a:gridCol w="651657"/>
                <a:gridCol w="651657"/>
              </a:tblGrid>
              <a:tr h="685800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1997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1998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1999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2000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2003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2004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2005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2009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2010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2011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2012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2013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2014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2017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2" name="Group 227"/>
          <p:cNvGrpSpPr/>
          <p:nvPr/>
        </p:nvGrpSpPr>
        <p:grpSpPr>
          <a:xfrm>
            <a:off x="-3558" y="3273737"/>
            <a:ext cx="5890007" cy="293369"/>
            <a:chOff x="4020856" y="1124744"/>
            <a:chExt cx="2552416" cy="45719"/>
          </a:xfrm>
          <a:noFill/>
        </p:grpSpPr>
        <p:grpSp>
          <p:nvGrpSpPr>
            <p:cNvPr id="3" name="Group 15"/>
            <p:cNvGrpSpPr/>
            <p:nvPr/>
          </p:nvGrpSpPr>
          <p:grpSpPr>
            <a:xfrm>
              <a:off x="4750644" y="1124744"/>
              <a:ext cx="360040" cy="45719"/>
              <a:chOff x="4716016" y="1124744"/>
              <a:chExt cx="360040" cy="45719"/>
            </a:xfrm>
            <a:grpFill/>
          </p:grpSpPr>
          <p:sp>
            <p:nvSpPr>
              <p:cNvPr id="300" name="Rectangle 6"/>
              <p:cNvSpPr/>
              <p:nvPr/>
            </p:nvSpPr>
            <p:spPr>
              <a:xfrm>
                <a:off x="4716016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01" name="Rectangle 300"/>
              <p:cNvSpPr/>
              <p:nvPr/>
            </p:nvSpPr>
            <p:spPr>
              <a:xfrm>
                <a:off x="4788024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02" name="Rectangle 301"/>
              <p:cNvSpPr/>
              <p:nvPr/>
            </p:nvSpPr>
            <p:spPr>
              <a:xfrm>
                <a:off x="4932040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03" name="Rectangle 302"/>
              <p:cNvSpPr/>
              <p:nvPr/>
            </p:nvSpPr>
            <p:spPr>
              <a:xfrm>
                <a:off x="5004048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04" name="Rectangle 303"/>
              <p:cNvSpPr/>
              <p:nvPr/>
            </p:nvSpPr>
            <p:spPr>
              <a:xfrm>
                <a:off x="4860032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4" name="Group 16"/>
            <p:cNvGrpSpPr/>
            <p:nvPr/>
          </p:nvGrpSpPr>
          <p:grpSpPr>
            <a:xfrm>
              <a:off x="5115928" y="1124744"/>
              <a:ext cx="360040" cy="45719"/>
              <a:chOff x="4716016" y="1124744"/>
              <a:chExt cx="360040" cy="45719"/>
            </a:xfrm>
            <a:grpFill/>
          </p:grpSpPr>
          <p:sp>
            <p:nvSpPr>
              <p:cNvPr id="295" name="Rectangle 294"/>
              <p:cNvSpPr/>
              <p:nvPr/>
            </p:nvSpPr>
            <p:spPr>
              <a:xfrm>
                <a:off x="4716016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96" name="Rectangle 295"/>
              <p:cNvSpPr/>
              <p:nvPr/>
            </p:nvSpPr>
            <p:spPr>
              <a:xfrm>
                <a:off x="4788024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97" name="Rectangle 296"/>
              <p:cNvSpPr/>
              <p:nvPr/>
            </p:nvSpPr>
            <p:spPr>
              <a:xfrm>
                <a:off x="4932040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98" name="Rectangle 297"/>
              <p:cNvSpPr/>
              <p:nvPr/>
            </p:nvSpPr>
            <p:spPr>
              <a:xfrm>
                <a:off x="5004048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99" name="Rectangle 298"/>
              <p:cNvSpPr/>
              <p:nvPr/>
            </p:nvSpPr>
            <p:spPr>
              <a:xfrm>
                <a:off x="4860032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" name="Group 22"/>
            <p:cNvGrpSpPr/>
            <p:nvPr/>
          </p:nvGrpSpPr>
          <p:grpSpPr>
            <a:xfrm>
              <a:off x="4385880" y="1124744"/>
              <a:ext cx="360040" cy="45719"/>
              <a:chOff x="4716016" y="1124744"/>
              <a:chExt cx="360040" cy="45719"/>
            </a:xfrm>
            <a:grpFill/>
          </p:grpSpPr>
          <p:sp>
            <p:nvSpPr>
              <p:cNvPr id="290" name="Rectangle 289"/>
              <p:cNvSpPr/>
              <p:nvPr/>
            </p:nvSpPr>
            <p:spPr>
              <a:xfrm>
                <a:off x="4716016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91" name="Rectangle 290"/>
              <p:cNvSpPr/>
              <p:nvPr/>
            </p:nvSpPr>
            <p:spPr>
              <a:xfrm>
                <a:off x="4788024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92" name="Rectangle 291"/>
              <p:cNvSpPr/>
              <p:nvPr/>
            </p:nvSpPr>
            <p:spPr>
              <a:xfrm>
                <a:off x="4932040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93" name="Rectangle 292"/>
              <p:cNvSpPr/>
              <p:nvPr/>
            </p:nvSpPr>
            <p:spPr>
              <a:xfrm>
                <a:off x="5004048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94" name="Rectangle 293"/>
              <p:cNvSpPr/>
              <p:nvPr/>
            </p:nvSpPr>
            <p:spPr>
              <a:xfrm>
                <a:off x="4860032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" name="Group 28"/>
            <p:cNvGrpSpPr/>
            <p:nvPr/>
          </p:nvGrpSpPr>
          <p:grpSpPr>
            <a:xfrm>
              <a:off x="5480692" y="1124744"/>
              <a:ext cx="360040" cy="45719"/>
              <a:chOff x="4716016" y="1124744"/>
              <a:chExt cx="360040" cy="45719"/>
            </a:xfrm>
            <a:grpFill/>
          </p:grpSpPr>
          <p:sp>
            <p:nvSpPr>
              <p:cNvPr id="285" name="Rectangle 284"/>
              <p:cNvSpPr/>
              <p:nvPr/>
            </p:nvSpPr>
            <p:spPr>
              <a:xfrm>
                <a:off x="4716016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86" name="Rectangle 285"/>
              <p:cNvSpPr/>
              <p:nvPr/>
            </p:nvSpPr>
            <p:spPr>
              <a:xfrm>
                <a:off x="4788024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87" name="Rectangle 286"/>
              <p:cNvSpPr/>
              <p:nvPr/>
            </p:nvSpPr>
            <p:spPr>
              <a:xfrm>
                <a:off x="4932040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88" name="Rectangle 287"/>
              <p:cNvSpPr/>
              <p:nvPr/>
            </p:nvSpPr>
            <p:spPr>
              <a:xfrm>
                <a:off x="5004048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89" name="Rectangle 288"/>
              <p:cNvSpPr/>
              <p:nvPr/>
            </p:nvSpPr>
            <p:spPr>
              <a:xfrm>
                <a:off x="4860032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7" name="Group 34"/>
            <p:cNvGrpSpPr/>
            <p:nvPr/>
          </p:nvGrpSpPr>
          <p:grpSpPr>
            <a:xfrm>
              <a:off x="4020856" y="1124744"/>
              <a:ext cx="360040" cy="45719"/>
              <a:chOff x="4716016" y="1124744"/>
              <a:chExt cx="360040" cy="45719"/>
            </a:xfrm>
            <a:grpFill/>
          </p:grpSpPr>
          <p:sp>
            <p:nvSpPr>
              <p:cNvPr id="280" name="Rectangle 279"/>
              <p:cNvSpPr/>
              <p:nvPr/>
            </p:nvSpPr>
            <p:spPr>
              <a:xfrm>
                <a:off x="4716016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81" name="Rectangle 280"/>
              <p:cNvSpPr/>
              <p:nvPr/>
            </p:nvSpPr>
            <p:spPr>
              <a:xfrm>
                <a:off x="4788024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82" name="Rectangle 281"/>
              <p:cNvSpPr/>
              <p:nvPr/>
            </p:nvSpPr>
            <p:spPr>
              <a:xfrm>
                <a:off x="4932040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83" name="Rectangle 282"/>
              <p:cNvSpPr/>
              <p:nvPr/>
            </p:nvSpPr>
            <p:spPr>
              <a:xfrm>
                <a:off x="5004048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84" name="Rectangle 283"/>
              <p:cNvSpPr/>
              <p:nvPr/>
            </p:nvSpPr>
            <p:spPr>
              <a:xfrm>
                <a:off x="4860032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" name="Group 40"/>
            <p:cNvGrpSpPr/>
            <p:nvPr/>
          </p:nvGrpSpPr>
          <p:grpSpPr>
            <a:xfrm>
              <a:off x="5845716" y="1124744"/>
              <a:ext cx="360040" cy="45719"/>
              <a:chOff x="4716016" y="1124744"/>
              <a:chExt cx="360040" cy="45719"/>
            </a:xfrm>
            <a:grpFill/>
          </p:grpSpPr>
          <p:sp>
            <p:nvSpPr>
              <p:cNvPr id="275" name="Rectangle 274"/>
              <p:cNvSpPr/>
              <p:nvPr/>
            </p:nvSpPr>
            <p:spPr>
              <a:xfrm>
                <a:off x="4716016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76" name="Rectangle 275"/>
              <p:cNvSpPr/>
              <p:nvPr/>
            </p:nvSpPr>
            <p:spPr>
              <a:xfrm>
                <a:off x="4788024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77" name="Rectangle 276"/>
              <p:cNvSpPr/>
              <p:nvPr/>
            </p:nvSpPr>
            <p:spPr>
              <a:xfrm>
                <a:off x="4932040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78" name="Rectangle 277"/>
              <p:cNvSpPr/>
              <p:nvPr/>
            </p:nvSpPr>
            <p:spPr>
              <a:xfrm>
                <a:off x="5004048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79" name="Rectangle 278"/>
              <p:cNvSpPr/>
              <p:nvPr/>
            </p:nvSpPr>
            <p:spPr>
              <a:xfrm>
                <a:off x="4860032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9" name="Group 46"/>
            <p:cNvGrpSpPr/>
            <p:nvPr/>
          </p:nvGrpSpPr>
          <p:grpSpPr>
            <a:xfrm>
              <a:off x="6213232" y="1124744"/>
              <a:ext cx="360040" cy="45719"/>
              <a:chOff x="4716016" y="1124744"/>
              <a:chExt cx="360040" cy="45719"/>
            </a:xfrm>
            <a:grpFill/>
          </p:grpSpPr>
          <p:sp>
            <p:nvSpPr>
              <p:cNvPr id="270" name="Rectangle 269"/>
              <p:cNvSpPr/>
              <p:nvPr/>
            </p:nvSpPr>
            <p:spPr>
              <a:xfrm>
                <a:off x="4716016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71" name="Rectangle 270"/>
              <p:cNvSpPr/>
              <p:nvPr/>
            </p:nvSpPr>
            <p:spPr>
              <a:xfrm>
                <a:off x="4788024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72" name="Rectangle 271"/>
              <p:cNvSpPr/>
              <p:nvPr/>
            </p:nvSpPr>
            <p:spPr>
              <a:xfrm>
                <a:off x="4932040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73" name="Rectangle 272"/>
              <p:cNvSpPr/>
              <p:nvPr/>
            </p:nvSpPr>
            <p:spPr>
              <a:xfrm>
                <a:off x="5004048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74" name="Rectangle 273"/>
              <p:cNvSpPr/>
              <p:nvPr/>
            </p:nvSpPr>
            <p:spPr>
              <a:xfrm>
                <a:off x="4860032" y="1124744"/>
                <a:ext cx="72008" cy="45719"/>
              </a:xfrm>
              <a:prstGeom prst="rect">
                <a:avLst/>
              </a:pr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343" name="Rounded Rectangle 342"/>
          <p:cNvSpPr/>
          <p:nvPr/>
        </p:nvSpPr>
        <p:spPr>
          <a:xfrm>
            <a:off x="16230" y="13345"/>
            <a:ext cx="648328" cy="1534478"/>
          </a:xfrm>
          <a:prstGeom prst="roundRect">
            <a:avLst/>
          </a:prstGeom>
          <a:ln w="635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Devolution: Scotland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Referendum asked: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“Should there be a Scottish Parliament?”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74.3% ‘yes’ vote.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“Should the Scottish Parliament have tax-varying powers?”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63.5% ‘yes’ vote.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Gave Scottish Parliament primary legislative and tax-raising powers.</a:t>
            </a:r>
          </a:p>
          <a:p>
            <a:pPr algn="ctr"/>
            <a:endParaRPr lang="en-US" sz="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endParaRPr lang="en-US" sz="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227"/>
          <p:cNvGrpSpPr/>
          <p:nvPr/>
        </p:nvGrpSpPr>
        <p:grpSpPr>
          <a:xfrm>
            <a:off x="5886449" y="3273737"/>
            <a:ext cx="5890007" cy="293369"/>
            <a:chOff x="4020856" y="1124744"/>
            <a:chExt cx="2552416" cy="45719"/>
          </a:xfrm>
          <a:noFill/>
        </p:grpSpPr>
        <p:grpSp>
          <p:nvGrpSpPr>
            <p:cNvPr id="11" name="Group 15"/>
            <p:cNvGrpSpPr/>
            <p:nvPr/>
          </p:nvGrpSpPr>
          <p:grpSpPr>
            <a:xfrm>
              <a:off x="4750644" y="1124744"/>
              <a:ext cx="360040" cy="45719"/>
              <a:chOff x="4716016" y="1124744"/>
              <a:chExt cx="360040" cy="45719"/>
            </a:xfrm>
            <a:grpFill/>
          </p:grpSpPr>
          <p:sp>
            <p:nvSpPr>
              <p:cNvPr id="365" name="Rectangle 6"/>
              <p:cNvSpPr/>
              <p:nvPr/>
            </p:nvSpPr>
            <p:spPr>
              <a:xfrm>
                <a:off x="4716016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66" name="Rectangle 365"/>
              <p:cNvSpPr/>
              <p:nvPr/>
            </p:nvSpPr>
            <p:spPr>
              <a:xfrm>
                <a:off x="4788024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76" name="Rectangle 375"/>
              <p:cNvSpPr/>
              <p:nvPr/>
            </p:nvSpPr>
            <p:spPr>
              <a:xfrm>
                <a:off x="4932040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77" name="Rectangle 376"/>
              <p:cNvSpPr/>
              <p:nvPr/>
            </p:nvSpPr>
            <p:spPr>
              <a:xfrm>
                <a:off x="5004048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78" name="Rectangle 377"/>
              <p:cNvSpPr/>
              <p:nvPr/>
            </p:nvSpPr>
            <p:spPr>
              <a:xfrm>
                <a:off x="4860032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2" name="Group 16"/>
            <p:cNvGrpSpPr/>
            <p:nvPr/>
          </p:nvGrpSpPr>
          <p:grpSpPr>
            <a:xfrm>
              <a:off x="5115928" y="1124744"/>
              <a:ext cx="360040" cy="45719"/>
              <a:chOff x="4716016" y="1124744"/>
              <a:chExt cx="360040" cy="45719"/>
            </a:xfrm>
            <a:grpFill/>
          </p:grpSpPr>
          <p:sp>
            <p:nvSpPr>
              <p:cNvPr id="360" name="Rectangle 359"/>
              <p:cNvSpPr/>
              <p:nvPr/>
            </p:nvSpPr>
            <p:spPr>
              <a:xfrm>
                <a:off x="4716016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61" name="Rectangle 360"/>
              <p:cNvSpPr/>
              <p:nvPr/>
            </p:nvSpPr>
            <p:spPr>
              <a:xfrm>
                <a:off x="4788024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62" name="Rectangle 361"/>
              <p:cNvSpPr/>
              <p:nvPr/>
            </p:nvSpPr>
            <p:spPr>
              <a:xfrm>
                <a:off x="4932040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63" name="Rectangle 362"/>
              <p:cNvSpPr/>
              <p:nvPr/>
            </p:nvSpPr>
            <p:spPr>
              <a:xfrm>
                <a:off x="5004048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64" name="Rectangle 363"/>
              <p:cNvSpPr/>
              <p:nvPr/>
            </p:nvSpPr>
            <p:spPr>
              <a:xfrm>
                <a:off x="4860032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3" name="Group 22"/>
            <p:cNvGrpSpPr/>
            <p:nvPr/>
          </p:nvGrpSpPr>
          <p:grpSpPr>
            <a:xfrm>
              <a:off x="4385880" y="1124744"/>
              <a:ext cx="360040" cy="45719"/>
              <a:chOff x="4716016" y="1124744"/>
              <a:chExt cx="360040" cy="45719"/>
            </a:xfrm>
            <a:grpFill/>
          </p:grpSpPr>
          <p:sp>
            <p:nvSpPr>
              <p:cNvPr id="352" name="Rectangle 351"/>
              <p:cNvSpPr/>
              <p:nvPr/>
            </p:nvSpPr>
            <p:spPr>
              <a:xfrm>
                <a:off x="4716016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53" name="Rectangle 352"/>
              <p:cNvSpPr/>
              <p:nvPr/>
            </p:nvSpPr>
            <p:spPr>
              <a:xfrm>
                <a:off x="4788024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54" name="Rectangle 353"/>
              <p:cNvSpPr/>
              <p:nvPr/>
            </p:nvSpPr>
            <p:spPr>
              <a:xfrm>
                <a:off x="4932040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55" name="Rectangle 354"/>
              <p:cNvSpPr/>
              <p:nvPr/>
            </p:nvSpPr>
            <p:spPr>
              <a:xfrm>
                <a:off x="5004048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59" name="Rectangle 358"/>
              <p:cNvSpPr/>
              <p:nvPr/>
            </p:nvSpPr>
            <p:spPr>
              <a:xfrm>
                <a:off x="4860032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4" name="Group 28"/>
            <p:cNvGrpSpPr/>
            <p:nvPr/>
          </p:nvGrpSpPr>
          <p:grpSpPr>
            <a:xfrm>
              <a:off x="5480692" y="1124744"/>
              <a:ext cx="360040" cy="45719"/>
              <a:chOff x="4716016" y="1124744"/>
              <a:chExt cx="360040" cy="45719"/>
            </a:xfrm>
            <a:grpFill/>
          </p:grpSpPr>
          <p:sp>
            <p:nvSpPr>
              <p:cNvPr id="338" name="Rectangle 337"/>
              <p:cNvSpPr/>
              <p:nvPr/>
            </p:nvSpPr>
            <p:spPr>
              <a:xfrm>
                <a:off x="4716016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39" name="Rectangle 338"/>
              <p:cNvSpPr/>
              <p:nvPr/>
            </p:nvSpPr>
            <p:spPr>
              <a:xfrm>
                <a:off x="4788024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49" name="Rectangle 348"/>
              <p:cNvSpPr/>
              <p:nvPr/>
            </p:nvSpPr>
            <p:spPr>
              <a:xfrm>
                <a:off x="4932040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50" name="Rectangle 349"/>
              <p:cNvSpPr/>
              <p:nvPr/>
            </p:nvSpPr>
            <p:spPr>
              <a:xfrm>
                <a:off x="5004048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51" name="Rectangle 350"/>
              <p:cNvSpPr/>
              <p:nvPr/>
            </p:nvSpPr>
            <p:spPr>
              <a:xfrm>
                <a:off x="4860032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5" name="Group 34"/>
            <p:cNvGrpSpPr/>
            <p:nvPr/>
          </p:nvGrpSpPr>
          <p:grpSpPr>
            <a:xfrm>
              <a:off x="4020856" y="1124744"/>
              <a:ext cx="360040" cy="45719"/>
              <a:chOff x="4716016" y="1124744"/>
              <a:chExt cx="360040" cy="45719"/>
            </a:xfrm>
            <a:grpFill/>
          </p:grpSpPr>
          <p:sp>
            <p:nvSpPr>
              <p:cNvPr id="332" name="Rectangle 331"/>
              <p:cNvSpPr/>
              <p:nvPr/>
            </p:nvSpPr>
            <p:spPr>
              <a:xfrm>
                <a:off x="4716016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33" name="Rectangle 332"/>
              <p:cNvSpPr/>
              <p:nvPr/>
            </p:nvSpPr>
            <p:spPr>
              <a:xfrm>
                <a:off x="4788024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34" name="Rectangle 333"/>
              <p:cNvSpPr/>
              <p:nvPr/>
            </p:nvSpPr>
            <p:spPr>
              <a:xfrm>
                <a:off x="4932040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35" name="Rectangle 334"/>
              <p:cNvSpPr/>
              <p:nvPr/>
            </p:nvSpPr>
            <p:spPr>
              <a:xfrm>
                <a:off x="5004048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4860032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6" name="Group 40"/>
            <p:cNvGrpSpPr/>
            <p:nvPr/>
          </p:nvGrpSpPr>
          <p:grpSpPr>
            <a:xfrm>
              <a:off x="5845716" y="1124744"/>
              <a:ext cx="360040" cy="45719"/>
              <a:chOff x="4716016" y="1124744"/>
              <a:chExt cx="360040" cy="45719"/>
            </a:xfrm>
            <a:grpFill/>
          </p:grpSpPr>
          <p:sp>
            <p:nvSpPr>
              <p:cNvPr id="326" name="Rectangle 325"/>
              <p:cNvSpPr/>
              <p:nvPr/>
            </p:nvSpPr>
            <p:spPr>
              <a:xfrm>
                <a:off x="4716016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27" name="Rectangle 326"/>
              <p:cNvSpPr/>
              <p:nvPr/>
            </p:nvSpPr>
            <p:spPr>
              <a:xfrm>
                <a:off x="4788024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29" name="Rectangle 328"/>
              <p:cNvSpPr/>
              <p:nvPr/>
            </p:nvSpPr>
            <p:spPr>
              <a:xfrm>
                <a:off x="4932040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5004048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31" name="Rectangle 330"/>
              <p:cNvSpPr/>
              <p:nvPr/>
            </p:nvSpPr>
            <p:spPr>
              <a:xfrm>
                <a:off x="4860032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7" name="Group 46"/>
            <p:cNvGrpSpPr/>
            <p:nvPr/>
          </p:nvGrpSpPr>
          <p:grpSpPr>
            <a:xfrm>
              <a:off x="6213232" y="1124744"/>
              <a:ext cx="360040" cy="45719"/>
              <a:chOff x="4716016" y="1124744"/>
              <a:chExt cx="360040" cy="45719"/>
            </a:xfrm>
            <a:grpFill/>
          </p:grpSpPr>
          <p:sp>
            <p:nvSpPr>
              <p:cNvPr id="316" name="Rectangle 315"/>
              <p:cNvSpPr/>
              <p:nvPr/>
            </p:nvSpPr>
            <p:spPr>
              <a:xfrm>
                <a:off x="4716016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17" name="Rectangle 316"/>
              <p:cNvSpPr/>
              <p:nvPr/>
            </p:nvSpPr>
            <p:spPr>
              <a:xfrm>
                <a:off x="4788024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18" name="Rectangle 317"/>
              <p:cNvSpPr/>
              <p:nvPr/>
            </p:nvSpPr>
            <p:spPr>
              <a:xfrm>
                <a:off x="4932040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19" name="Rectangle 318"/>
              <p:cNvSpPr/>
              <p:nvPr/>
            </p:nvSpPr>
            <p:spPr>
              <a:xfrm>
                <a:off x="5004048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25" name="Rectangle 324"/>
              <p:cNvSpPr/>
              <p:nvPr/>
            </p:nvSpPr>
            <p:spPr>
              <a:xfrm>
                <a:off x="4860032" y="1124744"/>
                <a:ext cx="72008" cy="45719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379" name="Rounded Rectangle 378"/>
          <p:cNvSpPr/>
          <p:nvPr/>
        </p:nvSpPr>
        <p:spPr>
          <a:xfrm>
            <a:off x="5471030" y="6718300"/>
            <a:ext cx="3013548" cy="139700"/>
          </a:xfrm>
          <a:prstGeom prst="roundRect">
            <a:avLst/>
          </a:prstGeom>
          <a:ln w="63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1">
            <a:normAutofit/>
          </a:bodyPr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</a:rPr>
              <a:t>Cameron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80" name="Rounded Rectangle 379"/>
          <p:cNvSpPr/>
          <p:nvPr/>
        </p:nvSpPr>
        <p:spPr>
          <a:xfrm>
            <a:off x="8484579" y="6718300"/>
            <a:ext cx="659420" cy="139700"/>
          </a:xfrm>
          <a:prstGeom prst="round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 anchorCtr="1">
            <a:normAutofit/>
          </a:bodyPr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</a:rPr>
              <a:t>?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21" name="Rounded Rectangle 320"/>
          <p:cNvSpPr/>
          <p:nvPr/>
        </p:nvSpPr>
        <p:spPr>
          <a:xfrm>
            <a:off x="-3558" y="6718300"/>
            <a:ext cx="297860" cy="139700"/>
          </a:xfrm>
          <a:prstGeom prst="roundRect">
            <a:avLst/>
          </a:prstGeom>
          <a:ln w="63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1">
            <a:noAutofit/>
          </a:bodyPr>
          <a:lstStyle/>
          <a:p>
            <a:pPr algn="ctr"/>
            <a:r>
              <a:rPr lang="en-US" sz="600" b="1" dirty="0" smtClean="0">
                <a:solidFill>
                  <a:schemeClr val="tx1"/>
                </a:solidFill>
              </a:rPr>
              <a:t>Major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323" name="Rounded Rectangle 322"/>
          <p:cNvSpPr/>
          <p:nvPr/>
        </p:nvSpPr>
        <p:spPr>
          <a:xfrm>
            <a:off x="302114" y="6718300"/>
            <a:ext cx="4284211" cy="139700"/>
          </a:xfrm>
          <a:prstGeom prst="roundRect">
            <a:avLst/>
          </a:prstGeom>
          <a:ln w="63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1">
            <a:noAutofit/>
          </a:bodyPr>
          <a:lstStyle/>
          <a:p>
            <a:pPr algn="ctr"/>
            <a:r>
              <a:rPr lang="en-US" sz="600" b="1" dirty="0" smtClean="0">
                <a:solidFill>
                  <a:schemeClr val="tx1"/>
                </a:solidFill>
              </a:rPr>
              <a:t>Blair</a:t>
            </a:r>
            <a:endParaRPr lang="en-US" sz="600" b="1" dirty="0">
              <a:solidFill>
                <a:schemeClr val="tx1"/>
              </a:solidFill>
            </a:endParaRPr>
          </a:p>
        </p:txBody>
      </p:sp>
      <p:sp>
        <p:nvSpPr>
          <p:cNvPr id="324" name="Rounded Rectangle 323"/>
          <p:cNvSpPr/>
          <p:nvPr/>
        </p:nvSpPr>
        <p:spPr>
          <a:xfrm>
            <a:off x="4586326" y="6718300"/>
            <a:ext cx="884703" cy="139700"/>
          </a:xfrm>
          <a:prstGeom prst="roundRect">
            <a:avLst/>
          </a:prstGeom>
          <a:ln w="63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1">
            <a:normAutofit/>
          </a:bodyPr>
          <a:lstStyle/>
          <a:p>
            <a:pPr algn="ctr"/>
            <a:r>
              <a:rPr lang="en-US" sz="700" b="1" dirty="0" smtClean="0">
                <a:solidFill>
                  <a:schemeClr val="tx1"/>
                </a:solidFill>
              </a:rPr>
              <a:t>Brown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570" name="Rounded Rectangle 569"/>
          <p:cNvSpPr/>
          <p:nvPr/>
        </p:nvSpPr>
        <p:spPr>
          <a:xfrm>
            <a:off x="658676" y="5023980"/>
            <a:ext cx="663364" cy="1694319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Devolution: Northern Ireland Good Friday Agreement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A referendum asked: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“Do you support the agreement reached at the multi-party talks on Northern Ireland and set out in Command Paper 3883?”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71.1% ‘yes’ vote.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Gave the Northern Ireland Assembly primary legislative powers.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endParaRPr lang="en-US" sz="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2" name="Rounded Rectangle 571"/>
          <p:cNvSpPr/>
          <p:nvPr/>
        </p:nvSpPr>
        <p:spPr>
          <a:xfrm>
            <a:off x="1322040" y="3821082"/>
            <a:ext cx="636427" cy="1145441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House of Lords Act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All but 92 hereditary peers had their right to sit and vote in the upper house abolished.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Membership decreased from 1330 (October 1999) to 669 (March 2000).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endParaRPr lang="en-US" sz="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0" name="Rounded Rectangle 589"/>
          <p:cNvSpPr/>
          <p:nvPr/>
        </p:nvSpPr>
        <p:spPr>
          <a:xfrm>
            <a:off x="3933308" y="1725147"/>
            <a:ext cx="643181" cy="1454557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Constitutional Reform Act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Reformation of the office of the Lord Chancellor to removes the ability to be both a government minister and a judge.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Creation of the Supreme Court.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Regulation of the appointments of judges.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endParaRPr lang="en-US" sz="600" dirty="0">
              <a:cs typeface="Times New Roman" panose="02020603050405020304" pitchFamily="18" charset="0"/>
            </a:endParaRPr>
          </a:p>
        </p:txBody>
      </p:sp>
      <p:sp>
        <p:nvSpPr>
          <p:cNvPr id="594" name="Rounded Rectangle 593"/>
          <p:cNvSpPr/>
          <p:nvPr/>
        </p:nvSpPr>
        <p:spPr>
          <a:xfrm>
            <a:off x="7849043" y="1269127"/>
            <a:ext cx="635536" cy="1002268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Scottish Independence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On Thursday 18</a:t>
            </a:r>
            <a:r>
              <a:rPr lang="en-US" sz="500" baseline="30000" dirty="0" smtClean="0">
                <a:cs typeface="Times New Roman" panose="02020603050405020304" pitchFamily="18" charset="0"/>
              </a:rPr>
              <a:t>th</a:t>
            </a:r>
            <a:r>
              <a:rPr lang="en-US" sz="500" dirty="0" smtClean="0">
                <a:cs typeface="Times New Roman" panose="02020603050405020304" pitchFamily="18" charset="0"/>
              </a:rPr>
              <a:t> September, a </a:t>
            </a:r>
            <a:r>
              <a:rPr lang="en-US" sz="500" dirty="0" smtClean="0">
                <a:cs typeface="Times New Roman" panose="02020603050405020304" pitchFamily="18" charset="0"/>
              </a:rPr>
              <a:t>referendum will ask: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“Should Scotland be an independent country?”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progress</a:t>
            </a:r>
            <a:endParaRPr lang="en-US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6" name="Rounded Rectangle 595"/>
          <p:cNvSpPr/>
          <p:nvPr/>
        </p:nvSpPr>
        <p:spPr>
          <a:xfrm>
            <a:off x="8490560" y="4037440"/>
            <a:ext cx="653439" cy="1534478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Union Referendum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Cameron, if re-elected in 2015, promises a referendum on the UK’s membership in the EU.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In November 2012, withdrawal was favoured at 56%.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If the UK leave the EU, they will become the first member to ever do so.</a:t>
            </a: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progress</a:t>
            </a:r>
            <a:endParaRPr lang="en-US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7" name="Rounded Rectangle 616"/>
          <p:cNvSpPr/>
          <p:nvPr/>
        </p:nvSpPr>
        <p:spPr>
          <a:xfrm>
            <a:off x="3264903" y="4356531"/>
            <a:ext cx="662104" cy="2074426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Regional Devolution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Three referendums were planned in Northern England, with only one taking place, planning to devolve political power.</a:t>
            </a:r>
          </a:p>
          <a:p>
            <a:pPr algn="ctr"/>
            <a:endParaRPr lang="en-US" sz="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00" dirty="0" smtClean="0">
                <a:cs typeface="Times New Roman" panose="02020603050405020304" pitchFamily="18" charset="0"/>
              </a:rPr>
              <a:t>This was for the North East, with the North West and Yorkshire and the Humber’s referendums not taking place.</a:t>
            </a:r>
          </a:p>
          <a:p>
            <a:pPr algn="ctr"/>
            <a:endParaRPr lang="en-US" sz="500" dirty="0">
              <a:cs typeface="Times New Roman" panose="02020603050405020304" pitchFamily="18" charset="0"/>
            </a:endParaRPr>
          </a:p>
          <a:p>
            <a:pPr algn="ctr"/>
            <a:r>
              <a:rPr lang="en-US" sz="500" dirty="0" smtClean="0">
                <a:cs typeface="Times New Roman" panose="02020603050405020304" pitchFamily="18" charset="0"/>
              </a:rPr>
              <a:t>77.9% ‘no’ vote.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This high ‘no’ vote resulted in the two remaining referendums being scrapped.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Failure</a:t>
            </a:r>
            <a:endParaRPr lang="en-US" sz="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0" name="Rounded Rectangle 309"/>
          <p:cNvSpPr/>
          <p:nvPr/>
        </p:nvSpPr>
        <p:spPr>
          <a:xfrm>
            <a:off x="5569980" y="5935107"/>
            <a:ext cx="981138" cy="783193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Welsh Assembly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Referendum held to give the Welsh Assembly secondary legislative powers.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64% ‘yes’ vote.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endParaRPr lang="en-US" sz="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8" name="Rounded Rectangle 687"/>
          <p:cNvSpPr/>
          <p:nvPr/>
        </p:nvSpPr>
        <p:spPr>
          <a:xfrm>
            <a:off x="20679" y="3675411"/>
            <a:ext cx="639430" cy="1074599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Jenkins Commission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The Jenkins Report proposed the FPTP system be replaced with AV+.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The government promised a referendum but never went ahead with it.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Failure</a:t>
            </a:r>
            <a:endParaRPr lang="en-US" sz="500" dirty="0" smtClean="0">
              <a:cs typeface="Times New Roman" panose="02020603050405020304" pitchFamily="18" charset="0"/>
            </a:endParaRPr>
          </a:p>
        </p:txBody>
      </p:sp>
      <p:sp>
        <p:nvSpPr>
          <p:cNvPr id="691" name="Rounded Rectangle 690"/>
          <p:cNvSpPr/>
          <p:nvPr/>
        </p:nvSpPr>
        <p:spPr>
          <a:xfrm>
            <a:off x="670643" y="1269127"/>
            <a:ext cx="651397" cy="1387435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Rights Act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Incorporated the rights set out in the European Convention on Human Rights (ECHR) into UK statute law.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New legislation must be compatible with these rights and the British courts decides cases brought under the ECHR.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endParaRPr lang="en-US" sz="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4" name="Rounded Rectangle 573"/>
          <p:cNvSpPr/>
          <p:nvPr/>
        </p:nvSpPr>
        <p:spPr>
          <a:xfrm>
            <a:off x="1964349" y="13345"/>
            <a:ext cx="656336" cy="1614398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Wakeham</a:t>
            </a: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Report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Proposed the majority of peers in the House of Lords were appointed, with 20% recommended by an independent appointments body.</a:t>
            </a:r>
          </a:p>
          <a:p>
            <a:pPr algn="ctr"/>
            <a:endParaRPr lang="en-US" sz="500" dirty="0">
              <a:cs typeface="Times New Roman" panose="02020603050405020304" pitchFamily="18" charset="0"/>
            </a:endParaRPr>
          </a:p>
          <a:p>
            <a:pPr algn="ctr"/>
            <a:r>
              <a:rPr lang="en-US" sz="500" dirty="0" smtClean="0">
                <a:cs typeface="Times New Roman" panose="02020603050405020304" pitchFamily="18" charset="0"/>
              </a:rPr>
              <a:t>Between 12% and 35% would be elected by proportional representation.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The remaining hereditary peers would be removed.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Failure</a:t>
            </a:r>
          </a:p>
        </p:txBody>
      </p:sp>
      <p:sp>
        <p:nvSpPr>
          <p:cNvPr id="611" name="Rounded Rectangle 610"/>
          <p:cNvSpPr/>
          <p:nvPr/>
        </p:nvSpPr>
        <p:spPr>
          <a:xfrm>
            <a:off x="22869" y="1928420"/>
            <a:ext cx="640305" cy="1306770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Devolution: Wales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A referendum asked: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“Do you agree that there should be a Welsh Assembly as proposed by the Government?”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50.3% ‘yes’ vote.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Gave the Welsh Assembly secondary legislative powers.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endParaRPr lang="en-US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" name="Rounded Rectangle 162"/>
          <p:cNvSpPr/>
          <p:nvPr/>
        </p:nvSpPr>
        <p:spPr>
          <a:xfrm>
            <a:off x="4576489" y="13345"/>
            <a:ext cx="657050" cy="1614398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Wright Committee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Proposed the House of Commons had: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>
                <a:cs typeface="Times New Roman" panose="02020603050405020304" pitchFamily="18" charset="0"/>
              </a:rPr>
              <a:t>C</a:t>
            </a:r>
            <a:r>
              <a:rPr lang="en-US" sz="500" dirty="0" smtClean="0">
                <a:cs typeface="Times New Roman" panose="02020603050405020304" pitchFamily="18" charset="0"/>
              </a:rPr>
              <a:t>hairs of select committees elected by backbenchers.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A backbench business committee should determine the business for 1 day a week.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A procedure petitions committee that selects issues for debate.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endParaRPr lang="en-US" sz="5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8" name="Rounded Rectangle 167"/>
          <p:cNvSpPr/>
          <p:nvPr/>
        </p:nvSpPr>
        <p:spPr>
          <a:xfrm>
            <a:off x="4588989" y="5183821"/>
            <a:ext cx="635453" cy="1534478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Supreme Court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Deals with appeals from all UK legal systems, including devolved assemblies.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Established from Part 3 of the Constitutional Reform Act (2005).</a:t>
            </a: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Is, however, more limited than Supreme </a:t>
            </a:r>
            <a:r>
              <a:rPr lang="en-US" sz="500" dirty="0">
                <a:cs typeface="Times New Roman" panose="02020603050405020304" pitchFamily="18" charset="0"/>
              </a:rPr>
              <a:t>C</a:t>
            </a:r>
            <a:r>
              <a:rPr lang="en-US" sz="500" dirty="0" smtClean="0">
                <a:cs typeface="Times New Roman" panose="02020603050405020304" pitchFamily="18" charset="0"/>
              </a:rPr>
              <a:t>ourts in other countries, as UK Parliament is sovereign.</a:t>
            </a:r>
          </a:p>
          <a:p>
            <a:pPr algn="ctr"/>
            <a:endParaRPr lang="en-US" sz="500" dirty="0">
              <a:cs typeface="Times New Roman" panose="02020603050405020304" pitchFamily="18" charset="0"/>
            </a:endParaRPr>
          </a:p>
          <a:p>
            <a:pPr algn="ctr"/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endParaRPr lang="en-US" sz="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5869405" y="2036187"/>
            <a:ext cx="665848" cy="1237550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 Recall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Draft bill proposed MPs found guilty of serious wrongdoing by the courts or parliament could be subject to recall.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A by-election would occur if 10% of constituents signed a recall petition.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Failure</a:t>
            </a:r>
            <a:endParaRPr lang="en-US" sz="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3" name="Rounded Rectangle 192"/>
          <p:cNvSpPr/>
          <p:nvPr/>
        </p:nvSpPr>
        <p:spPr>
          <a:xfrm>
            <a:off x="4916542" y="3597986"/>
            <a:ext cx="952863" cy="1260038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Backbench Business Committee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Required to determine the business of the House of Commons for roughly one day a week.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Proposed first in the Wright Committee (2009).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Put into effect after the 2010 general election.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endParaRPr lang="en-US" sz="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7" name="Rounded Rectangle 196"/>
          <p:cNvSpPr/>
          <p:nvPr/>
        </p:nvSpPr>
        <p:spPr>
          <a:xfrm>
            <a:off x="6540018" y="4356723"/>
            <a:ext cx="643512" cy="1454557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Police and Crime Commissioners’ Referendum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Reformation of police authorities to make them more accountable.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Record low 15% turnout.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Commissioners have now replaced the abolished police authorities.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endParaRPr lang="en-US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" name="Rounded Rectangle 173"/>
          <p:cNvSpPr/>
          <p:nvPr/>
        </p:nvSpPr>
        <p:spPr>
          <a:xfrm>
            <a:off x="5869404" y="3597986"/>
            <a:ext cx="665849" cy="1306770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Union Act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Any future treaty transferring powers from the UK to the EU must be put into a binding referendum.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A referendum must also be held if, for example, the government seeks to join the euro or give up the national veto.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endParaRPr lang="en-US" sz="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2" name="Rounded Rectangle 591"/>
          <p:cNvSpPr/>
          <p:nvPr/>
        </p:nvSpPr>
        <p:spPr>
          <a:xfrm>
            <a:off x="7183530" y="13345"/>
            <a:ext cx="659920" cy="1226106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Electoral Registration and Administration Act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Introduction of Individual Electoral Registration.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IER is already used in Northern Ireland, and is to be introduced to England, Scotland and Wales in 2018.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progress</a:t>
            </a:r>
            <a:endParaRPr lang="en-US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4" name="Rounded Rectangle 223"/>
          <p:cNvSpPr/>
          <p:nvPr/>
        </p:nvSpPr>
        <p:spPr>
          <a:xfrm>
            <a:off x="7193599" y="5643701"/>
            <a:ext cx="649675" cy="1074599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Elected Mayors Referendum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50 referendums were held to elect mayors in local areas in England and Wales.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To electing mayors: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15 gained ‘yes’ votes.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35 gained ‘no’ votes.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 + Failure</a:t>
            </a:r>
            <a:endParaRPr lang="en-US" sz="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6" name="Rounded Rectangle 225"/>
          <p:cNvSpPr/>
          <p:nvPr/>
        </p:nvSpPr>
        <p:spPr>
          <a:xfrm>
            <a:off x="5645142" y="13345"/>
            <a:ext cx="913920" cy="1330881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Fixed-term Parliaments Act</a:t>
            </a:r>
            <a:r>
              <a:rPr lang="en-US" sz="500" dirty="0"/>
              <a:t/>
            </a:r>
            <a:br>
              <a:rPr lang="en-US" sz="500" dirty="0"/>
            </a:br>
            <a:r>
              <a:rPr lang="en-US" sz="500" dirty="0" smtClean="0"/>
              <a:t/>
            </a:r>
            <a:br>
              <a:rPr lang="en-US" sz="500" dirty="0" smtClean="0"/>
            </a:br>
            <a:r>
              <a:rPr lang="en-US" sz="500" dirty="0" smtClean="0"/>
              <a:t>General elections made to be held after a fixed 5-year parliamentary term.</a:t>
            </a:r>
            <a:r>
              <a:rPr lang="en-US" sz="500" b="1" dirty="0"/>
              <a:t/>
            </a:r>
            <a:br>
              <a:rPr lang="en-US" sz="500" b="1" dirty="0"/>
            </a:br>
            <a:r>
              <a:rPr lang="en-US" sz="500" b="1" dirty="0" smtClean="0"/>
              <a:t/>
            </a:r>
            <a:br>
              <a:rPr lang="en-US" sz="500" b="1" dirty="0" smtClean="0"/>
            </a:br>
            <a:r>
              <a:rPr lang="en-US" sz="500" dirty="0" smtClean="0"/>
              <a:t>Parliament can still be dissolved earlier if  the government is defeated on a motion of no confidence and no alternative government is formed or a motion calling for an early general election is supported by two-thirds of MPs.</a:t>
            </a:r>
            <a:br>
              <a:rPr lang="en-US" sz="500" dirty="0" smtClean="0"/>
            </a:br>
            <a:r>
              <a:rPr lang="en-US" sz="500" dirty="0" smtClean="0"/>
              <a:t/>
            </a:r>
            <a:br>
              <a:rPr lang="en-US" sz="500" dirty="0" smtClean="0"/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endParaRPr lang="en-US" sz="600" dirty="0" smtClean="0"/>
          </a:p>
        </p:txBody>
      </p:sp>
      <p:sp>
        <p:nvSpPr>
          <p:cNvPr id="231" name="Rounded Rectangle 230"/>
          <p:cNvSpPr/>
          <p:nvPr/>
        </p:nvSpPr>
        <p:spPr>
          <a:xfrm>
            <a:off x="5869404" y="1344226"/>
            <a:ext cx="665850" cy="691961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 Referendum</a:t>
            </a:r>
            <a:r>
              <a:rPr lang="en-US" sz="500" b="1" dirty="0" smtClean="0"/>
              <a:t/>
            </a:r>
            <a:br>
              <a:rPr lang="en-US" sz="500" b="1" dirty="0" smtClean="0"/>
            </a:br>
            <a:r>
              <a:rPr lang="en-US" sz="500" b="1" dirty="0" smtClean="0"/>
              <a:t/>
            </a:r>
            <a:br>
              <a:rPr lang="en-US" sz="500" b="1" dirty="0" smtClean="0"/>
            </a:br>
            <a:r>
              <a:rPr lang="en-US" sz="500" dirty="0" smtClean="0"/>
              <a:t>Proposed to replace FPTP with AV.</a:t>
            </a:r>
            <a:br>
              <a:rPr lang="en-US" sz="500" dirty="0" smtClean="0"/>
            </a:br>
            <a:r>
              <a:rPr lang="en-US" sz="500" dirty="0" smtClean="0"/>
              <a:t/>
            </a:r>
            <a:br>
              <a:rPr lang="en-US" sz="500" dirty="0" smtClean="0"/>
            </a:br>
            <a:r>
              <a:rPr lang="en-US" sz="500" dirty="0" smtClean="0"/>
              <a:t>67.9% ‘no’ vote.</a:t>
            </a:r>
            <a:br>
              <a:rPr lang="en-US" sz="500" dirty="0" smtClean="0"/>
            </a:br>
            <a:r>
              <a:rPr lang="en-US" sz="500" dirty="0" smtClean="0"/>
              <a:t/>
            </a:r>
            <a:br>
              <a:rPr lang="en-US" sz="500" dirty="0" smtClean="0"/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Failure</a:t>
            </a:r>
            <a:endParaRPr lang="en-US" sz="500" b="1" dirty="0" smtClean="0"/>
          </a:p>
        </p:txBody>
      </p:sp>
      <p:sp>
        <p:nvSpPr>
          <p:cNvPr id="311" name="Rounded Rectangle 310"/>
          <p:cNvSpPr/>
          <p:nvPr/>
        </p:nvSpPr>
        <p:spPr>
          <a:xfrm>
            <a:off x="7184312" y="2271395"/>
            <a:ext cx="659919" cy="920115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Succession to the Crown Act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To make succession to the Crown not depend on gender, to make provision about Royal Marriages, and for connected purposes.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endParaRPr lang="en-US" sz="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0" name="Rounded Rectangle 199"/>
          <p:cNvSpPr/>
          <p:nvPr/>
        </p:nvSpPr>
        <p:spPr>
          <a:xfrm>
            <a:off x="6588657" y="13345"/>
            <a:ext cx="540864" cy="3309521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House of Lords Bill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Proposed a reformed second chamber would consist of 360 elected members, 90 appointed members, 12 bishops and 8 ‘ministerial members’.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Elected members would serve non-renewable 15-year terms.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One-third of seats would be elected by proportional representation on the same date as elections for the House of Commons.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Appointed members would be nominated by the House of Lords Appointments Commission.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With a majority unlikely, the government abandoned the bill.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Failure</a:t>
            </a:r>
            <a:endParaRPr lang="en-US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9" name="Rounded Rectangle 728"/>
          <p:cNvSpPr/>
          <p:nvPr/>
        </p:nvSpPr>
        <p:spPr>
          <a:xfrm>
            <a:off x="2620685" y="1915125"/>
            <a:ext cx="644218" cy="1074599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Mayor of London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Blair gave power to a Mayor, in areas such as the environment and transport.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These powers were first given to Ken Livingstone, Mayor of London 2000-2008.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endParaRPr lang="en-US" sz="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2" name="Rounded Rectangle 211"/>
          <p:cNvSpPr/>
          <p:nvPr/>
        </p:nvSpPr>
        <p:spPr>
          <a:xfrm>
            <a:off x="5560799" y="4905603"/>
            <a:ext cx="983633" cy="1029504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Parliamentary Voting System and Constituencies Act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Led to AV referendum.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Proposed reduction in MPs from 650 to 585 (Conservatives), 500 (Lib Dems). It is currently set as 600, set to be enforced after the 2020 general election.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 + In progress</a:t>
            </a:r>
            <a:endParaRPr lang="en-US" sz="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0" name="Rounded Rectangle 319"/>
          <p:cNvSpPr/>
          <p:nvPr/>
        </p:nvSpPr>
        <p:spPr>
          <a:xfrm>
            <a:off x="7183357" y="3590068"/>
            <a:ext cx="646659" cy="1757720"/>
          </a:xfrm>
          <a:prstGeom prst="round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Registering Lobbyists</a:t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>The coalition promised to act on lobbyists, coming after Cameron claimed lobbying to be the “next big scandal” in 2009.</a:t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US" sz="500" dirty="0" smtClean="0">
                <a:cs typeface="Times New Roman" panose="02020603050405020304" pitchFamily="18" charset="0"/>
              </a:rPr>
              <a:t/>
            </a:r>
            <a:br>
              <a:rPr lang="en-US" sz="500" dirty="0" smtClean="0">
                <a:cs typeface="Times New Roman" panose="02020603050405020304" pitchFamily="18" charset="0"/>
              </a:rPr>
            </a:br>
            <a:r>
              <a:rPr lang="en-GB" sz="500" dirty="0" smtClean="0">
                <a:cs typeface="Times New Roman" panose="02020603050405020304" pitchFamily="18" charset="0"/>
              </a:rPr>
              <a:t>Introduction of </a:t>
            </a:r>
            <a:r>
              <a:rPr lang="en-GB" sz="500" dirty="0">
                <a:cs typeface="Times New Roman" panose="02020603050405020304" pitchFamily="18" charset="0"/>
              </a:rPr>
              <a:t>a statutory register of lobbyists to identify whose interests were being represented by consultant lobbyists and those who were paid to lobby on behalf of a third </a:t>
            </a:r>
            <a:r>
              <a:rPr lang="en-GB" sz="500" dirty="0" smtClean="0">
                <a:cs typeface="Times New Roman" panose="02020603050405020304" pitchFamily="18" charset="0"/>
              </a:rPr>
              <a:t>party.</a:t>
            </a:r>
            <a:br>
              <a:rPr lang="en-GB" sz="500" dirty="0" smtClean="0">
                <a:cs typeface="Times New Roman" panose="02020603050405020304" pitchFamily="18" charset="0"/>
              </a:rPr>
            </a:br>
            <a:r>
              <a:rPr lang="en-GB" sz="500" dirty="0" smtClean="0">
                <a:cs typeface="Times New Roman" panose="02020603050405020304" pitchFamily="18" charset="0"/>
              </a:rPr>
              <a:t/>
            </a:r>
            <a:br>
              <a:rPr lang="en-GB" sz="500" dirty="0" smtClean="0">
                <a:cs typeface="Times New Roman" panose="02020603050405020304" pitchFamily="18" charset="0"/>
              </a:rPr>
            </a:br>
            <a:r>
              <a:rPr lang="en-GB" sz="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progress</a:t>
            </a:r>
            <a:endParaRPr lang="en-US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6398</TotalTime>
  <Words>107</Words>
  <Application>Microsoft Office PowerPoint</Application>
  <PresentationFormat>On-screen Show (4:3)</PresentationFormat>
  <Paragraphs>57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Lucy</dc:creator>
  <cp:lastModifiedBy>Alexander Peden</cp:lastModifiedBy>
  <cp:revision>91</cp:revision>
  <dcterms:created xsi:type="dcterms:W3CDTF">2013-03-17T17:19:39Z</dcterms:created>
  <dcterms:modified xsi:type="dcterms:W3CDTF">2014-01-31T01:04:38Z</dcterms:modified>
</cp:coreProperties>
</file>