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8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6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9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1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4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6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5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CC72D-FF3A-4581-8B7D-CAC0A74D0F1D}" type="datetimeFigureOut">
              <a:rPr lang="en-GB" smtClean="0"/>
              <a:t>13/03/2014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2CFC-3365-49CE-B4B3-0FD4AA53C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1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scotusblog.com/case-files/cases/national-federation-of-independent-business-v-sebelius/" TargetMode="External"/><Relationship Id="rId7" Type="http://schemas.openxmlformats.org/officeDocument/2006/relationships/hyperlink" Target="http://www.washingtonpost.com/wp-srv/special/politics/scotus-roundup-2013/" TargetMode="External"/><Relationship Id="rId2" Type="http://schemas.openxmlformats.org/officeDocument/2006/relationships/hyperlink" Target="http://www.supremecourt.gov/docket/PDFs/11-400%20Cert%20Peti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oyez.org/cases/2000-2009/2006/2006_05_380" TargetMode="External"/><Relationship Id="rId4" Type="http://schemas.openxmlformats.org/officeDocument/2006/relationships/hyperlink" Target="http://en.wikipedia.org/wiki/McDonald_v._Chicag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withviews.com/Emord/jonathan263.htm" TargetMode="External"/><Relationship Id="rId3" Type="http://schemas.openxmlformats.org/officeDocument/2006/relationships/hyperlink" Target="http://www.washingtonpost.com/wp-srv/special/politics/supreme_court_seating/" TargetMode="External"/><Relationship Id="rId7" Type="http://schemas.openxmlformats.org/officeDocument/2006/relationships/hyperlink" Target="http://latimesblogs.latimes.com/washington/2009/07/sotomayor-hearings-senators-word-count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shingtonpost.com/wp-dyn/content/article/2010/06/30/AR2010063005184.html?sid=ST2010062802981" TargetMode="External"/><Relationship Id="rId5" Type="http://schemas.openxmlformats.org/officeDocument/2006/relationships/hyperlink" Target="http://www.washingtonpost.com/wp-dyn/content/graphic/2010/04/09/GR2010040902610.html" TargetMode="External"/><Relationship Id="rId4" Type="http://schemas.openxmlformats.org/officeDocument/2006/relationships/hyperlink" Target="http://usatoday30.usatoday.com/news/washington/judicial/past-confirmation-votes.htm" TargetMode="External"/><Relationship Id="rId9" Type="http://schemas.openxmlformats.org/officeDocument/2006/relationships/hyperlink" Target="http://www.washingtonpost.com/wp-srv/special/politics/kagan-confirmation-vot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3/10/13/sunday-review/how-activist-is-the-supreme-court.html" TargetMode="External"/><Relationship Id="rId2" Type="http://schemas.openxmlformats.org/officeDocument/2006/relationships/hyperlink" Target="http://www.nytimes.com/interactive/2010/07/25/us/scotus-quiz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interactive/2013/10/13/sunday-review/ebb-and-flow-on-the-supreme-court.html?ref=sunday-re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2012/07/05/politics/scotus-health-care-tax/index.html?iid=article_sidebar" TargetMode="External"/><Relationship Id="rId7" Type="http://schemas.openxmlformats.org/officeDocument/2006/relationships/hyperlink" Target="http://edition.cnn.com/2012/06/29/opinion/simon-court-roberts/index.html?iid=article_sideba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hyperlink" Target="http://edition.cnn.com/interactive/2012/06/us/scotus.healthcare/?iid=article_sideb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The US Supreme Court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upload.wikimedia.org/wikipedia/commons/4/43/Supreme_Court_US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53760" cy="49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Checks and Balances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343653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By President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By Congress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Appoints Justices:</a:t>
                      </a:r>
                    </a:p>
                    <a:p>
                      <a:r>
                        <a:rPr lang="en-GB" dirty="0" smtClean="0"/>
                        <a:t>Roberts (05), Alito</a:t>
                      </a:r>
                      <a:r>
                        <a:rPr lang="en-GB" baseline="0" dirty="0" smtClean="0"/>
                        <a:t> (06), Sotomayor (08), </a:t>
                      </a:r>
                      <a:r>
                        <a:rPr lang="en-GB" baseline="0" dirty="0" err="1" smtClean="0"/>
                        <a:t>Kagan</a:t>
                      </a:r>
                      <a:r>
                        <a:rPr lang="en-GB" baseline="0" dirty="0" smtClean="0"/>
                        <a:t> (09)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Responsible for enforcement:</a:t>
                      </a:r>
                    </a:p>
                    <a:p>
                      <a:r>
                        <a:rPr lang="en-GB" dirty="0" smtClean="0"/>
                        <a:t>Brown</a:t>
                      </a:r>
                      <a:r>
                        <a:rPr lang="en-GB" baseline="0" dirty="0" smtClean="0"/>
                        <a:t> v Topeka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Citizens</a:t>
                      </a:r>
                      <a:r>
                        <a:rPr lang="en-GB" baseline="0" dirty="0" smtClean="0"/>
                        <a:t> United v FEC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Confirm</a:t>
                      </a:r>
                      <a:r>
                        <a:rPr lang="en-GB" baseline="0" dirty="0" smtClean="0"/>
                        <a:t> appointments</a:t>
                      </a:r>
                    </a:p>
                    <a:p>
                      <a:r>
                        <a:rPr lang="en-GB" baseline="0" dirty="0" smtClean="0"/>
                        <a:t>Clarence Thomas</a:t>
                      </a:r>
                    </a:p>
                    <a:p>
                      <a:r>
                        <a:rPr lang="en-GB" baseline="0" dirty="0" smtClean="0"/>
                        <a:t>Robert Bork</a:t>
                      </a:r>
                    </a:p>
                    <a:p>
                      <a:r>
                        <a:rPr lang="en-GB" baseline="0" dirty="0" smtClean="0"/>
                        <a:t>Douglas Ginsberg</a:t>
                      </a:r>
                    </a:p>
                    <a:p>
                      <a:r>
                        <a:rPr lang="en-GB" baseline="0" dirty="0" smtClean="0"/>
                        <a:t>Harriet </a:t>
                      </a:r>
                      <a:r>
                        <a:rPr lang="en-GB" baseline="0" dirty="0" err="1" smtClean="0"/>
                        <a:t>Miers</a:t>
                      </a:r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No. of Justices on the court</a:t>
                      </a:r>
                    </a:p>
                    <a:p>
                      <a:r>
                        <a:rPr lang="en-GB" baseline="0" dirty="0" smtClean="0"/>
                        <a:t>FDR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Impeachment</a:t>
                      </a:r>
                    </a:p>
                    <a:p>
                      <a:r>
                        <a:rPr lang="en-GB" baseline="0" dirty="0" smtClean="0"/>
                        <a:t>Samuel Chase 1805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dirty="0" smtClean="0"/>
                        <a:t>Constitutional Amendments</a:t>
                      </a:r>
                    </a:p>
                    <a:p>
                      <a:r>
                        <a:rPr lang="en-GB" dirty="0" smtClean="0"/>
                        <a:t>16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Amendment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initiation</a:t>
                      </a:r>
                    </a:p>
                    <a:p>
                      <a:r>
                        <a:rPr lang="en-GB" dirty="0" smtClean="0"/>
                        <a:t>War Powers Act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No Enforcement</a:t>
                      </a:r>
                    </a:p>
                    <a:p>
                      <a:r>
                        <a:rPr lang="en-GB" dirty="0" smtClean="0"/>
                        <a:t>Brown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Topeka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Public</a:t>
                      </a:r>
                      <a:r>
                        <a:rPr lang="en-GB" baseline="0" dirty="0" smtClean="0"/>
                        <a:t> Opinion</a:t>
                      </a:r>
                    </a:p>
                    <a:p>
                      <a:r>
                        <a:rPr lang="en-GB" baseline="0" dirty="0" smtClean="0"/>
                        <a:t>Gun Control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Stare </a:t>
                      </a:r>
                      <a:r>
                        <a:rPr lang="en-GB" baseline="0" dirty="0" err="1" smtClean="0"/>
                        <a:t>Decisis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Roe </a:t>
                      </a:r>
                      <a:r>
                        <a:rPr lang="en-GB" baseline="0" dirty="0" err="1" smtClean="0"/>
                        <a:t>vs</a:t>
                      </a:r>
                      <a:r>
                        <a:rPr lang="en-GB" baseline="0" dirty="0" smtClean="0"/>
                        <a:t> Wade</a:t>
                      </a:r>
                    </a:p>
                    <a:p>
                      <a:r>
                        <a:rPr lang="en-GB" baseline="0" dirty="0" smtClean="0"/>
                        <a:t>Furman/Gregg </a:t>
                      </a:r>
                      <a:r>
                        <a:rPr lang="en-GB" baseline="0" dirty="0" err="1" smtClean="0"/>
                        <a:t>vs</a:t>
                      </a:r>
                      <a:r>
                        <a:rPr lang="en-GB" baseline="0" dirty="0" smtClean="0"/>
                        <a:t> Georgia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Constitution</a:t>
                      </a:r>
                    </a:p>
                    <a:p>
                      <a:r>
                        <a:rPr lang="en-GB" baseline="0" dirty="0" err="1" smtClean="0"/>
                        <a:t>Obamacare</a:t>
                      </a:r>
                      <a:r>
                        <a:rPr lang="en-GB" baseline="0" dirty="0" smtClean="0"/>
                        <a:t> and Roberts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616624" cy="1143000"/>
          </a:xfrm>
        </p:spPr>
        <p:txBody>
          <a:bodyPr/>
          <a:lstStyle/>
          <a:p>
            <a:r>
              <a:rPr lang="en-GB" u="sng" dirty="0" smtClean="0"/>
              <a:t>Reaching a decision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224" y="6350411"/>
            <a:ext cx="2375358" cy="6110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NFIB vs. </a:t>
            </a:r>
            <a:r>
              <a:rPr lang="en-GB" sz="2800" dirty="0" err="1" smtClean="0"/>
              <a:t>Sebelius</a:t>
            </a:r>
            <a:endParaRPr lang="en-GB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99120" y="1379162"/>
            <a:ext cx="4024658" cy="5340581"/>
            <a:chOff x="99120" y="1379162"/>
            <a:chExt cx="4024658" cy="5340581"/>
          </a:xfrm>
        </p:grpSpPr>
        <p:sp>
          <p:nvSpPr>
            <p:cNvPr id="4" name="TextBox 3"/>
            <p:cNvSpPr txBox="1"/>
            <p:nvPr/>
          </p:nvSpPr>
          <p:spPr>
            <a:xfrm>
              <a:off x="107504" y="1379162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District Court (State)</a:t>
              </a:r>
              <a:endParaRPr lang="en-GB" dirty="0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719572" y="1693083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504" y="2115839"/>
              <a:ext cx="3896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Circuit Court (Federal)</a:t>
              </a:r>
              <a:endParaRPr lang="en-GB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719572" y="2485171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504" y="2906414"/>
              <a:ext cx="3896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hlinkClick r:id="rId2"/>
                </a:rPr>
                <a:t>Petition for Certiorari</a:t>
              </a:r>
              <a:endParaRPr lang="en-GB" dirty="0" smtClean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719572" y="3275746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120" y="4490590"/>
              <a:ext cx="3896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hlinkClick r:id="rId3"/>
                </a:rPr>
                <a:t>For/Against briefs filed</a:t>
              </a:r>
              <a:endParaRPr lang="en-GB" dirty="0" smtClean="0"/>
            </a:p>
            <a:p>
              <a:r>
                <a:rPr lang="en-GB" dirty="0" smtClean="0">
                  <a:hlinkClick r:id="rId4"/>
                </a:rPr>
                <a:t>Amicus </a:t>
              </a:r>
              <a:r>
                <a:rPr lang="en-GB" dirty="0" err="1" smtClean="0">
                  <a:hlinkClick r:id="rId4"/>
                </a:rPr>
                <a:t>Curaie</a:t>
              </a:r>
              <a:r>
                <a:rPr lang="en-GB" dirty="0" smtClean="0">
                  <a:hlinkClick r:id="rId4"/>
                </a:rPr>
                <a:t> briefs filed</a:t>
              </a:r>
              <a:endParaRPr lang="en-GB" dirty="0" smtClean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19572" y="4067834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" y="3698502"/>
              <a:ext cx="3896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Rule of Four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19572" y="5136921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504" y="5559677"/>
              <a:ext cx="40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hlinkClick r:id="rId5"/>
                </a:rPr>
                <a:t>Oral Arguments</a:t>
              </a:r>
              <a:endParaRPr lang="en-GB" dirty="0" smtClean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19572" y="5929009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504" y="6350411"/>
              <a:ext cx="40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Decision – Majority/Dissent/Concurrent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5" t="16411" r="2941" b="7706"/>
          <a:stretch/>
        </p:blipFill>
        <p:spPr bwMode="auto">
          <a:xfrm>
            <a:off x="6276474" y="3107"/>
            <a:ext cx="2687108" cy="634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3" t="18099" r="16838" b="5589"/>
          <a:stretch/>
        </p:blipFill>
        <p:spPr bwMode="auto">
          <a:xfrm>
            <a:off x="2483768" y="1701843"/>
            <a:ext cx="3622522" cy="3858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u="sng" dirty="0" smtClean="0"/>
              <a:t>Membership of the Court</a:t>
            </a:r>
            <a:endParaRPr lang="en-GB" u="sng" dirty="0"/>
          </a:p>
        </p:txBody>
      </p:sp>
      <p:pic>
        <p:nvPicPr>
          <p:cNvPr id="4" name="Picture 2" descr="http://upload.wikimedia.org/wikipedia/commons/4/43/Supreme_Court_US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" y="2268496"/>
            <a:ext cx="2485208" cy="16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583" y="18944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The Current Court</a:t>
            </a:r>
            <a:r>
              <a:rPr lang="en-GB" dirty="0" smtClean="0"/>
              <a:t>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50620" y="1469634"/>
            <a:ext cx="2908845" cy="5061460"/>
            <a:chOff x="107504" y="1410402"/>
            <a:chExt cx="3371458" cy="5061460"/>
          </a:xfrm>
        </p:grpSpPr>
        <p:sp>
          <p:nvSpPr>
            <p:cNvPr id="7" name="TextBox 6"/>
            <p:cNvSpPr txBox="1"/>
            <p:nvPr/>
          </p:nvSpPr>
          <p:spPr>
            <a:xfrm>
              <a:off x="1215766" y="1410402"/>
              <a:ext cx="1140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Vacancy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1606055" y="1693083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9988" y="2115839"/>
              <a:ext cx="972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Search</a:t>
              </a:r>
              <a:endParaRPr lang="en-GB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606054" y="2483658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0576" y="2906414"/>
              <a:ext cx="1390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FBI Checks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620371" y="3275746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0697" y="4450727"/>
              <a:ext cx="139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ABA ruling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606053" y="4025299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504" y="3677846"/>
              <a:ext cx="3357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Presidential announcement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620371" y="4760988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818" y="5183744"/>
              <a:ext cx="3357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Senate Judiciary Committee</a:t>
              </a:r>
            </a:p>
            <a:p>
              <a:pPr algn="ctr"/>
              <a:r>
                <a:rPr lang="en-GB" dirty="0" smtClean="0"/>
                <a:t>Hearings and vote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620371" y="5724180"/>
              <a:ext cx="360040" cy="4227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2003" y="6102530"/>
              <a:ext cx="200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Full Senate vote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56871" y="11213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APPOINTMENT PROCESS</a:t>
            </a:r>
            <a:endParaRPr lang="en-GB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264583" y="392530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…and their confirmations</a:t>
            </a:r>
            <a:endParaRPr lang="en-GB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44690"/>
              </p:ext>
            </p:extLst>
          </p:nvPr>
        </p:nvGraphicFramePr>
        <p:xfrm>
          <a:off x="6084168" y="4548546"/>
          <a:ext cx="2915816" cy="209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/>
              </a:tblGrid>
              <a:tr h="48209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Criticisms</a:t>
                      </a:r>
                      <a:endParaRPr lang="en-GB" sz="2000" dirty="0"/>
                    </a:p>
                  </a:txBody>
                  <a:tcPr/>
                </a:tc>
              </a:tr>
              <a:tr h="160924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hlinkClick r:id="rId5"/>
                        </a:rPr>
                        <a:t>Length</a:t>
                      </a:r>
                      <a:endParaRPr lang="en-GB" sz="20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hlinkClick r:id="rId6"/>
                        </a:rPr>
                        <a:t>Senate Party</a:t>
                      </a:r>
                      <a:r>
                        <a:rPr lang="en-GB" sz="2000" baseline="0" dirty="0" smtClean="0">
                          <a:hlinkClick r:id="rId6"/>
                        </a:rPr>
                        <a:t> Politics</a:t>
                      </a:r>
                      <a:endParaRPr lang="en-GB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>
                          <a:hlinkClick r:id="rId7"/>
                        </a:rPr>
                        <a:t>Media circus</a:t>
                      </a:r>
                      <a:endParaRPr lang="en-GB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>
                          <a:hlinkClick r:id="rId8"/>
                        </a:rPr>
                        <a:t>Presidential politics</a:t>
                      </a:r>
                      <a:endParaRPr lang="en-GB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hlinkClick r:id="rId9"/>
                        </a:rPr>
                        <a:t>Party line voting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684"/>
          </a:xfrm>
        </p:spPr>
        <p:txBody>
          <a:bodyPr/>
          <a:lstStyle/>
          <a:p>
            <a:r>
              <a:rPr lang="en-GB" u="sng" dirty="0" smtClean="0"/>
              <a:t>Recent Appointments</a:t>
            </a:r>
            <a:endParaRPr lang="en-GB" u="sng" dirty="0"/>
          </a:p>
        </p:txBody>
      </p:sp>
      <p:sp>
        <p:nvSpPr>
          <p:cNvPr id="4" name="AutoShape 2" descr="data:image/jpeg;base64,/9j/4AAQSkZJRgABAQAAAQABAAD/2wCEAAkGBxQSEhQUEhQUFhUXFBYVFBcUFBQUFxQVFRUXFxUUFBQYHCggGBwlHBoVITEhJSkrLi4uFyAzODMsNygtLisBCgoKDg0OGhAQGywkHyQsLCwsLCwsLCwsLCwsLCwsLCwsLCwsLCwsLCwsLCwsLSwsLC8sLCwsLCwsLCwsLCwsLP/AABEIAL0BCwMBIgACEQEDEQH/xAAcAAABBQEBAQAAAAAAAAAAAAAGAgMEBQcBAAj/xABEEAACAQIDBAYHBgUBBwUAAAABAgMAEQQSIQUxQVEGEyJhcYEHMnKRobHBFCNCUmLwM4KSstHhFSRDU2PC8RY0c4Oi/8QAGgEAAgMBAQAAAAAAAAAAAAAAAAMBAgQFBv/EAC0RAAICAQQBAwIFBQEAAAAAAAABAhEDBBIhMUETMlFxkSIzQoHRI6Gx4fAF/9oADAMBAAIRAxEAPwAFxMdPQJ2a7ilpzDerWORpRO2MLOKLBQpsz1xRStVZNHaYxy9k0/TWK9U1BINSpUrBLpTUwp/A1VlxeSmVXtjxFSqbEWoJIVbjVj8hvJ8qkgldOUvg2PIqfjVts7VIz+gfKqfbeOinw7JmsGGhtc24Nl76b2X0liTJFJmXKLZ9624Ej1h7jUpOijoJCO0PGp4WoJINiNQbEEagg7jcVPFQB21eC12lCoAYVd/74UQqNfdVCOPgfkavoDe3sirIhkSJdF9ph8TQ9itpRw44yk5gEsVTVtUA8ALgb6ldI9qdUjIp7ZZ9LX46ce+s+w85LOyLZibZ2szE8WYkW8t2vdU0CTfQdx9KsPeO4dQrXJYDdqOBvfyqzweOil6sxSI33gJAIzDU+sh1HmKzWLZUrtmvckahtfPfpU3/AGQ8DCeJ8si69kaHmO/ge/dxqHt+S/pz+DQ8Wuqe3b4kUKbWX7xfbNXWzdqjEwRyAEN1gWRbWyuCM1ua63B5EVU7b0lHtt8xQhZWTL95H7Rqoxe0A8ksB9ZHGX9S2UnxI18vA1d4kduP26z7b8pGKlZTYiUkHkVNqvHsbjhuv6HNl7Skw+KimEkiJ16yMVLBXQSjPdR63ZuCNeVMdLukT4yVmdVC5mMQy2ZEucqFhv0te/Hwou2BsEY3ZwTQShnaFt1pCikr7LHQ+R4UBTYUg9sEEEgqdCCDYgjhY6eINaYyjV+UI9KUpUjXOhjZsPhjzw6L5oMh/tqD0w2TaUYhB2ozG8luMauva8VN793hXvR7ib4eIcUd1PddgR8GorxsIMyg6ho3QjmCNR7qzsdFvHIoY47NIP1t89PhT2DTT+ZvnXI0tI432I8+zv8Ahfzp7BDRvbb6f5qhSil6bdnBTn9Kr/VIorJPs7cjWs+kI/7rl/PNGviAGf8A7R7qzsitGLoTk+AjxQ0r2F9WnMUulN4MaGkzNESbgfWFFKHShbCDtDxomiOg8KoyWO3pE+qmuk03JNYGoAo5hTmDrmIFKwe+oZcVjMUsS5m11sBoLnvJ0A4m9tBQ20DYuRmLZUGgsLk3O6589Km9LbqI5LEqCy24ZrqRf98KV0Ugbq8zHex3eNM9sbFpbp0+h3C9HcTJZeshyroLB9eVwALbhztapk/QKVx2niGn5Xbzop2SVUjtKO4sAaIhcjnfwtSnlkaFggA2wc+HP2SVs2RA0D2tmT8SHvU38jRUpoa6TuyS4ZgO0cSkY9mVgH+A+FEkZ0qbtWJnHbKkOXropJrooKiV9b999XeFOi+yKpF9YeI+dXODPZT2RUoqwE6aqftR7VrrYcuJOm/l7hQ7CcpK3vVl6SMY64pgq7kVRrq2ZQ2YcuIt+mqfZOFdlBBs2pO8kVd9DMSakFexfV3a3Gv/AJqfjZVAIJUcdSBu5ChGPZ8yXfOFAGgzO5PdlKgDhuvx87Z9mfaBG+cgAAsuWN9RcE/eKb3PutSmjWpNrosOjUy2nRb2WWB7/hOe4uD7KrXtv/xR7Z+YqTgIkjiksLEyRg/yLp/cffUTbj3cH9Z+dWTMU1UmiNih2o/bHzrM9sG8sp5yyf3mtNxo9U8nB+VBHTPZBw8xI/hyEsp5EklkPfe58D41eI/TtW0wx9Fqf7ql/wDmS/QVWelPY1mGJQetYSj9WgEnnoD3gHiat/Raf92X/wCST45TVz0thDRgEXBuCOYINx9Km+Re5wm6M06EbQ6qZVJsstkPc4JKHu1JH81avi/Xhb9dj/Mm6sWxmDMMhj5Ocp5qRdD42+Nad0c219qgQt/FjkTrN3aGoEg8QLHkVPdQx+ox3FTQ9jI7Tv3qh+BH0pOBGj+239qGpe1ktKDzQfB2/wA0xgRrJ7f/AGLVDIDfpAkASBMuZmd8iji2RVB8sxrP54irEW3Ejfy8KOenuKKzQLGLy9W+Td2czi766XsvGg9oY0OWRznHrdojU60/G6RWcLpl7iRpTWA41IxI7NRcGdTS5dF0ToN48aI4DoKGoTrRFhj2RVCSReoeKkIqVemcTa1QSVj60rCDWkTaV3Am7VVlh3bGGEiAFV1GQk6EjMSbHncr+zTmysIuQRg20NiBa9zcmu48EoVFt99eFt5GmvDTwpnZT3IPx5Gh9DE02i6XYhVCDJdNTlMUJHiDkzD30tYnkgREOqFh2s4DgCwzFCG8bGu4vGjq+rd8ugN8yqLaNcltLbr35mnNlmRQLyROgYsCig5gRpqDYAe7wqvPYyl0QzgXMkRlHqMZFs7uucRsuYGS7AXfcSfVq+i3Cos+Izu2lgoAHnqfppUiE6CrXaM2RVIeNdWkXroNBQ8PW8/rVzhfVXwPwNUhOtXeE9RfFv7jVkQwc6abFMw66MHPGLHKLkrlBUgWucpzaDeD3CgKOMqSCCCDqpBUhhpYg6+VbD+f+X5afKs19IICYsSqCUmQPutmZC0Ulufqqf5hU1ZeE/AufEkxhSQu7eNDxsRcEi3IipWALCIIzxg3OQo1iST+o3GvD41U4HFpIAj5TZbK1hcgbvO1XuGCxrfMpFibDW9gb6c7A1U1p3zZJjv1L5t+ZSfEqL1SbYxWUqeGc395olxuGMUFmNyQjFh6pLLfsHcV3AGgLpBifuyeUnwJqYmObuTYT4s3C+0KY6TQrMnVtuIBB4qRcqw8CfdpSYpLrF7S/OmNsydoeQ+Aq0QRD9HWP+zTthpjlzOQpOgEo7IF+Ti2vMLzo/6RQ3h8CP7rH51lO3v/AHB71HzI+laDsja/2rAnMbyxkRyX3tqCsnmose9Wovk158P9NZV5qwC6XR26p7cwT3jKwHxNQ9lbQOHdZRc5SQy/mQmzL7rEd4FEu2MD12GmUDtIVlTmcoYMB4qT7hQaNUb3/C9DNGkanjcX8GwY+dJFhkjOZHQlTzF1Oo4Ea3HAgio+D9aT2h/YKF+hWOLI8RNwtpF7s9g494U+JNFOGHbf+X5EfSqnPzY/Tm4gP0wxh+1ssQvL1aRjkigZix83+A8xaQYdCVYF2B7Tam546+NEG3pi2JxKwj7x5nzvwRFOUAd4A/Z3DrYuKPsKmYDTMeJ4nfzvT49EdBTiPVqvw281YP6vlUDD+sapLoWiZDV9hW7IqiSrrBns1QsSwaYxDU6DTGLjuKhkkLEGkbNParmMkWNe2wXx3+Q3mqL/AG0bMY7r+FTYX725DTh3jwqVjciJTUQsEgkbEKuoihDORrrIxRfACxJOu9d2t6PD4/q2sRdb/s0/6ONqLHj1WUjJiFMJLeqWY9gPf8LG6eLijbpJ6OSt5MMCycU3vH7P5x8fGmSx0uCsMtlFs7EJLcZ7MGupBAIB3WvvHcanT4JI7serOoNxFGhLD1SSup7qGZdhuDpIFPcGuTe2lqlSyvgVikkDS9d1gXOxGURlFLIdQCSSN25d4pai30zQ8riuUFEIOW7esxLG+8X3A+VqlwbqHMJ0rw8m8vGf1qLf1KSKIMLICoIIIO4g3B8CKq4tdiN1uyQa8DSM9eLWBJIAGpJIAA5k8KgDrnWrhMSkcXWSMqIrNmZiFUbzqT8qzzb3TWKK6w/eN+Y6IPDi3y8azvbnSKbEteSRm10BNlX2VGg8hToYm+WLlNB70s9JV+siwVwGGVpmuGIF79Uv4L39Y68gL3q46GCLaezYoJPXgvCCujLk/huhP/TKgg6HKaxa9Gvoj2oUxvUX0nUhe6ZAXjPmA6fzDlT9iSpClJ3YRbT6AzwG5JaO4+8jW5XX8SG+U9+o76Meh3RnqMPLiJAxYwyiMyDthCpuxFuzcAAC17XvvtTfpb6QSQYBViLBp2CMykgrGLF7EcSSq8+0bbq56LNpYifAPHPd4ykow8hN2KrdHRuOjXAPLThRHH+oZLK2ttGB4HaEsQ+6lkS4BIViFOnFdx91SpNuyspSTK1yDe2VhbvGh91VxW2nLT3aUk61ZxT7FKTQbSdK4mw+VSySjIRmXS6sDfMLj32q3ix64lVkW3rWYDXK2gt4cqzILU3Y+K6meN72AYZuRUkA38iT5Ut4l4GrNxTQW9IVtMp5p8mamtnbTbDSdYuo1V14Ohtce+xHeBVr0h2cxiixC6qGaOS3C5Bjbw1Yd1150OYk9k/vhWd9nodNU9PT+hoGxpQWJU3DKjKRxF7g/Gg3buA6iZ1AsjL1icrNe6jwII91T/R/jiWeI8EzJ4EjMvlcHzNEe29kfacPZReVFLx/qG6SP+YDTvAqzRzsE/Ry0+gY6BP96w5xG3kymj3DfxWHMR/N6zrojJlxKD8ysOW8MfoK0OFrSMf0IfcXqj7DWKpr6GKbXxDHE4ogkBp5bgMQDeRtCOP+tVUkhBsDTsk+eRmOmZmfzYk/WkYyAq7Kd4Nq2pc0cy+LNBLdmoeHPaNN4uayi1Jwb9oVmfQ9FmN9W2DPZqlZ7GrHATEiqFx/aO00gAz3udQo1JHE9w76Hcd0mdtIhlH5ibny5VWbXxxlkduFyieyug+p86iwmnwgkrZmlNs7O7uSXJJr0Q4U8tcZeH705GmFBKqRrcg778uX0r6V9H+3vtuCjlb+ILxzD/qJoT4MMrDuavm0itA9DW3jDizh2P3eIFh3TILqfNcynwWpQBT0/wCk8EOKEUcEU04UFyzOoVj6ilVHbNrXF9xHO1UvpPxIxeBwWKSMoM7xSLa3VMQLD2bpoeIZTT3piwcMWKwkkY6uaXrOskUX7ClRnK3F27bagg2vyFEW38EuI2KGUWH2aOUgEfghupBA11Cf01Re5mjJXpR4MMj31O2btGWA3jcrfeN6t7SnQ1BzHT92/wBKcHzqaEGibA2qMTFm3OGKSKL2DjiL8DvHu4VnfSjb8s8si9YeqVyFXcoCnKDbidCb99XfQXEFcQ6cHB/qSzD4FqBcWTnY/qb+41SEEpMvKTcUJlVt5N+/fSVUVIgkTKb5+suuW2XJl7WfNfXN6traWJpqTDnetyOVtR5DePCmihBS1LwmKaKRJENnRldT+pSCL+YpYxCsdUCiwFlzAXAtm1JIJ3nhcm1hpSJ4cut7jhuB91SBsfpS2wcRs6GVQOrnlwzKOQaCaQjTcwcEHwp70P7dFvsbmxVnki0sWjkI61b7iVcq/gW5UEYTaRn2I8RuThcZCQd46uZZ8mvc3WDzFV2ydoNhp4Z0vmikVwBvIHrKL6armX+amwhcWiHLmyjx0WWSRTwkkHudhTuNbDlIxCkyuB940joyuTb1FUDKAb++u7XlV552Q3VppWU81MjFT7iKh0omzqivcT4D60oU2p3+NAG0+jSVZcBkkAZSk6kHio/CfL5ChDpbsc4SZ4rllsHjY72jO4nvFiD3qaufRTjQYJk4xl/NZVuD7w48qKenuxvtOGDL/Fi1T9QI7cfna47x31kkvxM6mj1GyXPT7/ky3ofiRHi476Brx372Ay/EKPOtZ2IO0O5T8GNYeh10009x5/vlWz9F8b10aSDeyHN3MGKuP6galhqI/qBXpDsz7NjIJlFkkaJm5LIxvIO4HtMB7XKiR2ymQ8oSfcHqy2xghKzwketCMvc8RYoR4E1T4uTSQ7rwOfDefrVH2LyZN8Yp9rj+DH9p9Gp4UDsqshsMyMG36C6+t8K4sIYAvnDWF9OQtxo66YHLhUYkAZhe97te+ULaxaxufdQjFi8wusiKDuVstx40/e3GzNGKUqHJpNBUnZ7doVDxI0qRsw9oUt9F12WmIGtSUlyQu3JTbxOgpnEjWo+1JssHtMo91yflVY8tFpcKwe4DwPzrqGxroHDuri1rMhIU6/vjSiL0yWsw7x8v/NPioA8Dz38a7BiWjdJI/XRldN/rIcyg91wB4Ui/7/fKvOtAGhdOtqLicbDJqYWwsLIRvTPdyV4EgtYju1tpRf0ExfW7IxGHY5jAuIjvcnNG6tLERfhlawHDLWTbGxPZKvdl5cR+pL8Ry3G4HgS+jTHmObGQE3WXCsykbiFJuRyNnY+R5UqMmsjs35IJ6aLX+vh/v8/cA4T2QeYHyp4VWxHsJ4D32p5ZbeIppgLHYs/V4qFv+vGD7L2Rv/yTQyzXN/3vq3WTtE+B8N1VEgsSORtQuwb4EuPfUzZWICuA/qE2a/4RzB4VFIpuI1JBcbU2osxuYoUIYhBGpF1JJ7RvY205nXupnAbWliJMEvUlsoLLobKcwGcAkC4W4G/cdKr2O7u93urrSkjtG9t3y+VvdRQFjhtokNKi6LOVMl7alZOsBAGi9q+g50+apENjVvnuAedPxPwVkVy/U/M16vR7v3zrxpLLHb00hpbU1HQAaejLG5MU0ZP8aIp4spDL52z1sePe8N/0/SvnfZGOME0Uy6mORXtuzAHtLfvW4863+PErLhg8ZurKSp7uR7wQQR3UjIvxWPx+0yPpVgBHMzr6rlrjk5BJ8ja/iDRV6NMd2ZYSdVLOnssVuB/MB/XUDbsIdZgfyZx4oSR8Ljzod2LtBoJklT1lJNuDAjtKe4gkVRnRwx9XHt8m1Tn/AHlDzzCg7pJJ1cGJP5cPMPMuqj+4USwY1Jvs80Z7Dai+9e0oKt3gmx8DQh6Rzlw+KHPs+/EQtb3XqFy0YJcJpmVbT2lLO2eZ2dtwudFH5VG5R3ColeauVsMoSzjs07szeKTKOz5UrZ28eNZX7TUuy8xI1FVG3tREp3XdjbuAH1q6xPCqXbwt1Z/S497LUY/cicntKqM2PdTrJxGtMLUmI8q0mYYkbVfP6VJjaomIJut7cdB9TS4zQQSRXe73fUfX30kGutqPl3d9BJK2ZiBG4LDMpGVhxseKngRoR4a6VcdGZhDtCPW6N1iq/wCZJIpFa44a2BHAr30NpJcX3a2I7+I/fMVcSIsMkbSvYjLIsaC8+beQynSMbwS3IWB30tx/EmjTjyL0pRbKGKI5FH6QfDSlBdCf3zp6OdSQMgy3sLs5IBNuY4VZCBRuRfdf53pjMxSqdDz3D3VFx0fbFgT2RuHLT6CiZQBuAHgAPlXc5oIBdcJI3qxuf5G/xXk2TOf+G3nZfmaJyx50k0BQPnY8xGoUf/Yh+RNOR7Ec+syj3n4AVd1w0BRUrsIcZR5IfqalJs9QLZ3Pgqj6mpVcNSm0FENNmRj/AJh8XUfJacGDjH4B5s5/7qfpJqAGzh4/+Wn9P+aYxOEQq1kUGxsQLa8N1SjXBQAPLWj9AtudX9y5tHMAVvuWXLYeGa1vECs4y2JHIke42q1wMl4vAkfUUvKuEbtAlJyhLyv8B+HAxC3FwSQRzBYgig2XDGGV4zvRivkNx8xY1Y7F2oZGQMbupFz+YFtG8eBp7pegGIDD8UYJ7ytxf3ZaUzTpG45NrJ/QnahSZYCezJYpfhKuuntDTxUVN9KkbMhRBdnljsotcggNb4fCgqRiDGQSCGBBGhBGoIPiKs/SBtQ4nDwyt6zMqyci6K4Ygd+jfzUQ9yD/ANDFTc1/3BV9I+jS4eFJTmBaOJcg1Cy9WOtZn10uCbDiSN1C8ikEi242PiN9T9pbYkmEYJyqkMcKqpOXKi2JI4ljdif1W4U2cTGSS0ZJLMb9YV3kncN1aldcnJdeC9m3V7BbxTZnXS/GpuDgBIsay+DQuy2xG4UO7envIEH4V8gW118re+iOddBQbtGa8zm+9jbw3E+4AVOFckZXxQ2MLe5Y3530Hw0FSIsKF7S6cLC+vMEVHWXS27j4d9u7SnDi7aLuG7/J771oEEl8E7lbAA7rasxJIACqoJJ7u+idPR9iFUGWSKN726tszEH8rOvZDfpF7cbVz0arfESzsLnDYeWZAdQJchEbW42sxtzANEhxdwqlgS6Zo23guo1BPjSpzceh2HEp9lEehF42KzhpV0y5AqkgXy3vmHjuoefZ8kYBmXqlO5pNM3sKNX8hbvtrR5DMe1PGCGU/fx8RlHaa35l3m29e8CgzpxBGuLLRuGWSNJbK1xGXvdAeWmYDk1uVRim26ZfPijGNxKxsbkJEAZTxkb1/5Bui/u76hqnPU8b63/1pQr1Psyi4948R86vaoF+tX9QBw1yumuVIHq5XaQ7AC5qCTzNa28kmygC5Y8gPdRVsroXI4zTusel+qWxkC2vd7kZRa58AeVOejrYuZTjJFuS2WAWByrexYBtM7fhDaMVIuDap3SDpQsSxgyG2Ver6oK0skbBrOsklxDGcxUPq7AnKBbXJPJOctmP7jVFJXInz+j6AFkBxF1UtnIjyaZdBu1N9NeBoW230QkiUyRN1sY9YrvT2hw8dR305itsYiJRNLh9owqV/jfasRe5UAMyyrkGuuU2BuRyoj2D0o6xVR2DxyyqFm6sQt1luzBiol7KyEhbMtkkKldAbmlZ8au7JuEuKMyNJNFPTPYwjKzRiyuWDKLHI4YqQOY03gWvmA3ULGteOanG0KlGnRykmu1w0wgpcatpG7zf361I2c3ZceB+BpG1V7QPNflpXtnKSzAa/dsT4LYk+Qqs1cR+kntyp/t9yTsibJiIjzdQfAsB/g+VaFtrZRnwpZBeSK7ADeyZFEgHfoD35bbzWXkkNpvB08jpW1dGMQHGZTvOYeaI3zNJkaZScZKSMrmOg8R8ab23KDhlXj1+YeBisT71on6ebFEEvWILRyObAXsjg9pPA7x3X5UHbYW6A8j/mox+5GzUSWXBKS+EUzV6uGvVqOCWhGZfCuw4949xp6OIgGmnQWpCoa0x//b0lVzv2i28G/wAafEItTkEIvqLg86taXRHL4ZDaS/1pxGFSJMIua2ov33+dM4/DCNrA30B10qVJMHFo070a7OAwmKlldVjkjdb65ljRZI5XdhoAAzEDfpfkKo9jbZjnd4LmJc5bCFzmKncqOeJI3+JoGOJY9kM4B3jMbHnpupaiplFPsIZHB2jUxinYiWNSuITKmIiXXrY79lk/MR2sp4i4PcF9LJYWxTthwQpCmQFSgE2okAUgEagX035qRF0jxChMrlXU6SWBcgjccwIPDhwHGqx3LEsxJJJJJ1JJNySapCFOxuXMpRpC1NdpsGnAaaZzoq9WqG9XkZ0HhQAqvV41ygk8KibRJK5RvJCjxNS6g4t7MhPCRSfLX6VDA2LHLHhsMkbZMiRiN2VgWEaxM0yMhKm7KHGhubmxuBQL0R2oftL4gw9biZWCw6CQYeRybt1ZIzHLlVTfTW9taOOm2FYYOVux24p2GRpASGgkazAELbKG1N+WtZdslWQq+5JCUVgf+IpuBp6vdWPTfluSHTpzSZqrYjFJHK8u0IM6K46tsQkmZkBvFJdVjJzdlgEHLSsuw2JWPEdtQI5QUnQDKuSUn1V/BlupFjfS1xc1psET43Z4jMaqSzNnFyA8ZKggNuJy6kk3LE91Z1tHYRlwWKx2ZVSKSOEAkfeMbB8p5jMvjY1ojdqyjSph2ubFYNo5MzSrnilKIDneLMgllkzEa5QQq6DMd96y8jnw08xWudFtmmXrWZjfPETcyG+bDQFiLPvuosTca7qyraS2mlA3CRv7jSNPSyTii2TmKZGNJvXSK4a2CSBtcdlTyNveP9KkdDZAMbBfcWZDfiJI3Qg++kbQW8bd1j7jUXYU2XEwtylj/vAqH0SuyTtrAdTKQvqEnJ3AH1T4VoHozxV4yh/BLYey63A8jf4UPbbgDuyHjnynkwbQ/CpXo2xgEsqHQtkcfyWzD3H4GkN2jde6DDvbmz1xK9S2gZpLHflYLdW8j86x3bWGZFdHFmU6jzU6HiLHfW2X+/T25PoPrQb0/wBlB8KZ1HbiQLJb8SX3+KkjXl4VC7ROLJUZQfTX9zIzXRXDXa1HOCtkFqZWJTvpwTC1uNKQVlRqarscODW1NjBA1PUdmuRLrqdKrbDaisxGC5bxVZtIEkc7UTMgLGxoYx0l3b3UzFyUycEGAdoefyqZTKDWnqeJOilUkUoUAdpYNIrq0AOVdRHQeAqkFXMHqr4CgBy9evXq5QSdqDtKO6MPMeX+l6m01KONBBqvRqcYvARyrlL9VGjLmResmgOUxXIJzOgCg8BJca1nxgjgZ8NN/BuHiZ1ezxsOy4AuQy38QQwOtK6AbeTB4gwzk/Zp3UhrD7qQaBtd2hynjaxGtaH0p6PpiPwK4ZneNbtG4BYZ5IHAIUscxKkZXuGNm1OCLWGbhLp8pjpR9RJkXoTg8UcGfs7I8UrvGrysS8TqBGZyt7MrAX6u+8A31NC+1MCpGCwEMkTwdrE4kwuSiyAlZMxLXWyLYAkG5svAVKwvR6eFXSHEbRSJ7Zoo8NdnBvcZ0kMQawFmuPXF9xq02N0YEQKGExQgK8qFlfETLmGUz5bqiAi4iW+fIt91y1zxw53A90uKLbY2MMUJmP3ayF5suQEWIDIjEWyMIgl8ygm4I/EKyN5s7M5/EzN/USfrRz0+20EVsNGTmcjrjnZ1smgyBrlA175b6aD8NAYFRpot3N+QyPqPweNJNKpBrWJESrcEcwR8KpMPJlZW/Kyt7jf6VeGqjGYN1uxRwpJysUYKb6CzEWNABht5vvW9p/7jVJgMQ0M+dfWV7i/fwPcRcedPTbS6+zHRrHMPrStrw2dZBucKD7Sot/eCPjWeqOhp3U6Zqmyscs/UypubNccVbTMp7wQaTjYc8OIT80ci/wBcTLQH0N231EpRz927X7ke1g3cDuPkeFaAjgM47h9R9DVSmbHslR890qpO1Yck8qflldfcxFRa1mIM54w3CopgZdRUbD48jQ1a4fEhhv1rDzE6FDMGM0s2lTIbGmpIVbfURomU9k1NpkbE+iyWIBjag/EntHy+VEmFxQzdvShiQ607F5M2ZVVno99PU1Fv99O04SKvXQaSDXaAFivVxTSqAOirrDHsL4VSirfCeovhQA/euXr165QB2uGuXr1AEfEQBhYi4/fuq66O9McVgk6ojr4LFQCQJY1OpCOeHdqKrDSSoqk4RmqkiVJro0fAelDCID91iQS2YqEFtRbLe2ouCb8z5VU7d9Iryi2Hi6rRgJHbPIA5uwH5QeVBtvCvWpC0mJO6LvLISSSSWJJOpJ1JPM1414mkNIOdaSh0mkk0gzCm2n7qkgdq6/8AUGIGBaDrXMWUxmMhCmRm1Gq5ha9xrpQ4cRVrhsIxiK/ie5F9LaXA/fOl5HSsfp43PlA11mV7jn8L7qJdpdqCNhuuh/qit9KF5xqfE0YbIh6/CBOJVQCeDJIwU/AX7jVZLhMde2dlAp30b9D9tdYOpc/eKtkJ/GgBsPaXXyHcaBypVmB3i4PcQbEVb7BwevWuSALMgBILH81xuX4nwqk2oq2appTjTKnplEBjJyu5pM39QBPxLe6qWiHpXrKD+ZOH6Wb/ACKHRT8Ut0Uzl5I7ZNFlelxuRupgGlA0s32WmFx9t9WcMytqCKGQaejlI3UuWO+gaCHEwqQbjgT7hehBzRBHjmKsDr2T8jQ2zVfAqsy6jwLVrU4JKj3ryNTzOSc9KD1HvXb0ASg1KBqHeuhqAJl6tsG3YWh8SGp+FxDZaALbNXs1VvXHnXC1AFiZRzps4gVADV7NQBNOJ8aQ2JPdUXNXC9QBIM5pDSHmaYz1wvQA8WpJNNFqSz0AOk0ktTAkvSWc0WTtZYYKME3O4efa4D4Gr7Dz3a3EC/jckX7tDQ9h2sgb9K3HMuDc/IVa7Hb1vKkZVuTNOOSglRU7fQdYWHE6+Nt9XHQ+fsFfyuCPBtT8V+NVm1x2rcLj4im+j05VnA/Kde9WAB+Joj+Xz4CXMgi2jhYnmLm+4XAtlZr2148LEeFNYnGKl2Y2AHvOoAHedKaR7+750NbSxpkbXQDcOXPXnSYQeWXPQyeTZEVi8Y0zZjoNwHAD/Opqvp6Lj4Xp5oFOpFbVUeDG7lyz/9k="/>
          <p:cNvSpPr>
            <a:spLocks noChangeAspect="1" noChangeArrowheads="1"/>
          </p:cNvSpPr>
          <p:nvPr/>
        </p:nvSpPr>
        <p:spPr bwMode="auto">
          <a:xfrm>
            <a:off x="155575" y="-1127125"/>
            <a:ext cx="3333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5075"/>
            <a:ext cx="3780453" cy="267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ata:image/jpeg;base64,/9j/4AAQSkZJRgABAQAAAQABAAD/2wCEAAkGBxQSEhUUEhQVFhUVFRQUFRgVFRQVFRUWFBQXFxUWFBUYHSggGBolHBQVIjEhJSkrLi4uFx8zODMsNygtLisBCgoKDg0OFBAQFywcHR0sLCwsLCwsLCwsLCwsLCwsLCwsLCwsLCwsLCwsLCwsNyw3LCwsLCwsLCwsLDgsLCw3N//AABEIALcBEwMBIgACEQEDEQH/xAAcAAABBQEBAQAAAAAAAAAAAAACAQMEBQYABwj/xABAEAABAwIDBAcFBgUEAgMAAAABAAIRAwQSITEFQVFhBhMiMnGBkQehsdHwI0JSYsHhFCRygqIzkrLxQ2NTc8L/xAAaAQADAQEBAQAAAAAAAAAAAAAAAgMBBAYF/8QAJhEBAQACAwACAgEEAwAAAAAAAAECEQMhMRJRBHFBBSI0UhMkMv/aAAwDAQACEQMRAD8Ao4RNCQIguF3DARhCEYQHALiiSFFBAE40IAnAsjdnWBPNCapp9oWsonDJLbDNdU0XWuqL6Fm0ZJVw0SqyVIiC4BKFoEEQSBEEAqhXinQoF2ly8Nj6YanWppqXr2jU/LzKlDpITgTLCnQtZRLly6U0K4IgkCVMCpEq5DAuCREUiAEpCiKEoAUiVcgMeiCRKFJQYRtQhGEAQCF6MIKiAEFONKZT9vTLjkCUQH6SktXNsagElseiPqyNQm0NgqHJdaarqq601WVi1CUJBoiCtEypQkShaBBGEARhAKoF4YU9Z/b16GiMpnTfEJM/DYoF5tHCN0bzl6Kkq7Ye8kUwTxwgn3cFddHOjb71xq1S5tAOIyydUIMYWHc0aF3KBxG9obLpUmhtOm1jdwA+J1J5lT6ikx28ut23jh2GFsxnIactDKkVH37AR2+faaSF6NUtgq27t8Rwjx9Fnzqk4Z9vPxtu4b33VPM/tp81ZWvSwgduDzGsfBH0qsTMwCc/gdfILFXFMNjUZZkbvEeSpj2hnLjXpVn0koPAl4aTuM68FbUazXd1zXeBB0y3LxY1S2d4MmNYgjT19ylWO1X0j2XFp4jLwn63JtJ/J7GuVD0a6Ssuhgd2aoGY+6+NXN9ZIV8sM4oURQrQRCUSRYArkq5AY5E1IiCkoMIghARtQBBC9GFI2fbY3591uZ+S2AlC0huN4MbgNSnW3Lm72sHADPwKnVJe6Z3dkD4lTLfo6NXZnmm6jJjaqqD6n3gC2ZBgEAee9RNo7SLXECrTcOBwz7tFsaOzQxsN36icvequ82E0kkQJzMNb8llyNOK1k6W28JwvEggkftzU/Zu0Kbz2Tv3py/2a0DQeizdWmKFQPaOy7svG7PQwkmW6bLiuMb4BEqTo7tVtVpYScTcs/gDvV2F0S7c5UoSJQmAwiCEJQgOqTBjWDHistszY7rq4DHSGiX1DvDchrvJkAfstWVYdHbfCKlQjN7gB/SwR8cSTOGxWlK0axrWMAa1gDWtAgNa0QAAgqUwpJpEqHVqtmAZPJJYtijXFPcobqcJ+tVLfD4KLWqyctNVKq47U23KQe0jf8uPqvPNqWuEkZ5H4H/vyXpd1oScoWD2w0Oc5zdMwfPPXy90JuOpc8Y1zTijd+mXzRtqDThMe75on09czl+hhR+qwiQdJ9x/ZdLj0kWFy6nUa9pgsIII1y/Zey7JvhXosqt0cM43OBhw9QvDsf15L0n2Z3oNKpRPeY4PHg8AHLxBWWGxrZpEq4pThhJCJCUMCuSrkBj0TUKJqiqMIwhCIIAlcW1DCxvaiZc7KctwCp1rrSmKlFp4ta2dPFNizI50aoA5vjwG6DvKu305mPJV1nSDDA5aKwa5CuPgKlGOKiVGgz8FYPZvJUDrBLgTwS1TG1Q7WpZaEa+iyW0KUgj61Wv23tCk0kF31Cxl3tOmXQJU/5PllNaRbFxp1mFv3iBPAkxmF6CWxkvOKtfDUz4gjyO5eitqh4a4aOa0+5dPG4c+qJEEKUKhBpQhRBDTjACQCYEiTpAOplaeg9kDDBEACNICxN7UDnspOkAuBcR3obnDdyf2BeCu8ikalNlJ3bDn9otIMYd7c4By0lTyy7UwnS329VLwKeItBdDiMpyJw88s/qFSbN2pTJNGhTqEtbjJc5oc7+kZQNd25T65PWx9wumXvznf2nb9cvBWFtaUmHExrS4gtxZwATMYzrmdGyfJJLtWzTP1atWqe9UbBLYbgpkx+LEwmYImIznIKY3Zr2g4qjs+ZcfWAPcrptnhEkcTmNS4yTHDgNyj3NaMt6S4/Z5fpnb+zJH+pUnlh13fdXntzaVGONOTLsjlkc8jEc9F6dcGZVHejPTePclmXxbnxzJVWXQ6lRovublxqBjDUFKA1pOoxkZkZxGis9o9C6dZopODGVXMxUn02NYMQbOCBq3dBzVjeuf1DW9ntlmAPEsc5pDjTcBuIB3q42g/7O3qAQ9lamMtO2c438fcmmV9ZMMfNevnS4kZOEOEgjgQYI9Qt17KqcvrvO5tNo9Tmsn0mw/xlzh7vX1ojSOsK2vspZ2bh0feptHoT+q6r44JNVvFy5ckORIUqEoBFyRcgMgjagRBRVOBEEACNqAILYbEeHW7ATHeHof3Cx6vbHZ9V1D7NzS7vNAdoHahyfG6ZcbfF42qC8Aa6Hw3eco7u+LOywS7kJKp9lYzXGIdoNh0e6eav6lniaRiLZ7zm96ODTunilu1sesWT2z0hrMIa8hkn7zmgemqnbKpvuGufihscdSOCfu+itu5zSKTS5uhdnE6kk5k8yrplqGtDWjIZZZJfjs+NeXVKdSvUcHtBwuLQHEtb2d5jMyoVO0qOnFatpjMdkkuHAmStFe/ZXD5PeI/b3qZVOIS5xy+s0u/4N/x7rFbYsiwNJnskE/0nIrQdHdsOfUFItAZglkbg2N++ZUTa9UPJA3qJ0JcXVz+RrwfDKFTC3pHPGTbeJQkShdLlEiCEJQsCPeU2hkjFi64VA4dotDgGuaMj2REwZ1Ku9nWoZbggCXAuJDQC4EktmANxVaVMuHV32w6gsnCWiZBDmkiY0cMuIU84rxXsLKuAYqgyJ01y4kLQUiIBEQQCIA03aLLWXR+phmvXrVC4CQXiMtYgQ2c9FoqBDQ1oECA0DgAIASYzS+dlFXrKsvRvUq47yrr4z6IyGPSDWzBjdmqi9aCfhCsyVV3hHxUKrUmnbuum0aQfgbSq43mDiMDs4IyB73qp23tpfw9MvqR2cTqLBq5+jS7wyKz9htg2zicOIOiRMZyYcD5lUG2b2pXql1XXMBo0aOXzTy9FtefVXFxJcZJJJ5knP3r1L2YW+G1e78dZ0cwxrRPri9F5o23camBolxeGgby4mAPevatgbO/hrelRkSxsOjQuc4udHm4rqt6fPnqxXJt9SE1/EJTaSEKaFcIw8FANupSdSuTi5AZBE1ClCiqcCIFAEYWga1PRe8aaZBEuYDI4jMghZVHYXpo1WvGgycOLTqtNjdVtrEktbVwgYyZj3T5Ke2so1JjCwOpkYSJyOXHTjnonmDJKqfqVQ0TwUY3Dg5v2b3F/aJEYWjmSjrMBAHE5+AzTlW7a0S4gAbyQAPMppRvXjzjpVeVDcHBRIkkOxAgRxB0UqzxGiMZBeBBjfwU3bu2bfCYf1hdMYGufl5DJUWzb3GSBiy0lpEg+KnlFJdItwyCfFSuhNvBqmOA85JTO18nDjI+K0uzbJtGmGtmJxEnUk5qnFN3bn5rrpLCUJAiC6XMIJQkCULAVxyUiw2gKdJ5dJwOnL8wj9I81GdomrGDUcwiRUY5pHGO0B7ip5qcfqG3p4HEClSqVCS4BgDcfZ1OCZAEjtEgZrSWl06qIcw088pIznw0hQrCnSZibQolsntODAMRHE74VkykWkTvGaTbpsh67MeOqqdoVABr9Tqp95U56Kg2pU+t6XKlxRK1bLX63KBcVNfd+i65uN3kFGbJ9VKw/yV9+cwOY+KGqdx5nwyUkW0vk6NkqJcZYvrVYAdDNkY7urcEdikcLMtahABcObRPmQtzWqQExsc/YUo/AP3XXa6/XHrs2XEpMCSkE4WLNNMVQQFGZdkGCpdUKruhCSzTZdrhl3klVG2qVy35DSOiCbCcakMMIggRhaBKPVKkBR6iaBItr6oxpa1xDTqN3lwWy2JtDrKTSe8OyfED/AKWGar/onWGN1MmMQxN8W6+74IuJscrtq6j5GRgg5IRYUw0YmhxmZf2s/PJRHnCe1p7vFTba9puGoSRRUbSa46CBnpkNOAWawGnJI4QtVe7Sph2E8CR4hYnbu2Q4kMz57glym1dyTsw1/X3TAdAQ52eWX7rZrBbBpYzUxZtLHMO7Nw1B4hSuhnSkO/l7h32jSWscfvhpiCfxLo4pqOHlu62qUIUQVSFRBCEQQHO0VfUqljw4atIPorB2iqrnVS5PD4etrTaCAeQPzTF5dNY0mQeEn63rNVNsVBTDWtxEAAQQDA8SFU1L2pV7xI5HIjiEm1dp11tpznEDTjmoVW6c/wCuCbpW/BTqdmd4SVu1YKRJVhTtoHjyUuhZQQp/8KOGvwKSqRQ1qEN881S3tOCIBJJAAAkknQADUngt03Zpf2GtknSPr4q22Z0cZbjG6H1tzvu0+VP83F3pEmdw47lWcvLjjGVYDZ2oNzkWS52HtdWxzgAx0d4tmTH6J4va8BzSHNcAQRmCDoQeCr/ahfso25pHv1xAHBgMuceW5ZLoDt7D/LVDkTNEncTm6n5wSPMcF1XDUccy7b6mxEQo77hNOuUhx14VRcmSpdWrKrqz80ewBXIZXJfiY2jamwUYSNOIwmwUQWtGmHo6lUNEuIHiqe42uJhgnmdE8xtJllItMYAkq26Cs6+/psHdayrUd5Mwt/ycFjTXc85krW+ym8jaWGMnUKjZ5tcxw+BV8MPtHLk+m/urEZtdqJVNtOlToUHOcC7MhoGpPAQtrteyLhjYO0NR+IfNZLahxMn8J943HgVDkx+NdfFnM48xuX1XOJwOaBuLi4idNVDp2lWsYa0wDmYyHieS9V2R0X61uOo4hhOIwO06dw5c1Y16LWjBTYGMGgjXmU3HxXLuk5eWS6nbzHK3pE6YWknnAXmuMl2LQyXc5JJkL1n2i1W06BYB2qhwjwGZXlJaq/HTmyy23PRjpwWgU7qSB3agEkcnjf4rc2G0aVYTSqNcORz8wvDwEVKoWmWktPFpI+CBMnvKILyrY3Ta4owKh61n5u+PB29brZnSm2rRFQNJ3PyM8JQbcXjtFU3OqtXHKVU3OqlyeHwC1E+g13eAMaHf6oWp5pUYovtl7PpYQQwAkA6kz9QpTrVvBOdF6PWUHkGTTqOBHAFjHZf7p81ZCkFT49MxylUdK0xE5ZcNPUqwtdnF5hvKTuHCT+isrKwLzOg3n9ArmnTDRAEBNhxb9HJz66xQ7axbSbDdTqd5+Q5Ks6SbUp2lB9aqey3QDvPce6xv5ifnuV1cVWsa57yGtaC5znGA0DMkngvnj2gdKztCvLJbQpyKLTImdajh+J0DwGXFdEmunJu3us3t7alS7rOrVjLnaAaNaO6xv5R8zvVaWcJBGkZZ7ipT0xVG4anLy3+5FjW56M9JWVGNZcOioCRjOTXiciTuMeq1bqTYkQRxBkeoXj7GD6Ck2V/Von7N5byHdPIt0Knlxnmf29DunworacqhtOkodlWbH5m5jzCvKN40iWODhyMqNxsVmUpxzQuUN1fPeuW7BEYKqdt7RNFkt73wlVFS8e/vOJ5DIInHvsZcmmjudqMZkO0eA+aqbrbL3ZA4fD5qscm5VMcJErnaffWLtST4mU8xRabo+afLtwVCdpDHrcex+hivqjvwUT/k4D9Fg6S9I9iDJr3TuDKQ/wAnFNj6y+PVtp39O3pPrVXYWMbLjqctABvJMADevJr/AKYuqP67qmYMQIpkZlg3PcDm4/FbDpZZvu6jGPJbb03BwaMnVXj7zjuaBMDzXlPSCuxvWdWRAc6BO7EQFLmtkj6n9L4sM7ncp/D3Ky2jTuKLKtIyx7ZHLi0jcRoQqvajJe2NIKynsetbinRqGoZpVT1tNp1YcwXDk4Rl+Wd62O16radN1R5htNrnnwaJVsfO3zOTUzsnjxX2nX4qXnVt7tFjW/3mXP8A0Hkse9m9PXdyatR9R3ee4vPi4yhaEl9BKQCAtg+KN7gDvJ4BdhLiCYAGcDM+ZWAmAIDTUgBIWoCbsnpBXt8mOlv4XZt/ZaC06ateQKrME/eaZHmNyyVOjPhx0Cfp2bR3iTyGQ8zqluOzTKx6TRvaZbjD2YYknEIHjwVLtDpQZw0BHF7h/wAWnTxPossYiAABuAEAJXvDWknTOUY8UhsuS17j7H6/8hUqPcc69Zz3OP4WsBJPg1Q7/wBotFtwAaP2Re1rn9YQ4NJALyzD5xOgOcpi6YbHYlvR7r60OqZ6F81qmvMgea8fvaxqF28ZmIJXXx8eNxtrnuVl6fWNMiBERGUaRuhI5Yv2Q7Tq19nU+tB+zJZTc7WpSHcPOM2TvwTnml9qHSz+Ct8FI/zFYFrP/Wz79U/AcyNwKlZq6Mw/tZ6Y9e91nQd9jTdFZzf/AC1GnNgP4GndvI5LzUlOfomgsaSEwM3OPDsjyzPvTz3gbxPv9EFBuQ9T4nNAKkKNCUNNldRrFhlpghE5NkLLBtat6Q1Pw0z5OHwcuVTiC5Z8Y35VadJXTPJw9xUamIyR7WOLF5+qbY6Wg8QsngvpyoMk0nXGQm1rCtCcagRAoB5i9M9iIPWXfCKU+PayXmIK9P8AYfU+0u2/lou97gtnrK2HS686ig+pPad2KfKdXeQleGD7U1zuwEDTc4Ef8V6X7WtodsUwe4yT4v09wHqvP9n0sNI8XAn18clzcuW8v09P/Tfx9cEv+3b2boLWDrGk4H/xU5/tbB94KovaltLq9nQT267m0wOI7zz/ALRHmpHslOPZxE92o9nlMj4rG+2vaOO6pUG92hSkjdjqkH1DWj1XVL/a83zYfHkyn1XnICcYEgCsNmbHrXEigzGQQNQACdJJ0SFV7xKFj930VP2tsqrbP6uuzA/CHRIMgzBkGNxVW0y/kPihqUwJ1jBv/ZDSH1zKkAJpGBjilSpFugVoWl9nWym3W0aTHjEymHVnjcQwZA/3Ob6LN4l617C9mhtOtcuHaquFNvKnTEmPFzvcEAPteu5qUKQnJr3GDGpDPeZH9oXk1rSDyYmHPwCJBzOEHPeTPy47vp1fivfV3N7tMGg3hFPEHnwxuqTyBPBUfRLZvW3VtTiMVemY/LTd1ryfJvr459cmsIj7Xu1a7o7PtDUf2KVFgEAZmIYxjRvJMNA4lfO/SLbNS8uKleqe085D7rWDuMbwAHqZO9ab2qdLf4u46ikf5eg4gQcqlXRz/wCkZtH9x4LEBcqkKEzWb48wMpH7cEZK6pUAEnd9QOKGgDBuiOSWENIccpOnD90ZQAlCU4UhQAJqoU8VFqOlANOeVyBwzSJQt62ajWx7MfhJHyT1UqMDDuThHmFgSxoEJRDQIShokoQhGgDaV6J7ET/N3A/9LP8Am5edBb32N1sFzdOO62Dv9r3FbBJvo303r9bcV3fiq4dY7LOyPgql2TPKNQpN1UxGSdSXa7yZUa6f2f3/AGXDle69zxY/Hjxx+o33sWf/AC1yDo2u08YBpgn4LyXpLtL+Juq1f/5Kji3+kZN/xaFvOhe0f4fZm03gw4Fgb/U9haPivMo3DdkuzG/2R5D82f8AY5P25oU7Z2169vPUVqlLEQXYHQHEaSoYXFDlPbX2jVrO6ytUdUfAaHOiYE4W5DmVBoMgc5R95wG5uZ8TuRBuY5lGm7SqI+Hx/wCk6ULd/j+yQ8FRjkqQrkA3dPyjivb+i9V1hsYXDxDurL6bT+KqQKQPmWehXlXQrYf8ff0qDv8ATH2tX/66ZGIf3FzR5rde1DpGK9YWdE/ZW7vtMOjqw7IpjkwTl+I8k2GPyykLldRjabMLQJJMZk5uJ3nm4mPExwUWjtF1vjNPJ76TqTXA5021MnOYfxYQ4A6iSeCl3LwGydAPdGQHjmBvGZ3hZ+4q4nE/WWi6ebLU0lhN3YAEoSNRLkWDUcACTkB7kxRBccbv7Rw5nmh/1DJ7gOQ/EePgpSASEKUlCSgOlcUgKRyACqclGcU9VKacsACVybNNcgLJ5zTFwZHhmPJcuShKp5tCUrly1rjolBXLlgG0rQ9CL3qqlz+a0eP8wP8A9JVyL5Vfx++TH9pDnbv1PyUa/dl58fHkuXLhnr26BU2rhs6tuNalzTquO7DTYYH+4g+So1y5dmP/AJjx353+Rn+yhI98CTuE+iRcmcgbJuUnUmT5qRTHa8JK5ctjDrNAllKuTAhKSUi5AazoHtT+Asry+Gdaq9lnbiJGPC6oXHgB3v7I3qq2dSOmpJzJObiSZJPMrly6fx5O6lyGNr3OjR4nnPd9d45N4KsAXLlLlu8qfDwUKNVdjcWDujvc+QSLlMyQMl0rly0AKRcuQHNQg5k+S5csYacmnLlyAGVy5chr/9k="/>
          <p:cNvSpPr>
            <a:spLocks noChangeAspect="1" noChangeArrowheads="1"/>
          </p:cNvSpPr>
          <p:nvPr/>
        </p:nvSpPr>
        <p:spPr bwMode="auto">
          <a:xfrm>
            <a:off x="155575" y="-10588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21" y="1235075"/>
            <a:ext cx="4004516" cy="266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899898"/>
            <a:ext cx="3780453" cy="23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upload.wikimedia.org/wikipedia/commons/6/6f/Obama_signing_Kagan%27s_commiss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/>
          <a:stretch/>
        </p:blipFill>
        <p:spPr bwMode="auto">
          <a:xfrm>
            <a:off x="4464020" y="3895667"/>
            <a:ext cx="4004517" cy="23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3" descr="data:image/jpeg;base64,/9j/4AAQSkZJRgABAQAAAQABAAD/2wCEAAkGBxQSEhUUEhQUFBIVFBUUFBQVFRQUFBYXFBQWFhUUFBQYHCggGBolHBUUITEhJSkrLi4uFx8zODMsNygtLisBCgoKDg0OFxAQFywkHBwsLCwtLCwsLCwsLCwsLCwsLCwsLCwsLCwsLCwsLCwsLCwsLCwsLCwsLCwsLjcsLCssLP/AABEIAOUAsAMBIgACEQEDEQH/xAAcAAACAwEBAQEAAAAAAAAAAAAAAQIDBAUGBwj/xABEEAABAwIDBAQJCgYBBQEAAAABAAIRAyEEEjEFQVFhBnGBkRMiVJShsdLj8AcUFzJCUlOTwdEVI2KC0+FyRIOSosJD/8QAGQEBAQADAQAAAAAAAAAAAAAAAAECAwQF/8QAJBEBAQACAQQCAgMBAAAAAAAAAAECEQMSITFBBFEiMiORwRP/2gAMAwEAAhEDEQA/APngeeJ7yP1UfDuH2n9jnfuolyjK2MFvzp/33/8Am/8AdL52/wDEqfmP/dVFJBd88qfiVfzKn7p/PKn4tX8yp7SoSKDR89qfi1fzKntI+e1PxKv5lT2lmlBVGn57U/Eq/mVPaR88qfiVfzKntLOgBBf88qfiVfzKntIONqfiVfzKntLPPMIcY1RGj55U/Eq/mVPaTGNqfiVfzantLOkg1HG1fxav5tT2kv4hW/Gr/nVfaWYqMorZ/E6/4+I/Pre0mNq1vKMR5xX9pYkkG3+K1/KMR5xX9pA2pX8oxHnFf2lhlMFNDcdpV/KMR5xW9pSbtGv5RiPOK/tLCEpTSLioBSUVFCScpIJ7lElASIVAgJgJFA2iTEEkmIFz3LezBhphwzP+6Iys4l7jaeUgDiuns/ZziTlHjQDUfuZm+wN0ga8+AF6MXsDEOJy0/FDoFpjfPVH6rXeSb1tux4crN6FHFADxAyN2Tt3x43Z6Vpp7ccZDsmhy+K2Z5l0yBusN6op9HMW4QRA0vrHVv1SxOxqtEHMzMdBqQOJ56QBynksevH7Z/wDLkk8M+KqMfrSDSN9Ob88uUWHKexYKtEC8gtOhn1nd2wtJxmS1RobobMIA4HNMg8wqNpYQFoewgDUk21Oo4ieGm/nnK1ZY1Q5hG4x1WPaokKmhj3Mlti06tOYA8NCO9amFjwMjjni9Mgz/AGm8243ss2tUUk5ShEBTCE2oEmgpteEFhVamoIoQgpIGCglJCCyjSc8hrGl7iYDRdzibQ0bzdex2PsGkx+SsBXqNANQaUqesNaRBe6REzFjAXN6KYQhtTERBEspHgY/mVOoAhoPEu4L2OxcFkYG7yczuZj9BAWjm5OmdnV8bhmd7+GvA4QAAAQO/0nVdNjFOlTt+6uyLhevNRme3v5rPVpBxuJXQqN6lQQiuXi9nMePGaD1rxu2Nk+AMgHwbpDhugiD8fsF9AqnkuRj6IeC06fF1nhnca1cnFMpp8bfSyktJu0kdcGJCnSaAQZEgz3dt+oL0u1ujpDyQY65ynmI0PrVWE2SQSDlEa2t177azyPJd05JXk58GWPlyMw4310ju/VMFbdo4HI6dHA3BNrbnHvvwustSLQIGs3kzxknS/pWcrTYrKYCaRKrE3lQCRKUqo1EKsBWFRUZIlJMpFAJEpq3Ctl7RznuvfuRXstlD+XSpmLRLeMeM48hmJ9K9ngmSBx1714Toy8vrO1s0DsNh6iesle6wBtyn0QTbiZhcHNd5PW+NNYbdNllZKrphWRC1OgiqSVbKpqBBmrmVgrsi62Vhdc3F1bdqK5mK8YxuXJe4NqWFzaN08/jQ9S6r3WsvM9IHll+5bePy0c83ie0mA6Xbu4gGTlPp7iF58kAdp/T/AH3roUsbmjnHr1PaB6Vz8WAHGLCezT47l14PKyisuSBUYSK2taUohRJQCiNZUVJQUUEpIQgFdg3Q9vDMAe0qldHo9RY6sA9gqeKS1hOVpcL36hPJY5XUtZ4Y3LKYz273Qx81cSN8t/8AqR6u5eqo7RDTxuZF9y87sKgKWLrgAgOAqgHcCbCeskTyVuPploDauYA/WZTGao8n7Lfu8z6bLiz1ctvV4pZjMfrb0VTpZSb9fxb93XvW3A7dp1RLXNI614XH02CoKJwjMxJjKapf/wDnld4Vzcrpzu0H2Nbrr7N2ZlNhEGCRYncJAs4c1jlNNnHerevT1lTGhonkvNbT6YMpGAMxF+Xf3Lo7Wwx8GHEkdXPQLzFLY+YnMDBsDYudGobJ9NgN6mOvbOy+lw6bMfaWt/5Ra/WpDaYe2Ja7mOO5VbXpPwrWCjh6Tw6IaKL60fWzZ3te0AiKdgPtGJylc+m0k+NQNEuHjNI8UTwJiHa2MFbLjNbaJlbbP8bm1s3xouR0jpfyyd4XUZhywySCCdBoOs6di5vSKpFM8JCmP7TRnfwu3k8DV8U3gerq9CtqunrkiO0qrZuB8I90B2QGTlEkDUALtbTw4NMvFEUg0tAhwJMmIc0CP1XX1SZaefOHLLC5fTjILkJLa5yhShRUmvKMa1KCmVCFiyJATSVArsFivBVGVPuPa89TXAuHdIVQQpWUuruPq2IwrPC+EbvGQOGhY4B7T6JB5ldAYWSCADug3HUAPgeheN6HbWzs8BUN6eUsn7TAdOeWY6iOC+hYM2njqf8AXpXnZ42Zae1hnM51T2ynCHhl3fXebJPpZGgTz7eJWyu8NEuIEbz+iweGzxYwdJ1KxbZFG2XQwDs9Cz7NuCM0DeN3Ydyntts6zHDiVmON8EBIbltaL8JlGWo6LsIbxlvY5hM8pESo4jBDL4xnXg0C4uG6cd6uwWLY8Wd2TcdYVmIqNi6MdPObRZDRoY0IHo5HkvN7VZ4VoYNXkNb1zr8cF6HH1WkxxsezeF57C1QKrS77Aeet2gHpWeHbu0cn19tGw8AabXUyLOiDHKxJ371h6RYgNoU6Y+tUio7k0aT1nTqK7GLxgayXGA1gzOFjcXA3lx3cJleIxmKdVeXuiToBo0CwaOQW7ixuWW60/J5Jhx9E9qEiU0iux5aMphIptRK3FLKhAKgg5qStlVosIJlOEQirdn1vB1abxaKjJ6i4B3oLl9XobRyh0/ZJB7F8icyQRxt3r3eFqHE4cXg1GwSLHM3xXrl+Rj4rv+FnreLSzGuxT82lAE5T+IeIn7I47577n7aqU3N8QFrZGZpuP7SINt8p4t9Ro8SlmY2wDI05NkWCzbNxQrNztZVLZLTLCXAtsZaLjtG5adTW3bc74c/a/SSq8htOk4kfeBDf99iy4bE4l5muWQNA1pHHWTuXdeMOLgPLjeAypm7BEwuXjqzg3O2jVyw0guAbIfZsAmTKymmOUyne1solxgh2V4FjbTgRvHwFqOPLgWu8V4E78pH3mnutukcV5rAU8TWMhop0hBLiSS4QCQ0Wv6F6AYYU2F7zo0gaW3nvt3LHKSLjll5caS5xdNgQO0rD/FhRqPlmcuDYMgBuUknXeS5vct1YltOSYzGY67+hef2iZcDxzHvMD0NW3jxluq5ubkuOO55Q2jtB1Y3s3XKDv4nif2WNSISXVJJ2jzssrld1EpFSKismKMJgKJVm5EaoUSrFEhQJIJpgIpBOEwE4UVGF3+ie0MjjTdoTnZ/yA8ZvaII5tXChAkXBggyCNQRoVjnj1TTPjzuGUyj6rh6odJ4qvD0HB5NNzWkzObQmI8YcbASOAXD6ObR8K0iYcNR6e46rbjKZN7jqN7elcWtXVe1hyTLHfqu0cY4RPg8zW5czXO0JBMNgmJaLclxtoOHi53AgABrYjT+nlzWMUCfvnqDz32jh6UDCOBnK4HWXC/p1KaiyyeI30qluE2A4aLm7dxMBtPXMb6aC8rSHZGl7uxeTxePlxebnRoVxx3Wrkz1E9pYsveGN3C54cSfjes+PwZLPCNgsY5tNw+0zM0mm4/0uh4ni3mFp2Xg4aXOu91yeZ3LvbF2WKlHEF/1aop0geBplz8/9rnM9K3YX8tRy82P8dteGIUCE6dQ3DhleCQ5vAixGu4g2TIXS89AhRKmQoFUQKm06KKm0KI1kJKYShRUIUgE4ThAAJwmAnCCMIhShZquNaHZRfidwPBFdrowHHF0WNcGuqv8AB3mDIJv3C+5eww20GkCbHeDq07wf39K+abDxDvn+FcDcYqhHL+a2wX1LpJshoqTl/l1Mz2a2++0EXBaSLcCFz8+Pt2fE5L3xWOx4jWO0LlY3a7RIkSuLjNlPg+De8ci6fWuHU2JVJ8d5I7lrmOP26suTL1Gnbe3fCAMpmw1Kz7OwhPjO7OAWvZ+xwN3+16nYvR59Y2GSkLOqOHiji1o+07qsN5G/Lc/XFq6b+2dZdlbOfWdkZAAEucdGD7zv0G8967nSDG0sHhyYAYxoaxp1cTJDTxc8iTyzLp4ivQwdEwQykyHOcbucToXRdzjoGjqG9fGOlXSJ+MqyZbTaT4Nk6Tq53F5gT2AaX28fHpz83N1dp4cd+IJcXOOZziXOJ1JJJJ9JWylj/vC3x3rAxnFMro05du0CCJBkKJC51GqG/aPUAtlPEg8lESUmqKmEG2EKYHx2J5FiIQmAqquJa2xueAv3nQKg7Q5AdZRdtwCqr4ljNTfgLrmVcY87+zd/tZCSdVdJtrxWNLtLDha/WsTjv4fEKxrVIsWQ29HTGMwpOgxNAz/3mL9GVMC2owseDBggjVrhIDm8/XdfmVjy2HN+s0hw62kEeoL9QYDFNqsZVZdlVrXt/vAMdYJWvNs47p4ja2yqlB3jCRq14nK8bxf6p0kHjaRccpzQ/dy+PiV1ttfKCwY11LK52Eo5qbsvgw2rWBh2c1dWNIytgi+Y3su30M6U0cZVqsFFlKowB9E5Wy+mbPIcBAcHRIB0c3gY57wf068fl4+LO7Dsfol9vEAtG6lo88M5H1BymepdXa+Kp0aTqlVzaVCmNwgAaNa1o1cTYDj3rsY/FMpsc+o4NYxpc9zpgAak7+wXO5fBOn3S12PqANzMw9MnwVM2JJsatUC2Y6AfZFhqVtwwk8NPLy3LvXN6XdJqmNqaFlFpPgqU6f1vI+s88d2gXByRcq1rYuk0ZjO5bpNOfZBqi4K56hkVYq8qllVhUUFlOpG9bGVAd4lc+Fax4HEnsA7N6mh3wFg2hiyDlaY+8d//ABbz4lasdiMjbfWNm8o1PqXEjrJ5371JFtBKjFoUwE3MWSKwE8qsywlPxogGsSdZS+N/7qLmygCvq3yedKjT2biGuP8ANwYilz8NLaIHVUt2L5QPjj3ru9FNrMoPeKomk/I5wvrSLnMHbmcOsg7ljn4Z43uqw1HIIPiwXNzu8ZroJFm3uYvY9i0dH8XiWYplbCsc91NwcWtMse02ew65Q9sj1C1swr2eQAH3L2+M6nLiSQ1usX5xA4rpDpEyjgmUcNLa1QP+c1IIIkwQx39Q3jRtrEmLl40wx82ur8qHS8Yl7aOHeTh2AF2g8JUN5PHKIA3TmPArwJSmT1cNPj9lFwJSTS27KpewVuWBCTaUKUBVBCibpwho5oIEJKaCgqJurWAKNJm8qTkGraFfM+xsLcoH+59Cz5kNFp3k/HoQGpEqaRKblGUBAQUJFAIKEIpQhgupFDdVBqp13ZdRlY0tLRrBLIcYG8kXJvHJZmDVDasZm/eDf/UzHfCbbShpW1v7dykhunxxQVQikhCBykhCAATInVMBNyIrYIE7z8WRV0TJScgsAnfYWHdJPqQL9W7j2qNJluv1DXvSpGSev0CwQWICCEAIEUgmQmgiUJlCKRTalCbUESb9X6x+wUjog9Wlv1/VDgoCVEoRCoEQhMhEJEJpFFAQUgpPOnM/oiIAIIUglU0QXV35W89B8clTh9O1DzmPIepWMFkDQFGbqaBJFNIhFJNEJgKBIapMSYNEEQfWUFJm7vUoQRTCYCIVQkJwhAkinCAooAQ8XHaptCjU+sOoqogUqmiaCEH1hnyJO8uHmp/zKQ+RR3lw8198hC09VbNQN+RN3lw8198mfkVd5cPNffIQr1VdQfQo7y5vmvvkvoVd5cPNffIQm6mof0Ku8uHmvvkfQq7y4ea++QhN01APkVd5cPNffIHyKu8uHmvvkkJumoB8ijvLhp5L75P6FXeXDzX3yEJ1U1APkVd5cPNffI+hR3lzfNffIQp1VdQfQo7y4ea++R9CrvLh5qf86SFeqpqGPkTd5cPNffJ/Qo7y4ean/OkhTqq6h/Qs4f8AXDzU/wCdRPyKOmfnw8198hCvVU1AfkSd5cPNT/mR9CbvLh5r75JCdVNR/9k="/>
          <p:cNvSpPr>
            <a:spLocks noChangeAspect="1" noChangeArrowheads="1"/>
          </p:cNvSpPr>
          <p:nvPr/>
        </p:nvSpPr>
        <p:spPr bwMode="auto">
          <a:xfrm>
            <a:off x="155575" y="-1309688"/>
            <a:ext cx="2095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9" y="3895667"/>
            <a:ext cx="637502" cy="82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6" descr="data:image/jpeg;base64,/9j/4AAQSkZJRgABAQAAAQABAAD/2wCEAAkGBxQTEhUUExQWFhQXFxoVGBgXGBwcFxwaFxocFx0YFxwYHyggGBwlHBocITEhJSksLi4uFx8zODMsNygtLisBCgoKDg0OGhAQGiwkHyQsLDQsLCwsLCwsLCwsLCwsLCwsLCwsLCwsLCwsLCwsLCwsLCwsLCwsLCwsLCwsLCwsLP/AABEIAPMA0AMBIgACEQEDEQH/xAAbAAACAgMBAAAAAAAAAAAAAAAEBQMGAAECB//EAD0QAAEDAgQCCAUDAwMDBQAAAAEAAhEDBAUSITFBUQYTImFxgZGhMrHB0fAUQuEHI/FSYnKCkrIVJCUzc//EABoBAAMBAQEBAAAAAAAAAAAAAAECAwQABQb/xAAlEQACAgICAgIDAAMAAAAAAAAAAQIRAyESMQRBEyIyUXEFI2H/2gAMAwEAAhEDEQA/AKfSlF0/ohmfVT01I0BLSu/so2FSNCCAbyrsNWNapmtXHHLWqRoXdGjLgOZhTXnVUnZM5e/kwaeqEmkck2Q02LTntG5AQ9zf1C2BRDR3RPnr9lW8XuiCBqCTrm0/7dvql5WNx/ZZX4jTBjNr3iPosZilPXUeGs+kKpMqB+hA0/I1XBOUGdpEzuO8eHFNbBxRdRiFI/uELDe0uDwfCfluqkXljoMZSNDwPjyP3lFMyOALhAJ1I4cjqFybOcEP3YhRG9Ro8Tp6oy3qNeJa4OHMGR7KtV8PYYMyRvz/AJUDcEBE03ObPFhj5I2K4lyDFrKqYyvdW7gM5qM5Pk6cwd1aMMxBtZkjQ8WnceXJc0KFQtFi7WDRCg2ROYtBqmLFrKloNkULYC6yrYauSOska1bc1aaunFTaGTKe1T01wwKam35LRQLJGNUrQuWBSMZO0lcA7aEbb0HOkgaDc7DzKkw2xky6YGvj5rMTvy8ZWyxk8t4ETz/wpznWh4ws7tbxjGkSTm+JwEADUQHHxOoU9tiNAf2208h5zqe+TukDcRzaAh0fEw7xzaeMbwUXVsRUylsj9wjge77cVH+leNDKtT0zfE2dT/O7T7JPiuHAjLALTG/fPodPyE4wauWnK6NdHeWoPz9kRdWwEDgD7Tt6hdzSDwdlCZg3EO5tE7gjgVw+hMTE7Hh3SrFiFrrUaAYJnz/x8kup2Dpkgzz+4ReRMKxtAtKzlsEbaDX8hbGFkTyIT2hb6DnClNMcFP5SqxaK/TsajYPl5fgCIoNdSdP7TuPz80TcFae1rgV3yMDwoHuXB7eGmx5H7fdLqlBocCDleNo8f8ozqcpiTHehr2kD8MzGkbqyyWZ5YqHdrUJaC7fj90Q0JHhlV7dDsPX+PA8k5pV5/PmrUQa2SELQC7hYGJQHOVayrojxW4XBOcqwrrKuHJBir0wiqaCpuRDHK4GFtTLBKZzyCRoZIjbvlKqZVx6MYXrBguiXDgBPz4eSVgQqxJxY0kPMH38ZSGhZVa7yAIHPX7q1Y7bOfUFNrRJMDb8Cs2H4K2jSAiXcTussrvRrg9FNsejIbDnOlw7oTdllERwj2TWrRjXvUKySk09mpRtALLAboj9LpBUzQtmdkvIbiLKuHiTrCiNq0Qmjmb6Id7dPJDkxkhW9kbjjEoWswTumtWhKXVqOv2RTGaAXwDC4iRPFEVKeqiLYGqcVogdzKHrNAcCfhOh7u9FOXFRu4OypCVEMkbQXTpH29R4rilAOnl382qTBKuZhYfibt4LjEGwZAghejF2jz5KnQVaVQR+bKeUjsrsB414wfP8APZWAJRaIVsKQNWZUDjiFyWqXKsLUtDFDpuKKpShqQRdNqsBjfB3BuaoR8IEeJ4+P3Xo3RG0LLepWeIc/bw4AdwXn2BW4eQw65i0xw0kaxzlemYzW6ukyk3gBP2St0gVeiPozhoe99c6wYb9U3uqMaDff1RWE0hToNG0CT4nVD3lWTPCIUmkolU25Ffu6ZHghDTKZ1W53ae6hq0IXnZItvR6MHSBOrW20+aIDNFsIKI1g/Vrn9OiSdVyjSOsCrWyUXVMDuT6qde9Krun7oukcmK3Ughqw4JkacHcIarr7rrCLXN+ajcDyRNVmhUThuAmQkiG3qZKgcOOiKvamp9kHRbLgO/T8/N1LXMt7wtuJujDljsTXEteI2JVwtK+djXcwCqldslum4+id9GK2aiBxaSPeU6ZFjcrIWLaYBorRK2QuCgcUhinpuUcLbU4pbOg7A64ZOze0fkPdXzEqMunv9l5/0IrZa4Ebj11XrVS2a8SDuErVpoKdNMAN4TDeAUNavJI4Qhqsg+y4c9YJZH0z0IQXaCGCVuqNFFTMohtPTkkW0UegIA8fzRYRHFSvbCjuNAhVDm3QNlERou4kA8xKxzIaPBcjgapvqg69KdyjqyhIkeMrqO6FXUwe76oKrSIPcnvUaIG8Zouo7kI6rQJ5KB7YOiKuUKSmpAZCzaeLT7GVq4eNxpPzUdUluvAggrh7pb7/AMLVikZMqpkNU93cfsj+ijwHVGHTZw9/4Sm8qZSO+R5o6wodVNV7g0xHcB5pp5FHsnDG5dFqc1c5UvwfFRWzCQS3WRxCZKkXyVonKPF0zh7Vw5qmIXJR9ClEDlKxqHY5EU04gxwe46uo13Lbx4L1rAMRaWjll+wheOUgr/0UeeqaZ2JB8kjtO0Mqapj++b2ihWMlFXj5Mru0oT4LBlhcj0MUqiDspz6ooM0iVK9jWoevVaOOqRRSH5WaMRB3QVy6WEdy5qXY1MhQGuHNMKcpFYolp1v7DTxAIPlouTcg02n/AGoeyBNI/wDIj11Surd5AWE97fqEnIekMq981u7oS+46S0h2QdR9VUMQv8zi0kknlqu7F1PMQAXu3McPE7BXjHRGT2PrzGCWy0xKrdxjFSfiJ48gnF1ilBsNJZIGwfPrAj3S99WlV0+GdjuPUbJ0q7Fe+iCzxkO7Lt+CPDwTpyn6pRc4Q5pkHjKaWtM5SXcYCMlGtAi37OH08wj0QFJhEzw4JwdAlF07tH8n8+qOOWxcsdWT0WNIL3amZHihb6wfVbnqaCOy3u5nvXVW7bTaM3cPVO31w9ojiPNJKTuxscVVC3o5bdU7TaR6O0VuCr9BvwxsYHurDC0+PJuzP5CSaowhcOC7cFyZVn0Zzztn2RdJCsaiaYTkwuh9laei2btwCQPQE81VKZVl6MYk6mHNH7iD48EmR1Gx8auVF0pW5yyVqtdlg05bo2yqipSLxt8tkh6RWz3EBpIB314eiy5Fq0a8b3xZBdYwdddddVXr65qvl0w0cSYUOLBtuIBLqjts3ADmkuJYXdGgK1R7+1IY1sCDu0ukQAeW6jjxubotOagrNf8Aq5pnWpm8Nk2wbpSwOh57LiBPAfwq30Ys6tWoBUFSIDSCZkwcztB2RMQm1booXVIbl1IiSJjy4psmKEXTZ2LJKStI9NoW/wDb0OhM+qreNWUyCNFaMIZkpBhM5WhvjASfHamyzV7NCttlAvbJ1NriwdxdxEo7ov0fNQOFWW0xIAGznDi4j4tUyZTzTxQ+HXVWg8yC6kTPgrLI6EeNeyv1+hNbriNqJdmdsGkiYj1TA9HWUwIdrEGPhPkVa61614loPofsgWUC/Y+oJ+ieeeUuxIYIQ6FtvRIGVwdAGnEeu8Ik0J1J8gjn2rwDoPGCFHUA4hS5Nj8aFdUJTiFLiDtofMx9U0ugBsk986R3SE8H9hJ9BD8M6/TkJ8wEbhVuQIdwWsEuBO/r4FGMgNJ2nQeaWb1QcaJsLaHZO6Xemn1TkNS3B6GWe5oHmTJTMhbfHX1MfkO5mnBcOUrgo3NVSB56xqJaxcNap2hUJGUxsj7d8OBGhQtIIqmErCj03B3zb6fuM+f+VPXp52idCOYVR6OYkZ6smAYy90cFcqDmnfWNvuVlyKtGvG72VqtgHWXDax+FgMDSDO5TCtQaWEEAtjWdkzrO8TyA0HmgLu2c6IDAOZlzvKdFleujXHa2Vu5rMpjJSAk8GxHmQmOA4QWDranxnYcgmdlh7Wa6uPN3zhEXFVoIBdqeCWvcil+kQNGpSfHG9ie9P6YEO9lXcfedANkeKoKexHQqa6I9pkfdLBUy7bqK5xWrTBfAcwbgb+SCQzZY8OaAdNO5Met+qruD45SqwR9E/e4EaI0KxZfXRJIS+op8Q0mEsdXgwgjmDXiT1xrqmd2+QEvLZb6KsSM+wjBqQc8yYAE7J/1evgNEhwp2WrzkEehBT2vXhums6DnqlkrYYPQThbpznvj0CNzoazp5GBp34+J3XeZehjhxikYMkuUmyfrFyXKHMt509E7KbTCnDVExTMCckdM4IhigaFMwoBQTRfBBGhEFX20rSAf9TQV5+xXHo5Uz0Tzp+4Oyz54tx0afHklKmO6VMuMAoulaSYnRKra7InxUn68gaFY1KPs2uMn0d4zeCm05d+fLwSbAKfWu65/al0N7mg6+ZISbpHiW4QPQDpUCX2zmuzNLntduMpM68iCUtObv0iuoRr2y835gnKISDGHdnXdOLu9loBA0PzVXx/EgQBGyFJy0MnUQGmwHigMTrsDcg/cYA5ylV70hLT1dNuZ59B3lTYXhr83WVnZn8BwE8lfhW2R+RPSBLy0fbnrac5f3D6qyYNjoqN1PBarM0g8lVbyzdbkupyWb5eXhzQceffYb49dF0ubqT3ICs5KsNxEVBv4pmAp8ePYeVkNUbIekNwinGdEKREpl+ib7sEvLw0jnH7eHsU56I37brM870yAG8pB7X08lX8UZmaRz09VP0JrMtqxpvMdaAByzCSAeW5WjFGPvsz5JSS10X1wXEKUrla6MtnOVcOUrlE9cBlTAUjXKJbaVwpO0qZiGYp6RQOCWlNcEv+qeZPZcIP3SlqmauatUGMuLtFvNXSRsdkLc3OnLRC4VXmnl4t+RWr2cpjxXk5IcZUetinyjZUcZuiXOAOqc9AsLDA+qWjM/QHjl+gn5JVSw1xqNNTRrnRy/NYT28xNlBoBcBAgRt7p06VIbt7GONUnPbDKgYecSPZULErSueyKmZxMaA6d6dNxjrD2WucI3gx67LprK5IIpfP1SqTi+h/j5LsR2nRerby90OJ1mROvNEOui3c+6sNzhNeoO07KOQGqCr9FmgSXO8ZH2T/I5fkD4FFaEVTG2ggFyyjfMqGMw5xx90T+hpsMASeZ3U1WwY8doa8xuPAoucRHjkQNsG5szAB4c0c9sBRUaZYYmRwXV5V0Km7YekQUzuh798NlFWw7MpNjVwZyyqQVyJS6IKzhA8gg+k1BxaHj4WloPi4GPkiKuw7yE1xqz/wDjaj9dXtPoWt+61YYcpoy5pVBnHRLpoMopXLjI0bUMmeQdHzV4oV2v1a5rh3ELwkrunWcwgtcWnuJHyWujJyPd3KNwXk1l0zu6enWB45PE/Igq49HOmjK8MrRTqzA4Nd4Tse5ANgpd8101RT81KwJTiakUSwKCkERTC44maVI0/VctW11AsLsq+R0nbYpu7SOI3VflMcPuf2uPh9lm8nFyXJGrxctPiwy6tWuGolCOwNlV4LhMc/qi3OIRFoV51tHphH6bIBHwjgu3Yi5rIEctlt7vNL7q3Dhv7oW0x/QNf3ruJSXELt5McITOpbRIQzrcSfCUUM02hRRokalFIoWh5bjdTvtWtZ6hF9iULJOvEe6FvXckc+AlF8QSOeyaMXZLI9BTnw3yVbqnPVPGEwvrqG6Jdho0LiNStEFVshJ26JLiczR7K3dMqHVYXk4/2x55gT7pT0Zsuuum5hLWds+WwPn8ky/qvcRQYwfuf8hK9DxIfVyMPky2keUwuSF3Gi4e5OQI3rkhbK3wQOPQmomkhgPmpqaShwtgU7EPScERTXAJ2rZC0FuUyAYVthXFWoANTCVXnSGlT2lx7tkQFutbgOEHf5oy2dBXj950iq1DIcWjgGmPkrX0c6WZ2hlY5XjQO4Hx5FYPI8Z/lE9Hx/KT+sj0hi5qUAldjiE6Sj23OnfCw69m9f8ADirbgIN7J/OS6ua+86oF92SPJC0VSdE7jz8kvvrmRHsoX3ZmTsBtw8UnucR1JVErZOckkS3lzAlV2rfAvJnu3UGMYtmOVpS5joGupgLXjxUrZgyZbdIKuqxeQ0JhRbDeA05pbh9LUu4q09G8GNzUBI/ssIzHmd8o596qoOUlGIilS5MsnQbDerourO3qajuaNvXdVD+qd1mq02cgXepgfI+q9Lu6oDQ0aAfILxLpjfCrd1CDLQcg8G6fOV6bisePijzpS5SsSucuVmVYSs4xyVpbeuAFxx6OxTNCHaVO1IME0wpmOQ9NR1rxrRz8EaAHuqholx070mv+kQbpT17zt5JRiWJF51Pklrwd1ShWxnWv3PnM7ySPEKknQ6LvriAUFWfJXAOreJTW0gCToAk1N0eaY32lIAfuIC44aYb0pqUyCJLRrrvA5eS9MvK9SiQKrYloLXD4XA6gtd9F41dMy5TwGnlEL3joNVbiWFMpvjraH9o8+z8LvNsLNm8aM7/Zrw+TKGvRWrjF2Ge0Epu+kLGmA4fnJE4r0eAc4ETGhkbFVDGcCNM5mzErDDFC6ZvlmnVoKvMeLuOiU1sQe+Q3bmh6FqSdd9UY6hAWrhCOkZXKcuwEM/yiqVCTrPBT0KP3ViwHA+uBq1HdXQbq552MbhuvuqK5OkTcUtsj6M4A+4cIltIHtP8AoO9ejW1JlFgp0hDW7fc8yq/h/S+3dVZa0GkMghr9ACRrEb6jWUn6a9MRTDqFAzUIhzwfgngObvktuGMIKzPlnJugXpx0sIcaNFwn97hwnTK08+9efkrgFanVTlJyZNKjpaJXObRalLQxtywlalalccejTAk6KN18yDlIcYVTvb+pWdlBgcgi7bsgMbqUVA5yHDbt7uMNG8aJdfXUCAt3F2WdlsQOPek1W5JPmn0hLsma7iVzVqSRuo31wNImFuyr9uTyIXHG6rCdBuhXtjdOKNGGk7uKCoYeajw0nKCd0H0NFW6RFZ2D3jOBLQee/gibmm5xZ2T8YMK5dHujNSsBTpgBo+N/AT8z3K1XLLPDKWZ/bqO0E6vcf9LRwUITnN2lo25sOPFFJv7fo8nuaJLfBWL+kvSc2d61r3EUqpFN4J0BJhriO46TyKfNwC4xFzalSkLWiNQ1oHWOni4kaacO9C9ILCxoSxlFtSqdD2jDe/MDv4Jpz47ZGGLnqJ630qwIVG9bSaDUA1GweOTu/kV5y+myqHAbjRzHCHNPIjgmXRj+pxYadvXpZmwGNcwlzp2GYHfxUXTPE7b9WHUzDwIe9hB46NcNn+HyWbOseRc4vZrwLLjlwkij3eHZXHTRZa4VUrHLTYXu5Ae54Ad5VnucPFRrq+YmjTaBDQQX1ahAbSbPMkeAITvGYw+2NGnHXVhmquHAHQNb3RoPM7lJCLUOUuikmnP449nm4tCx0vDXR+2Tl8yPi8AgcUvLir2HvIp8GN0piOTBoPRM69dQULV1ao2m0dpxAHd3+HFCGWRfL4+NIFOCVOobWYS3tlgcCQ4kNLjEa7AjzVacfz83XrXSa/pUG21rAhk1HR+1jWPbJ7ySV5JUdqeHct0FSPHzS5T0YCtLAVkok0aIWALCugJRCcwumsXYbCwuRAd2tUjTmU8tuwP9xEk8u5K7CiAC92w2nmjQ+WzxJ9kyEfZzUGklLQ7Unl800vjDI4pQ/sgDjuUDkRlyIoFDQp6A5rlthY9s3ZmrQqxVptHF4HqYUOFVYMc1JXouNan1Yl5qMy/8swj3hc+qDF07PXuk2ONtGUrO2aHXLmgMYNgYEuqEbDcoTBMBZZt/WX7+uru/6o/20wYgd+inpYJSsQ64uH57l+tSo46uJ/YwbDloOCp2PY1UuXZnOgDRjdIaOXee9QzZViVLs2+N47zzbl17DulfTN9wclMOp0hw2cf+UfJVSvUDRJnfz8lBXFcn4tPAInD7YVarKdRwa2QXuOwaNzPhp5rG05u27PUXHFFpKqO7W3q5W1S1zGmMpgg67EHh/K4ouh+8x2j4q59Jel1vmt6FB9N1FmZ1YkgsLQwgMn/UTtB0ICp9VrQKlVjHtokmHOa4AZtQ3MdDrMFUy4K/Ej4/lqep9ltt6lOlSotfcuqNDqdw6mGgNDwesLM0yQHRuOCVdIcd/UPc6dzP53KgUqwZIdmk6gg8xIke6yniLxxnyRnjnLV6J4/IxY25Vt9lm3gL0DAcGFnQfc3BDSGzHFreX/In6Kvf02aw/wB+uG6aszGAANS8/wA8lY6L3YnXJOmHUTOujaz28SdDlBE6GNuapgwJbkR8vzOS4wFDrMG1rXFzIdd1KYaI1bTc4NpsE8YOY+MrzvplRDLyqG6DswBw7LVeOmnSQVa0sc3qqP8A9Y0yktB7XmYA8l5pf3bq1R1R5l7jJPlCupqV0Y8mJwav2iBbBWltrJXEzYkqdrY8VoCFoulMjjZcuCtlaAXAG2ItgMA0EBSUxq3uaFtYmfYEc4pu1LLkdorFi6QUQubqFJRWLEEMw+13b4p7hrf/AHdt/wDvS/8AMLFiIqLV/VWs43UEmGgZRwEiSq5QaIPgsWLys/5M+i8Nf61/Di5MNkbwqjWrOc/UnUwdVpYn8b2Q/wAk3osfRPDqT61MPYHAvaCDqIJ1Tf8AqjitUvFAv/tTOQAAabbBYsWmDezB5CSjAoIYPYrtmxWLFoMvo3+qe1uUOcGnQidI5dyv4xes3Cgxry1ophsAAaEgHWJ1k+q0sUZDL0efVqpO5UMLFiaI03cjAimjTyWLEUTRE7j4LHLFiZjGoW2b+f3WLEoD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9" y="3895666"/>
            <a:ext cx="710005" cy="82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22" y="3068960"/>
            <a:ext cx="721856" cy="84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http://msnbcmedia.msn.com/j/msnbc/Components/Photos/050509/050509_sc_rhenquist_vsml.wide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9" y="3080608"/>
            <a:ext cx="637500" cy="8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2350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748457" y="12393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2006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884367" y="5924853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2009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7" y="592485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2008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266928" cy="576064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Activism and Restraint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85864"/>
            <a:ext cx="8928992" cy="16790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Judicial </a:t>
            </a:r>
            <a:r>
              <a:rPr lang="en-GB" sz="2000" u="sng" dirty="0" smtClean="0"/>
              <a:t>Activism</a:t>
            </a:r>
            <a:r>
              <a:rPr lang="en-GB" sz="2000" dirty="0" smtClean="0"/>
              <a:t> – An approach to judicial </a:t>
            </a:r>
            <a:r>
              <a:rPr lang="en-GB" sz="2000" u="sng" dirty="0" smtClean="0"/>
              <a:t>decision</a:t>
            </a:r>
            <a:r>
              <a:rPr lang="en-GB" sz="2000" dirty="0" smtClean="0"/>
              <a:t>-making which holds that a </a:t>
            </a:r>
            <a:r>
              <a:rPr lang="en-GB" sz="2000" u="sng" dirty="0" smtClean="0"/>
              <a:t>judge</a:t>
            </a:r>
            <a:r>
              <a:rPr lang="en-GB" sz="2000" dirty="0" smtClean="0"/>
              <a:t> should use his or her </a:t>
            </a:r>
            <a:r>
              <a:rPr lang="en-GB" sz="2000" u="sng" dirty="0" smtClean="0"/>
              <a:t>position</a:t>
            </a:r>
            <a:r>
              <a:rPr lang="en-GB" sz="2000" dirty="0" smtClean="0"/>
              <a:t> to promote</a:t>
            </a:r>
            <a:r>
              <a:rPr lang="en-GB" sz="2000" dirty="0"/>
              <a:t> </a:t>
            </a:r>
            <a:r>
              <a:rPr lang="en-GB" sz="2000" u="sng" dirty="0" smtClean="0"/>
              <a:t>desirable</a:t>
            </a:r>
            <a:r>
              <a:rPr lang="en-GB" sz="2000" dirty="0" smtClean="0"/>
              <a:t> ends.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Judicial </a:t>
            </a:r>
            <a:r>
              <a:rPr lang="en-GB" sz="2000" u="sng" dirty="0" smtClean="0"/>
              <a:t>restraint</a:t>
            </a:r>
            <a:r>
              <a:rPr lang="en-GB" sz="2000" dirty="0" smtClean="0"/>
              <a:t> – An approach to judicial decision-making which holds that a judge should</a:t>
            </a:r>
            <a:r>
              <a:rPr lang="en-GB" sz="2000" dirty="0"/>
              <a:t> </a:t>
            </a:r>
            <a:r>
              <a:rPr lang="en-GB" sz="2000" u="sng" dirty="0" smtClean="0"/>
              <a:t>defer</a:t>
            </a:r>
            <a:r>
              <a:rPr lang="en-GB" sz="2000" dirty="0" smtClean="0"/>
              <a:t> to the </a:t>
            </a:r>
            <a:r>
              <a:rPr lang="en-GB" sz="2000" u="sng" dirty="0" smtClean="0"/>
              <a:t>executive</a:t>
            </a:r>
            <a:r>
              <a:rPr lang="en-GB" sz="2000" dirty="0" smtClean="0"/>
              <a:t> and </a:t>
            </a:r>
            <a:r>
              <a:rPr lang="en-GB" sz="2000" u="sng" dirty="0" smtClean="0"/>
              <a:t>legislative</a:t>
            </a:r>
            <a:r>
              <a:rPr lang="en-GB" sz="2000" dirty="0" smtClean="0"/>
              <a:t> branches which are politically </a:t>
            </a:r>
            <a:r>
              <a:rPr lang="en-GB" sz="2000" u="sng" dirty="0" smtClean="0"/>
              <a:t>accountable</a:t>
            </a:r>
            <a:r>
              <a:rPr lang="en-GB" sz="2000" dirty="0" smtClean="0"/>
              <a:t> to the </a:t>
            </a:r>
            <a:r>
              <a:rPr lang="en-GB" sz="2000" u="sng" dirty="0" smtClean="0"/>
              <a:t>voters</a:t>
            </a:r>
            <a:r>
              <a:rPr lang="en-GB" sz="2000" dirty="0" smtClean="0"/>
              <a:t>, and should put great stress on the </a:t>
            </a:r>
            <a:r>
              <a:rPr lang="en-GB" sz="2000" u="sng" dirty="0" smtClean="0"/>
              <a:t>precedent</a:t>
            </a:r>
            <a:r>
              <a:rPr lang="en-GB" sz="2000" dirty="0" smtClean="0"/>
              <a:t> established in </a:t>
            </a:r>
            <a:r>
              <a:rPr lang="en-GB" sz="2000" u="sng" dirty="0" smtClean="0"/>
              <a:t>previous</a:t>
            </a:r>
            <a:r>
              <a:rPr lang="en-GB" sz="2000" dirty="0" smtClean="0"/>
              <a:t> Court </a:t>
            </a:r>
            <a:r>
              <a:rPr lang="en-GB" sz="2000" u="sng" dirty="0" smtClean="0"/>
              <a:t>decisions.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399584" y="260648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Are you a </a:t>
            </a:r>
            <a:r>
              <a:rPr lang="en-GB" sz="2000" dirty="0">
                <a:hlinkClick r:id="rId2"/>
              </a:rPr>
              <a:t>conservative or liberal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07504" y="5683001"/>
            <a:ext cx="445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Roberts Court and Activism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4"/>
              </a:rPr>
              <a:t>Ebb and Flow of SC decisions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44729"/>
              </p:ext>
            </p:extLst>
          </p:nvPr>
        </p:nvGraphicFramePr>
        <p:xfrm>
          <a:off x="129768" y="2636912"/>
          <a:ext cx="8859344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36"/>
                <a:gridCol w="2214836"/>
                <a:gridCol w="2214836"/>
                <a:gridCol w="22148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Activism </a:t>
                      </a:r>
                      <a:r>
                        <a:rPr lang="en-GB" sz="1600" dirty="0" smtClean="0">
                          <a:sym typeface="Wingdings"/>
                        </a:rPr>
                        <a:t>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Activism </a:t>
                      </a:r>
                      <a:r>
                        <a:rPr lang="en-GB" sz="1600" dirty="0" smtClean="0">
                          <a:sym typeface="Wingdings"/>
                        </a:rPr>
                        <a:t>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Restraint </a:t>
                      </a:r>
                      <a:r>
                        <a:rPr lang="en-GB" sz="1600" dirty="0" smtClean="0">
                          <a:sym typeface="Wingdings"/>
                        </a:rPr>
                        <a:t>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Restraint </a:t>
                      </a:r>
                      <a:r>
                        <a:rPr lang="en-GB" sz="1600" dirty="0" smtClean="0">
                          <a:sym typeface="Wingdings"/>
                        </a:rPr>
                        <a:t>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Responsible</a:t>
                      </a:r>
                      <a:r>
                        <a:rPr lang="en-GB" sz="1600" baseline="0" dirty="0" smtClean="0"/>
                        <a:t> for solving current problems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Constitution</a:t>
                      </a:r>
                      <a:r>
                        <a:rPr lang="en-GB" sz="1600" baseline="0" dirty="0" smtClean="0"/>
                        <a:t> needs to be interpreted to be relevant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Elected</a:t>
                      </a:r>
                      <a:r>
                        <a:rPr lang="en-GB" sz="1600" baseline="0" dirty="0" smtClean="0"/>
                        <a:t> branches avoid controversial issues due to elections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Unelected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Separation of Powers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Stare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Decisis</a:t>
                      </a:r>
                      <a:endParaRPr lang="en-GB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/>
                        <a:t>Limited ability to check Supreme Court, including decisions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/>
                        <a:t>Neutral/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/>
                        <a:t>Independent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Unelected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No one can claim full</a:t>
                      </a:r>
                      <a:r>
                        <a:rPr lang="en-GB" sz="1600" baseline="0" dirty="0" smtClean="0"/>
                        <a:t> knowledge of Constitution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/>
                        <a:t>Stare </a:t>
                      </a:r>
                      <a:r>
                        <a:rPr lang="en-GB" sz="1600" baseline="0" dirty="0" err="1" smtClean="0"/>
                        <a:t>Decisis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/>
                        <a:t>Deference may lead to breaches of the Constitution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/>
                        <a:t>Congress/President often avoid most controversial topics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64288" y="582150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Homework: What is judicial activism and why is it controversial? (+ Article)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5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u="sng" dirty="0" smtClean="0"/>
              <a:t>NFIB v. </a:t>
            </a:r>
            <a:r>
              <a:rPr lang="en-GB" u="sng" dirty="0" err="1" smtClean="0"/>
              <a:t>Sebelius</a:t>
            </a:r>
            <a:r>
              <a:rPr lang="en-GB" u="sng" dirty="0" smtClean="0"/>
              <a:t> – A Case Study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1944216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GB" sz="1600" dirty="0" smtClean="0"/>
              <a:t>The </a:t>
            </a:r>
            <a:r>
              <a:rPr lang="en-GB" sz="1600" dirty="0"/>
              <a:t>Patient Protection and Affordable Care Act (ACA)'s </a:t>
            </a:r>
            <a:r>
              <a:rPr lang="en-GB" sz="1600" dirty="0" smtClean="0"/>
              <a:t>labelling </a:t>
            </a:r>
            <a:r>
              <a:rPr lang="en-GB" sz="1600" dirty="0"/>
              <a:t>of the individual mandate as a "penalty" instead of a "tax" </a:t>
            </a:r>
            <a:r>
              <a:rPr lang="en-GB" sz="1600" dirty="0" smtClean="0"/>
              <a:t>is wrong.</a:t>
            </a:r>
          </a:p>
          <a:p>
            <a:pPr marL="514350" indent="-514350">
              <a:buAutoNum type="arabicParenBoth"/>
            </a:pPr>
            <a:r>
              <a:rPr lang="en-GB" sz="1600" dirty="0" smtClean="0"/>
              <a:t>The </a:t>
            </a:r>
            <a:r>
              <a:rPr lang="en-GB" sz="1600" dirty="0"/>
              <a:t>individual mandate provision of the ACA functions constitutionally as a tax, and is therefore a valid exercise of Congress's taxing power. </a:t>
            </a:r>
            <a:endParaRPr lang="en-GB" sz="1600" dirty="0" smtClean="0"/>
          </a:p>
          <a:p>
            <a:pPr marL="514350" indent="-514350">
              <a:buAutoNum type="arabicParenBoth"/>
            </a:pPr>
            <a:r>
              <a:rPr lang="en-GB" sz="1600" dirty="0" smtClean="0"/>
              <a:t>Congress </a:t>
            </a:r>
            <a:r>
              <a:rPr lang="en-GB" sz="1600" dirty="0"/>
              <a:t>exceeded its Spending Clause authority by coercing states into a transformative change in their Medicaid programs by threatening to revoke all of their Medicaid funding if they did not participate in the Medicaid </a:t>
            </a:r>
            <a:r>
              <a:rPr lang="en-GB" sz="1600" dirty="0" smtClean="0"/>
              <a:t>expansion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6" t="33441" r="3428" b="45006"/>
          <a:stretch/>
        </p:blipFill>
        <p:spPr bwMode="auto">
          <a:xfrm>
            <a:off x="107504" y="2852936"/>
            <a:ext cx="29642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574" y="55172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Timeline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25546" y="602128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How they voted…</a:t>
            </a:r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5" t="20745" r="2941" b="34034"/>
          <a:stretch/>
        </p:blipFill>
        <p:spPr bwMode="auto">
          <a:xfrm>
            <a:off x="3147832" y="2852936"/>
            <a:ext cx="2687108" cy="37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r="17118"/>
          <a:stretch/>
        </p:blipFill>
        <p:spPr bwMode="auto">
          <a:xfrm>
            <a:off x="5953701" y="3861048"/>
            <a:ext cx="3118415" cy="27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315097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John G. Roberts…</a:t>
            </a:r>
          </a:p>
          <a:p>
            <a:pPr algn="r"/>
            <a:r>
              <a:rPr lang="en-GB" dirty="0" smtClean="0"/>
              <a:t>….</a:t>
            </a:r>
            <a:r>
              <a:rPr lang="en-GB" dirty="0" smtClean="0">
                <a:hlinkClick r:id="rId7"/>
              </a:rPr>
              <a:t>The Decider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2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5112568" cy="710452"/>
          </a:xfrm>
        </p:spPr>
        <p:txBody>
          <a:bodyPr>
            <a:normAutofit/>
          </a:bodyPr>
          <a:lstStyle/>
          <a:p>
            <a:r>
              <a:rPr lang="en-GB" sz="4000" b="1" u="sng" dirty="0" smtClean="0"/>
              <a:t>Previous Courts</a:t>
            </a:r>
            <a:endParaRPr lang="en-GB" sz="4000" b="1" u="sng" dirty="0"/>
          </a:p>
        </p:txBody>
      </p:sp>
      <p:pic>
        <p:nvPicPr>
          <p:cNvPr id="1026" name="Picture 2" descr="http://upload.wikimedia.org/wikipedia/commons/0/04/Earl_War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121"/>
            <a:ext cx="1307805" cy="16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326" y="1801059"/>
            <a:ext cx="3010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Earl Warren 1953-1969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Race (Brown v Topeka)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Criminals Rights (Gideon v Wainwright, Miranda v Arizona)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Religion (Engel v Vitale)</a:t>
            </a:r>
          </a:p>
          <a:p>
            <a:r>
              <a:rPr lang="en-GB" dirty="0"/>
              <a:t>Eisenhower </a:t>
            </a:r>
            <a:r>
              <a:rPr lang="en-GB" dirty="0" smtClean="0"/>
              <a:t>- "</a:t>
            </a:r>
            <a:r>
              <a:rPr lang="en-GB" i="1" dirty="0" smtClean="0"/>
              <a:t>biggest </a:t>
            </a:r>
            <a:r>
              <a:rPr lang="en-GB" i="1" dirty="0"/>
              <a:t>damned-fool mistake I ever </a:t>
            </a:r>
            <a:r>
              <a:rPr lang="en-GB" i="1" dirty="0" smtClean="0"/>
              <a:t>made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1028" name="Picture 4" descr="http://upload.wikimedia.org/wikipedia/commons/4/47/Warren_e_burger_phot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" y="4386382"/>
            <a:ext cx="1456111" cy="221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8869" y="4149080"/>
            <a:ext cx="3233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Warren Burger 1969-1986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Women (Roe v Wade)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Free Speech (Buckley v </a:t>
            </a:r>
            <a:r>
              <a:rPr lang="en-GB" dirty="0" err="1" smtClean="0"/>
              <a:t>Valeo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Death Penalty (Furman/Gregg v Georgia)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Civil Rights – Swann v Charlotte </a:t>
            </a:r>
            <a:r>
              <a:rPr lang="en-GB" dirty="0" err="1" smtClean="0"/>
              <a:t>Mecklenberg</a:t>
            </a:r>
            <a:endParaRPr lang="en-GB" dirty="0" smtClean="0"/>
          </a:p>
          <a:p>
            <a:r>
              <a:rPr lang="en-GB" dirty="0" smtClean="0"/>
              <a:t>Nixon – “</a:t>
            </a:r>
            <a:r>
              <a:rPr lang="en-GB" i="1" dirty="0" smtClean="0"/>
              <a:t>constitutional counter-revolution”</a:t>
            </a:r>
            <a:endParaRPr lang="en-GB" dirty="0" smtClean="0"/>
          </a:p>
        </p:txBody>
      </p:sp>
      <p:pic>
        <p:nvPicPr>
          <p:cNvPr id="1030" name="Picture 6" descr="http://upload.wikimedia.org/wikipedia/commons/3/31/William_Rehnqu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969098"/>
            <a:ext cx="1656183" cy="21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260648"/>
            <a:ext cx="4139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William Rehnquist 1986-2005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Free Speech (Texas v Johnson, McConnell v FEC, Reno v ACLU)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Gun Control (US v Lopez)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Death Penalty (Ring v Arizona, Atkins v Virginia, Roper v Simmons)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Race (</a:t>
            </a:r>
            <a:r>
              <a:rPr lang="en-GB" dirty="0" err="1" smtClean="0"/>
              <a:t>Gratz</a:t>
            </a:r>
            <a:r>
              <a:rPr lang="en-GB" dirty="0" smtClean="0"/>
              <a:t>/</a:t>
            </a:r>
            <a:r>
              <a:rPr lang="en-GB" dirty="0" err="1" smtClean="0"/>
              <a:t>Grutter</a:t>
            </a:r>
            <a:r>
              <a:rPr lang="en-GB" dirty="0" smtClean="0"/>
              <a:t> v Bollinger, California v Bakke)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Women (Planned Parenthood v Casey)</a:t>
            </a:r>
          </a:p>
        </p:txBody>
      </p:sp>
      <p:pic>
        <p:nvPicPr>
          <p:cNvPr id="1032" name="Picture 8" descr="http://upload.wikimedia.org/wikipedia/commons/4/43/Official_roberts_C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8" y="3284984"/>
            <a:ext cx="1826192" cy="22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8440" y="2845971"/>
            <a:ext cx="2535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John Roberts – 2005-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Gun Control (DC v Heller, Chicago v McDonald)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Free Speech (Citizens United v FEC)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Death penalty (</a:t>
            </a:r>
            <a:r>
              <a:rPr lang="en-GB" dirty="0" err="1" smtClean="0"/>
              <a:t>Baze</a:t>
            </a:r>
            <a:r>
              <a:rPr lang="en-GB" dirty="0" smtClean="0"/>
              <a:t> v Rees)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Race (Meredith v Jefferson County)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Women (Gonzales v </a:t>
            </a:r>
            <a:r>
              <a:rPr lang="en-GB" dirty="0" err="1" smtClean="0"/>
              <a:t>Carhart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States Rights (NFIB v </a:t>
            </a:r>
            <a:r>
              <a:rPr lang="en-GB" dirty="0" err="1" smtClean="0"/>
              <a:t>Sebelius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8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3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645</Words>
  <Application>Microsoft Office PowerPoint</Application>
  <PresentationFormat>On-screen Show (4:3)</PresentationFormat>
  <Paragraphs>133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US Supreme Court</vt:lpstr>
      <vt:lpstr>Checks and Balances</vt:lpstr>
      <vt:lpstr>Reaching a decision</vt:lpstr>
      <vt:lpstr>Membership of the Court</vt:lpstr>
      <vt:lpstr>Recent Appointments</vt:lpstr>
      <vt:lpstr>Activism and Restraint</vt:lpstr>
      <vt:lpstr>NFIB v. Sebelius – A Case Study</vt:lpstr>
      <vt:lpstr>Previous Courts</vt:lpstr>
      <vt:lpstr>PowerPoint Presentation</vt:lpstr>
    </vt:vector>
  </TitlesOfParts>
  <Company>Loughborough Endowed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 Supreme Court</dc:title>
  <dc:creator>Administrator</dc:creator>
  <cp:lastModifiedBy>Administrator</cp:lastModifiedBy>
  <cp:revision>27</cp:revision>
  <dcterms:created xsi:type="dcterms:W3CDTF">2014-02-24T21:43:14Z</dcterms:created>
  <dcterms:modified xsi:type="dcterms:W3CDTF">2014-03-13T11:03:46Z</dcterms:modified>
</cp:coreProperties>
</file>