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718300" cy="985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1263" cy="49276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05482" y="0"/>
            <a:ext cx="2911263" cy="492760"/>
          </a:xfrm>
          <a:prstGeom prst="rect">
            <a:avLst/>
          </a:prstGeom>
        </p:spPr>
        <p:txBody>
          <a:bodyPr vert="horz" lIns="91440" tIns="45720" rIns="91440" bIns="45720" rtlCol="0"/>
          <a:lstStyle>
            <a:lvl1pPr algn="r">
              <a:defRPr sz="1200"/>
            </a:lvl1pPr>
          </a:lstStyle>
          <a:p>
            <a:fld id="{908DD64F-7765-4289-AB63-25B37F250E2C}" type="datetimeFigureOut">
              <a:rPr lang="en-GB" smtClean="0"/>
              <a:t>30/06/2015</a:t>
            </a:fld>
            <a:endParaRPr lang="en-GB"/>
          </a:p>
        </p:txBody>
      </p:sp>
      <p:sp>
        <p:nvSpPr>
          <p:cNvPr id="4" name="Footer Placeholder 3"/>
          <p:cNvSpPr>
            <a:spLocks noGrp="1"/>
          </p:cNvSpPr>
          <p:nvPr>
            <p:ph type="ftr" sz="quarter" idx="2"/>
          </p:nvPr>
        </p:nvSpPr>
        <p:spPr>
          <a:xfrm>
            <a:off x="0" y="9360730"/>
            <a:ext cx="2911263" cy="49276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05482" y="9360730"/>
            <a:ext cx="2911263" cy="492760"/>
          </a:xfrm>
          <a:prstGeom prst="rect">
            <a:avLst/>
          </a:prstGeom>
        </p:spPr>
        <p:txBody>
          <a:bodyPr vert="horz" lIns="91440" tIns="45720" rIns="91440" bIns="45720" rtlCol="0" anchor="b"/>
          <a:lstStyle>
            <a:lvl1pPr algn="r">
              <a:defRPr sz="1200"/>
            </a:lvl1pPr>
          </a:lstStyle>
          <a:p>
            <a:fld id="{B838277A-37C1-4D5D-ACBA-16F49DD045FE}" type="slidenum">
              <a:rPr lang="en-GB" smtClean="0"/>
              <a:t>‹#›</a:t>
            </a:fld>
            <a:endParaRPr lang="en-GB"/>
          </a:p>
        </p:txBody>
      </p:sp>
    </p:spTree>
    <p:extLst>
      <p:ext uri="{BB962C8B-B14F-4D97-AF65-F5344CB8AC3E}">
        <p14:creationId xmlns:p14="http://schemas.microsoft.com/office/powerpoint/2010/main" val="36075729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953EA71-D4F7-452C-8547-9FF94943E8A3}" type="datetimeFigureOut">
              <a:rPr lang="en-GB" smtClean="0"/>
              <a:t>30/06/2015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6E9C98-E40A-4B21-A324-B948678894A6}" type="slidenum">
              <a:rPr lang="en-GB" smtClean="0"/>
              <a:t>‹#›</a:t>
            </a:fld>
            <a:endParaRPr lang="en-GB"/>
          </a:p>
        </p:txBody>
      </p:sp>
    </p:spTree>
    <p:extLst>
      <p:ext uri="{BB962C8B-B14F-4D97-AF65-F5344CB8AC3E}">
        <p14:creationId xmlns:p14="http://schemas.microsoft.com/office/powerpoint/2010/main" val="4258444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53EA71-D4F7-452C-8547-9FF94943E8A3}" type="datetimeFigureOut">
              <a:rPr lang="en-GB" smtClean="0"/>
              <a:t>30/06/2015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6E9C98-E40A-4B21-A324-B948678894A6}" type="slidenum">
              <a:rPr lang="en-GB" smtClean="0"/>
              <a:t>‹#›</a:t>
            </a:fld>
            <a:endParaRPr lang="en-GB"/>
          </a:p>
        </p:txBody>
      </p:sp>
    </p:spTree>
    <p:extLst>
      <p:ext uri="{BB962C8B-B14F-4D97-AF65-F5344CB8AC3E}">
        <p14:creationId xmlns:p14="http://schemas.microsoft.com/office/powerpoint/2010/main" val="1664860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53EA71-D4F7-452C-8547-9FF94943E8A3}" type="datetimeFigureOut">
              <a:rPr lang="en-GB" smtClean="0"/>
              <a:t>30/06/2015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6E9C98-E40A-4B21-A324-B948678894A6}" type="slidenum">
              <a:rPr lang="en-GB" smtClean="0"/>
              <a:t>‹#›</a:t>
            </a:fld>
            <a:endParaRPr lang="en-GB"/>
          </a:p>
        </p:txBody>
      </p:sp>
    </p:spTree>
    <p:extLst>
      <p:ext uri="{BB962C8B-B14F-4D97-AF65-F5344CB8AC3E}">
        <p14:creationId xmlns:p14="http://schemas.microsoft.com/office/powerpoint/2010/main" val="24689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53EA71-D4F7-452C-8547-9FF94943E8A3}" type="datetimeFigureOut">
              <a:rPr lang="en-GB" smtClean="0"/>
              <a:t>30/06/2015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6E9C98-E40A-4B21-A324-B948678894A6}" type="slidenum">
              <a:rPr lang="en-GB" smtClean="0"/>
              <a:t>‹#›</a:t>
            </a:fld>
            <a:endParaRPr lang="en-GB"/>
          </a:p>
        </p:txBody>
      </p:sp>
    </p:spTree>
    <p:extLst>
      <p:ext uri="{BB962C8B-B14F-4D97-AF65-F5344CB8AC3E}">
        <p14:creationId xmlns:p14="http://schemas.microsoft.com/office/powerpoint/2010/main" val="2437824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53EA71-D4F7-452C-8547-9FF94943E8A3}" type="datetimeFigureOut">
              <a:rPr lang="en-GB" smtClean="0"/>
              <a:t>30/06/2015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6E9C98-E40A-4B21-A324-B948678894A6}" type="slidenum">
              <a:rPr lang="en-GB" smtClean="0"/>
              <a:t>‹#›</a:t>
            </a:fld>
            <a:endParaRPr lang="en-GB"/>
          </a:p>
        </p:txBody>
      </p:sp>
    </p:spTree>
    <p:extLst>
      <p:ext uri="{BB962C8B-B14F-4D97-AF65-F5344CB8AC3E}">
        <p14:creationId xmlns:p14="http://schemas.microsoft.com/office/powerpoint/2010/main" val="167163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953EA71-D4F7-452C-8547-9FF94943E8A3}" type="datetimeFigureOut">
              <a:rPr lang="en-GB" smtClean="0"/>
              <a:t>30/06/2015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6E9C98-E40A-4B21-A324-B948678894A6}" type="slidenum">
              <a:rPr lang="en-GB" smtClean="0"/>
              <a:t>‹#›</a:t>
            </a:fld>
            <a:endParaRPr lang="en-GB"/>
          </a:p>
        </p:txBody>
      </p:sp>
    </p:spTree>
    <p:extLst>
      <p:ext uri="{BB962C8B-B14F-4D97-AF65-F5344CB8AC3E}">
        <p14:creationId xmlns:p14="http://schemas.microsoft.com/office/powerpoint/2010/main" val="3747366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953EA71-D4F7-452C-8547-9FF94943E8A3}" type="datetimeFigureOut">
              <a:rPr lang="en-GB" smtClean="0"/>
              <a:t>30/06/2015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6E9C98-E40A-4B21-A324-B948678894A6}" type="slidenum">
              <a:rPr lang="en-GB" smtClean="0"/>
              <a:t>‹#›</a:t>
            </a:fld>
            <a:endParaRPr lang="en-GB"/>
          </a:p>
        </p:txBody>
      </p:sp>
    </p:spTree>
    <p:extLst>
      <p:ext uri="{BB962C8B-B14F-4D97-AF65-F5344CB8AC3E}">
        <p14:creationId xmlns:p14="http://schemas.microsoft.com/office/powerpoint/2010/main" val="2571169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953EA71-D4F7-452C-8547-9FF94943E8A3}" type="datetimeFigureOut">
              <a:rPr lang="en-GB" smtClean="0"/>
              <a:t>30/06/2015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6E9C98-E40A-4B21-A324-B948678894A6}" type="slidenum">
              <a:rPr lang="en-GB" smtClean="0"/>
              <a:t>‹#›</a:t>
            </a:fld>
            <a:endParaRPr lang="en-GB"/>
          </a:p>
        </p:txBody>
      </p:sp>
    </p:spTree>
    <p:extLst>
      <p:ext uri="{BB962C8B-B14F-4D97-AF65-F5344CB8AC3E}">
        <p14:creationId xmlns:p14="http://schemas.microsoft.com/office/powerpoint/2010/main" val="47878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53EA71-D4F7-452C-8547-9FF94943E8A3}" type="datetimeFigureOut">
              <a:rPr lang="en-GB" smtClean="0"/>
              <a:t>30/06/2015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6E9C98-E40A-4B21-A324-B948678894A6}" type="slidenum">
              <a:rPr lang="en-GB" smtClean="0"/>
              <a:t>‹#›</a:t>
            </a:fld>
            <a:endParaRPr lang="en-GB"/>
          </a:p>
        </p:txBody>
      </p:sp>
    </p:spTree>
    <p:extLst>
      <p:ext uri="{BB962C8B-B14F-4D97-AF65-F5344CB8AC3E}">
        <p14:creationId xmlns:p14="http://schemas.microsoft.com/office/powerpoint/2010/main" val="3723271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53EA71-D4F7-452C-8547-9FF94943E8A3}" type="datetimeFigureOut">
              <a:rPr lang="en-GB" smtClean="0"/>
              <a:t>30/06/2015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6E9C98-E40A-4B21-A324-B948678894A6}" type="slidenum">
              <a:rPr lang="en-GB" smtClean="0"/>
              <a:t>‹#›</a:t>
            </a:fld>
            <a:endParaRPr lang="en-GB"/>
          </a:p>
        </p:txBody>
      </p:sp>
    </p:spTree>
    <p:extLst>
      <p:ext uri="{BB962C8B-B14F-4D97-AF65-F5344CB8AC3E}">
        <p14:creationId xmlns:p14="http://schemas.microsoft.com/office/powerpoint/2010/main" val="2788096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53EA71-D4F7-452C-8547-9FF94943E8A3}" type="datetimeFigureOut">
              <a:rPr lang="en-GB" smtClean="0"/>
              <a:t>30/06/2015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6E9C98-E40A-4B21-A324-B948678894A6}" type="slidenum">
              <a:rPr lang="en-GB" smtClean="0"/>
              <a:t>‹#›</a:t>
            </a:fld>
            <a:endParaRPr lang="en-GB"/>
          </a:p>
        </p:txBody>
      </p:sp>
    </p:spTree>
    <p:extLst>
      <p:ext uri="{BB962C8B-B14F-4D97-AF65-F5344CB8AC3E}">
        <p14:creationId xmlns:p14="http://schemas.microsoft.com/office/powerpoint/2010/main" val="1418581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53EA71-D4F7-452C-8547-9FF94943E8A3}" type="datetimeFigureOut">
              <a:rPr lang="en-GB" smtClean="0"/>
              <a:t>30/06/2015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E9C98-E40A-4B21-A324-B948678894A6}" type="slidenum">
              <a:rPr lang="en-GB" smtClean="0"/>
              <a:t>‹#›</a:t>
            </a:fld>
            <a:endParaRPr lang="en-GB"/>
          </a:p>
        </p:txBody>
      </p:sp>
    </p:spTree>
    <p:extLst>
      <p:ext uri="{BB962C8B-B14F-4D97-AF65-F5344CB8AC3E}">
        <p14:creationId xmlns:p14="http://schemas.microsoft.com/office/powerpoint/2010/main" val="3930584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80728"/>
            <a:ext cx="7772400" cy="1470025"/>
          </a:xfrm>
        </p:spPr>
        <p:txBody>
          <a:bodyPr>
            <a:normAutofit/>
          </a:bodyPr>
          <a:lstStyle/>
          <a:p>
            <a:r>
              <a:rPr lang="en-GB" sz="5400" b="1" smtClean="0"/>
              <a:t>Unit 3: POLITICAL </a:t>
            </a:r>
            <a:r>
              <a:rPr lang="en-GB" sz="5400" b="1" dirty="0" smtClean="0"/>
              <a:t>PARTIES</a:t>
            </a:r>
            <a:endParaRPr lang="en-GB" sz="5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398" y="2348880"/>
            <a:ext cx="579120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74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3600" b="1" dirty="0">
                <a:latin typeface="+mn-lt"/>
              </a:rPr>
              <a:t>What Do Political Party Members Do?</a:t>
            </a:r>
          </a:p>
        </p:txBody>
      </p:sp>
      <p:sp>
        <p:nvSpPr>
          <p:cNvPr id="59395" name="Rectangle 3"/>
          <p:cNvSpPr>
            <a:spLocks noGrp="1" noChangeArrowheads="1"/>
          </p:cNvSpPr>
          <p:nvPr>
            <p:ph type="body" idx="1"/>
          </p:nvPr>
        </p:nvSpPr>
        <p:spPr>
          <a:xfrm>
            <a:off x="457200" y="1268760"/>
            <a:ext cx="8229600" cy="4857403"/>
          </a:xfrm>
        </p:spPr>
        <p:txBody>
          <a:bodyPr/>
          <a:lstStyle/>
          <a:p>
            <a:pPr>
              <a:buFontTx/>
              <a:buNone/>
            </a:pPr>
            <a:r>
              <a:rPr lang="en-US" sz="2400" b="1" dirty="0"/>
              <a:t>Presidential Election </a:t>
            </a:r>
            <a:r>
              <a:rPr lang="en-US" sz="2400" b="1" dirty="0" smtClean="0"/>
              <a:t>Campaigns</a:t>
            </a:r>
          </a:p>
          <a:p>
            <a:pPr>
              <a:buFontTx/>
              <a:buNone/>
            </a:pPr>
            <a:endParaRPr lang="en-US" sz="2800" b="1" dirty="0"/>
          </a:p>
          <a:p>
            <a:pPr>
              <a:buFontTx/>
              <a:buNone/>
            </a:pPr>
            <a:endParaRPr lang="en-US" sz="2800" b="1" dirty="0" smtClean="0"/>
          </a:p>
          <a:p>
            <a:pPr>
              <a:buFontTx/>
              <a:buNone/>
            </a:pPr>
            <a:endParaRPr lang="en-US" sz="2800" b="1" dirty="0"/>
          </a:p>
          <a:p>
            <a:pPr>
              <a:buFontTx/>
              <a:buNone/>
            </a:pPr>
            <a:endParaRPr lang="en-US" sz="2800" b="1" dirty="0" smtClean="0"/>
          </a:p>
          <a:p>
            <a:pPr>
              <a:buFontTx/>
              <a:buNone/>
            </a:pPr>
            <a:endParaRPr lang="en-US" sz="2800" b="1" dirty="0"/>
          </a:p>
          <a:p>
            <a:pPr>
              <a:buNone/>
            </a:pPr>
            <a:r>
              <a:rPr lang="en-US" sz="2400" b="1" dirty="0" smtClean="0"/>
              <a:t>Congressional (midterm) Election Campaigns</a:t>
            </a:r>
          </a:p>
          <a:p>
            <a:pPr>
              <a:buFontTx/>
              <a:buNone/>
            </a:pPr>
            <a:endParaRPr lang="en-US" sz="2800" b="1"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6263" y="3364545"/>
            <a:ext cx="1558246" cy="100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700808"/>
            <a:ext cx="2676525"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651" y="1821485"/>
            <a:ext cx="3209143" cy="2088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1858228"/>
            <a:ext cx="3398194" cy="214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700000">
            <a:off x="568402" y="4950432"/>
            <a:ext cx="2011255" cy="1483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4730" y="4672760"/>
            <a:ext cx="2005046" cy="121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3567" y="4672760"/>
            <a:ext cx="2814750" cy="18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1760" y="5884411"/>
            <a:ext cx="29527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900000">
            <a:off x="6483494" y="5208136"/>
            <a:ext cx="2428875"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470077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z="3600" b="1" dirty="0">
                <a:latin typeface="+mn-lt"/>
              </a:rPr>
              <a:t>What Do Political Party Members Do?</a:t>
            </a:r>
          </a:p>
        </p:txBody>
      </p:sp>
      <p:sp>
        <p:nvSpPr>
          <p:cNvPr id="60419" name="Rectangle 3"/>
          <p:cNvSpPr>
            <a:spLocks noGrp="1" noChangeArrowheads="1"/>
          </p:cNvSpPr>
          <p:nvPr>
            <p:ph type="body" idx="1"/>
          </p:nvPr>
        </p:nvSpPr>
        <p:spPr>
          <a:xfrm>
            <a:off x="457200" y="1600200"/>
            <a:ext cx="8534400" cy="5029200"/>
          </a:xfrm>
        </p:spPr>
        <p:txBody>
          <a:bodyPr>
            <a:normAutofit fontScale="85000" lnSpcReduction="20000"/>
          </a:bodyPr>
          <a:lstStyle/>
          <a:p>
            <a:pPr marL="609600" indent="-609600">
              <a:buFontTx/>
              <a:buNone/>
            </a:pPr>
            <a:r>
              <a:rPr lang="en-US" sz="2800" b="1" dirty="0"/>
              <a:t>3. Once a party’s candidate is elected, the party helps the candidate </a:t>
            </a:r>
            <a:r>
              <a:rPr lang="en-US" sz="2800" b="1" dirty="0" smtClean="0"/>
              <a:t>organise &amp; </a:t>
            </a:r>
            <a:r>
              <a:rPr lang="en-US" sz="2800" b="1" dirty="0"/>
              <a:t>manage the govt</a:t>
            </a:r>
            <a:r>
              <a:rPr lang="en-US" sz="2800" b="1" dirty="0" smtClean="0"/>
              <a:t>.</a:t>
            </a:r>
          </a:p>
          <a:p>
            <a:pPr marL="609600" indent="-609600">
              <a:buFontTx/>
              <a:buNone/>
            </a:pPr>
            <a:endParaRPr lang="en-US" sz="1200" b="1" dirty="0"/>
          </a:p>
          <a:p>
            <a:pPr lvl="1">
              <a:buFont typeface="Wingdings" pitchFamily="2" charset="2"/>
              <a:buChar char="Ø"/>
            </a:pPr>
            <a:r>
              <a:rPr lang="en-US" b="1" dirty="0"/>
              <a:t>Example: </a:t>
            </a:r>
            <a:r>
              <a:rPr lang="en-US" dirty="0"/>
              <a:t>When a President is elected, 100’s of job vacancies in govt. must be filled. Jobs </a:t>
            </a:r>
            <a:r>
              <a:rPr lang="en-US" dirty="0" smtClean="0"/>
              <a:t>are usually </a:t>
            </a:r>
            <a:r>
              <a:rPr lang="en-US" dirty="0"/>
              <a:t>filled by party members who have contributed time, energy &amp;</a:t>
            </a:r>
            <a:r>
              <a:rPr lang="en-US" dirty="0" smtClean="0"/>
              <a:t> </a:t>
            </a:r>
            <a:r>
              <a:rPr lang="en-US" dirty="0"/>
              <a:t>money to the </a:t>
            </a:r>
            <a:r>
              <a:rPr lang="en-US" dirty="0" smtClean="0"/>
              <a:t>campaign (</a:t>
            </a:r>
            <a:r>
              <a:rPr lang="en-US" dirty="0" smtClean="0">
                <a:solidFill>
                  <a:srgbClr val="C00000"/>
                </a:solidFill>
              </a:rPr>
              <a:t>e.g. </a:t>
            </a:r>
            <a:r>
              <a:rPr lang="en-GB" dirty="0" smtClean="0">
                <a:solidFill>
                  <a:srgbClr val="C00000"/>
                </a:solidFill>
              </a:rPr>
              <a:t>The American Foreign Service Association, which tracks ambassadorial appointments, notes that in Obama’s second term 53% of these appointments were political - Less than half have come from the career Foreign Service pool</a:t>
            </a:r>
            <a:r>
              <a:rPr lang="en-GB" dirty="0" smtClean="0"/>
              <a:t>). </a:t>
            </a:r>
            <a:endParaRPr lang="en-US" dirty="0"/>
          </a:p>
          <a:p>
            <a:pPr lvl="1">
              <a:buFont typeface="Wingdings" pitchFamily="2" charset="2"/>
              <a:buChar char="Ø"/>
            </a:pPr>
            <a:r>
              <a:rPr lang="en-US" b="1" dirty="0"/>
              <a:t>Patronage: </a:t>
            </a:r>
            <a:r>
              <a:rPr lang="en-US" dirty="0" smtClean="0"/>
              <a:t>Giving </a:t>
            </a:r>
            <a:r>
              <a:rPr lang="en-US" dirty="0"/>
              <a:t>jobs or special </a:t>
            </a:r>
            <a:r>
              <a:rPr lang="en-US" dirty="0" smtClean="0"/>
              <a:t>favours </a:t>
            </a:r>
            <a:r>
              <a:rPr lang="en-US" dirty="0"/>
              <a:t>to party </a:t>
            </a:r>
            <a:r>
              <a:rPr lang="en-US" dirty="0" smtClean="0"/>
              <a:t>workers (</a:t>
            </a:r>
            <a:r>
              <a:rPr lang="en-US" dirty="0" smtClean="0">
                <a:solidFill>
                  <a:srgbClr val="C00000"/>
                </a:solidFill>
              </a:rPr>
              <a:t>e.g. </a:t>
            </a:r>
            <a:r>
              <a:rPr lang="en-GB" i="1" dirty="0" smtClean="0">
                <a:solidFill>
                  <a:srgbClr val="C00000"/>
                </a:solidFill>
              </a:rPr>
              <a:t>The Washington Post </a:t>
            </a:r>
            <a:r>
              <a:rPr lang="en-GB" dirty="0" smtClean="0">
                <a:solidFill>
                  <a:srgbClr val="C00000"/>
                </a:solidFill>
              </a:rPr>
              <a:t>noted that a former U.S. Senator, Max Baucus, appointed ambassador to Beijing in April 2014, "managed to raise eyebrows during his confirmation hearing by acknowledging, 'I'm no real expert on China”</a:t>
            </a:r>
            <a:r>
              <a:rPr lang="en-GB" dirty="0" smtClean="0"/>
              <a:t>).</a:t>
            </a:r>
            <a:endParaRPr lang="en-US" b="1" dirty="0">
              <a:solidFill>
                <a:srgbClr val="C00000"/>
              </a:solidFill>
            </a:endParaRPr>
          </a:p>
        </p:txBody>
      </p:sp>
    </p:spTree>
    <p:extLst>
      <p:ext uri="{BB962C8B-B14F-4D97-AF65-F5344CB8AC3E}">
        <p14:creationId xmlns:p14="http://schemas.microsoft.com/office/powerpoint/2010/main" val="11285840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0419">
                                            <p:txEl>
                                              <p:pRg st="2" end="2"/>
                                            </p:txEl>
                                          </p:spTgt>
                                        </p:tgtEl>
                                        <p:attrNameLst>
                                          <p:attrName>style.visibility</p:attrName>
                                        </p:attrNameLst>
                                      </p:cBhvr>
                                      <p:to>
                                        <p:strVal val="visible"/>
                                      </p:to>
                                    </p:set>
                                    <p:animEffect transition="in" filter="blinds(horizontal)">
                                      <p:cBhvr>
                                        <p:cTn id="7" dur="500"/>
                                        <p:tgtEl>
                                          <p:spTgt spid="6041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0419">
                                            <p:txEl>
                                              <p:pRg st="3" end="3"/>
                                            </p:txEl>
                                          </p:spTgt>
                                        </p:tgtEl>
                                        <p:attrNameLst>
                                          <p:attrName>style.visibility</p:attrName>
                                        </p:attrNameLst>
                                      </p:cBhvr>
                                      <p:to>
                                        <p:strVal val="visible"/>
                                      </p:to>
                                    </p:set>
                                    <p:animEffect transition="in" filter="blinds(horizontal)">
                                      <p:cBhvr>
                                        <p:cTn id="12" dur="500"/>
                                        <p:tgtEl>
                                          <p:spTgt spid="60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z="4000" b="1" dirty="0">
                <a:latin typeface="+mn-lt"/>
              </a:rPr>
              <a:t>Political Party </a:t>
            </a:r>
            <a:r>
              <a:rPr lang="en-US" sz="4000" b="1" dirty="0" smtClean="0">
                <a:latin typeface="+mn-lt"/>
              </a:rPr>
              <a:t>Organisation</a:t>
            </a:r>
            <a:endParaRPr lang="en-US" sz="4000" b="1" dirty="0">
              <a:latin typeface="+mn-lt"/>
            </a:endParaRPr>
          </a:p>
        </p:txBody>
      </p:sp>
      <p:sp>
        <p:nvSpPr>
          <p:cNvPr id="61443" name="Rectangle 3"/>
          <p:cNvSpPr>
            <a:spLocks noGrp="1" noChangeArrowheads="1"/>
          </p:cNvSpPr>
          <p:nvPr>
            <p:ph type="body" idx="1"/>
          </p:nvPr>
        </p:nvSpPr>
        <p:spPr/>
        <p:txBody>
          <a:bodyPr/>
          <a:lstStyle/>
          <a:p>
            <a:r>
              <a:rPr lang="en-US" sz="2800" b="1" dirty="0"/>
              <a:t>Political Parties are organized at every level:</a:t>
            </a:r>
          </a:p>
          <a:p>
            <a:pPr lvl="1">
              <a:buFont typeface="Wingdings" pitchFamily="2" charset="2"/>
              <a:buChar char="Ø"/>
            </a:pPr>
            <a:r>
              <a:rPr lang="en-US" sz="2400" b="1" dirty="0"/>
              <a:t>Local Party Committee :  </a:t>
            </a:r>
            <a:r>
              <a:rPr lang="en-US" sz="2400" dirty="0"/>
              <a:t>Goal is to get candidates from party elected to local political office, like </a:t>
            </a:r>
            <a:r>
              <a:rPr lang="en-US" sz="2400" b="1" dirty="0"/>
              <a:t>mayor, city councilman, school superintendent, etc…</a:t>
            </a:r>
          </a:p>
        </p:txBody>
      </p:sp>
      <p:sp>
        <p:nvSpPr>
          <p:cNvPr id="61445" name="Text Box 5"/>
          <p:cNvSpPr txBox="1">
            <a:spLocks noChangeArrowheads="1"/>
          </p:cNvSpPr>
          <p:nvPr/>
        </p:nvSpPr>
        <p:spPr bwMode="auto">
          <a:xfrm>
            <a:off x="1600200" y="5867400"/>
            <a:ext cx="22139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dirty="0"/>
              <a:t>Mayor of </a:t>
            </a:r>
            <a:r>
              <a:rPr lang="en-US" dirty="0" smtClean="0"/>
              <a:t>Atlanta, GA:</a:t>
            </a:r>
            <a:endParaRPr lang="en-US" dirty="0"/>
          </a:p>
          <a:p>
            <a:pPr eaLnBrk="0" hangingPunct="0"/>
            <a:r>
              <a:rPr lang="en-US" dirty="0" err="1" smtClean="0"/>
              <a:t>Kasim</a:t>
            </a:r>
            <a:r>
              <a:rPr lang="en-US" dirty="0" smtClean="0"/>
              <a:t> Reid</a:t>
            </a:r>
            <a:endParaRPr lang="en-US" dirty="0"/>
          </a:p>
        </p:txBody>
      </p:sp>
      <p:sp>
        <p:nvSpPr>
          <p:cNvPr id="61447" name="Text Box 7"/>
          <p:cNvSpPr txBox="1">
            <a:spLocks noChangeArrowheads="1"/>
          </p:cNvSpPr>
          <p:nvPr/>
        </p:nvSpPr>
        <p:spPr bwMode="auto">
          <a:xfrm>
            <a:off x="4968087" y="5949279"/>
            <a:ext cx="33280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GB" dirty="0" smtClean="0"/>
              <a:t>Baldwin County Commission, GA:</a:t>
            </a:r>
            <a:endParaRPr lang="en-US" dirty="0" smtClean="0"/>
          </a:p>
          <a:p>
            <a:pPr eaLnBrk="0" hangingPunct="0"/>
            <a:r>
              <a:rPr lang="en-GB" dirty="0" smtClean="0"/>
              <a:t>Lawson Lawrence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429000"/>
            <a:ext cx="19145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3429000"/>
            <a:ext cx="1876758"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20787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43">
                                            <p:txEl>
                                              <p:pRg st="1" end="1"/>
                                            </p:txEl>
                                          </p:spTgt>
                                        </p:tgtEl>
                                        <p:attrNameLst>
                                          <p:attrName>style.visibility</p:attrName>
                                        </p:attrNameLst>
                                      </p:cBhvr>
                                      <p:to>
                                        <p:strVal val="visible"/>
                                      </p:to>
                                    </p:set>
                                    <p:animEffect transition="in" filter="blinds(horizontal)">
                                      <p:cBhvr>
                                        <p:cTn id="7" dur="500"/>
                                        <p:tgtEl>
                                          <p:spTgt spid="61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b="1" dirty="0">
                <a:latin typeface="+mn-lt"/>
              </a:rPr>
              <a:t>Political Party </a:t>
            </a:r>
            <a:r>
              <a:rPr lang="en-US" b="1" dirty="0" smtClean="0">
                <a:latin typeface="+mn-lt"/>
              </a:rPr>
              <a:t>Organisation</a:t>
            </a:r>
            <a:endParaRPr lang="en-US" b="1" dirty="0">
              <a:latin typeface="+mn-lt"/>
            </a:endParaRPr>
          </a:p>
        </p:txBody>
      </p:sp>
      <p:sp>
        <p:nvSpPr>
          <p:cNvPr id="62467" name="Rectangle 3"/>
          <p:cNvSpPr>
            <a:spLocks noGrp="1" noChangeArrowheads="1"/>
          </p:cNvSpPr>
          <p:nvPr>
            <p:ph type="body" idx="1"/>
          </p:nvPr>
        </p:nvSpPr>
        <p:spPr/>
        <p:txBody>
          <a:bodyPr/>
          <a:lstStyle/>
          <a:p>
            <a:r>
              <a:rPr lang="en-US" sz="2800" b="1" dirty="0"/>
              <a:t>Political parties are organized at every level:</a:t>
            </a:r>
          </a:p>
          <a:p>
            <a:pPr lvl="1">
              <a:buFont typeface="Wingdings" pitchFamily="2" charset="2"/>
              <a:buChar char="Ø"/>
            </a:pPr>
            <a:r>
              <a:rPr lang="en-US" sz="2400" b="1" dirty="0"/>
              <a:t>State Party </a:t>
            </a:r>
            <a:r>
              <a:rPr lang="en-US" sz="2400" b="1" dirty="0" smtClean="0"/>
              <a:t>Committee - </a:t>
            </a:r>
            <a:r>
              <a:rPr lang="en-US" sz="2400" dirty="0"/>
              <a:t>Goal is to get candidates from party elected to state political office, like </a:t>
            </a:r>
            <a:r>
              <a:rPr lang="en-US" sz="2400" b="1" dirty="0"/>
              <a:t>governor, attorney general, state legislator, etc…</a:t>
            </a:r>
          </a:p>
        </p:txBody>
      </p:sp>
      <p:sp>
        <p:nvSpPr>
          <p:cNvPr id="62469" name="Text Box 5"/>
          <p:cNvSpPr txBox="1">
            <a:spLocks noChangeArrowheads="1"/>
          </p:cNvSpPr>
          <p:nvPr/>
        </p:nvSpPr>
        <p:spPr bwMode="auto">
          <a:xfrm>
            <a:off x="1619672" y="5877395"/>
            <a:ext cx="22391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dirty="0" smtClean="0"/>
              <a:t>Governor of Georgia:</a:t>
            </a:r>
            <a:endParaRPr lang="en-US" dirty="0"/>
          </a:p>
          <a:p>
            <a:pPr algn="ctr" eaLnBrk="0" hangingPunct="0"/>
            <a:r>
              <a:rPr lang="en-US" dirty="0"/>
              <a:t>   </a:t>
            </a:r>
            <a:r>
              <a:rPr lang="en-US" dirty="0" smtClean="0"/>
              <a:t>Nathan Deal</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745" y="3429000"/>
            <a:ext cx="19145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6832" y="3429000"/>
            <a:ext cx="2261512"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076056" y="5867400"/>
            <a:ext cx="2880320" cy="646331"/>
          </a:xfrm>
          <a:prstGeom prst="rect">
            <a:avLst/>
          </a:prstGeom>
          <a:noFill/>
        </p:spPr>
        <p:txBody>
          <a:bodyPr wrap="square" rtlCol="0">
            <a:spAutoFit/>
          </a:bodyPr>
          <a:lstStyle/>
          <a:p>
            <a:pPr algn="ctr"/>
            <a:r>
              <a:rPr lang="en-GB" dirty="0" smtClean="0"/>
              <a:t>Attorney General, </a:t>
            </a:r>
            <a:r>
              <a:rPr lang="en-GB" dirty="0"/>
              <a:t>G</a:t>
            </a:r>
            <a:r>
              <a:rPr lang="en-GB" dirty="0" smtClean="0"/>
              <a:t>eorgia:</a:t>
            </a:r>
          </a:p>
          <a:p>
            <a:pPr algn="ctr"/>
            <a:r>
              <a:rPr lang="en-GB" dirty="0" smtClean="0"/>
              <a:t>Sam </a:t>
            </a:r>
            <a:r>
              <a:rPr lang="en-GB" dirty="0" err="1" smtClean="0"/>
              <a:t>Olens</a:t>
            </a:r>
            <a:endParaRPr lang="en-GB" dirty="0"/>
          </a:p>
        </p:txBody>
      </p:sp>
    </p:spTree>
    <p:extLst>
      <p:ext uri="{BB962C8B-B14F-4D97-AF65-F5344CB8AC3E}">
        <p14:creationId xmlns:p14="http://schemas.microsoft.com/office/powerpoint/2010/main" val="9836359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2467">
                                            <p:txEl>
                                              <p:pRg st="1" end="1"/>
                                            </p:txEl>
                                          </p:spTgt>
                                        </p:tgtEl>
                                        <p:attrNameLst>
                                          <p:attrName>style.visibility</p:attrName>
                                        </p:attrNameLst>
                                      </p:cBhvr>
                                      <p:to>
                                        <p:strVal val="visible"/>
                                      </p:to>
                                    </p:set>
                                    <p:animEffect transition="in" filter="blinds(horizontal)">
                                      <p:cBhvr>
                                        <p:cTn id="7" dur="500"/>
                                        <p:tgtEl>
                                          <p:spTgt spid="624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b="1" dirty="0">
                <a:latin typeface="+mn-lt"/>
              </a:rPr>
              <a:t>Political Party </a:t>
            </a:r>
            <a:r>
              <a:rPr lang="en-US" b="1" dirty="0" err="1" smtClean="0">
                <a:latin typeface="+mn-lt"/>
              </a:rPr>
              <a:t>Organisation</a:t>
            </a:r>
            <a:endParaRPr lang="en-US" b="1" dirty="0">
              <a:latin typeface="+mn-lt"/>
            </a:endParaRPr>
          </a:p>
        </p:txBody>
      </p:sp>
      <p:sp>
        <p:nvSpPr>
          <p:cNvPr id="63491" name="Rectangle 3"/>
          <p:cNvSpPr>
            <a:spLocks noGrp="1" noChangeArrowheads="1"/>
          </p:cNvSpPr>
          <p:nvPr>
            <p:ph type="body" idx="1"/>
          </p:nvPr>
        </p:nvSpPr>
        <p:spPr/>
        <p:txBody>
          <a:bodyPr/>
          <a:lstStyle/>
          <a:p>
            <a:r>
              <a:rPr lang="en-US" sz="2800" b="1" dirty="0"/>
              <a:t>Political parties are </a:t>
            </a:r>
            <a:r>
              <a:rPr lang="en-US" sz="2800" b="1" dirty="0" err="1" smtClean="0"/>
              <a:t>organised</a:t>
            </a:r>
            <a:r>
              <a:rPr lang="en-US" sz="2800" b="1" dirty="0" smtClean="0"/>
              <a:t> </a:t>
            </a:r>
            <a:r>
              <a:rPr lang="en-US" sz="2800" b="1" dirty="0"/>
              <a:t>at every level:</a:t>
            </a:r>
          </a:p>
          <a:p>
            <a:pPr lvl="1">
              <a:buFont typeface="Wingdings" pitchFamily="2" charset="2"/>
              <a:buChar char="Ø"/>
            </a:pPr>
            <a:r>
              <a:rPr lang="en-US" sz="2400" b="1" dirty="0"/>
              <a:t>National Party Committee: </a:t>
            </a:r>
            <a:r>
              <a:rPr lang="en-US" sz="2400" dirty="0"/>
              <a:t>Goal is to get candidates from party elected to national political office, like President</a:t>
            </a:r>
            <a:r>
              <a:rPr lang="en-US" sz="2400" dirty="0" smtClean="0"/>
              <a:t>, Vice President, Senator &amp; </a:t>
            </a:r>
            <a:r>
              <a:rPr lang="en-US" sz="2400" dirty="0"/>
              <a:t>House Representative</a:t>
            </a:r>
          </a:p>
          <a:p>
            <a:endParaRPr lang="en-US" sz="2800" b="1" dirty="0">
              <a:latin typeface="Times New Roman" pitchFamily="18" charset="0"/>
            </a:endParaRPr>
          </a:p>
        </p:txBody>
      </p:sp>
      <p:sp>
        <p:nvSpPr>
          <p:cNvPr id="63493" name="Text Box 5"/>
          <p:cNvSpPr txBox="1">
            <a:spLocks noChangeArrowheads="1"/>
          </p:cNvSpPr>
          <p:nvPr/>
        </p:nvSpPr>
        <p:spPr bwMode="auto">
          <a:xfrm>
            <a:off x="251520" y="5943600"/>
            <a:ext cx="88569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1200" dirty="0" smtClean="0"/>
              <a:t>                President Barak Obama              Vice President Joe Biden              Sen. Saxby Chambliss, GA          David Scott GA, </a:t>
            </a:r>
            <a:r>
              <a:rPr lang="en-US" sz="1200" dirty="0" err="1" smtClean="0"/>
              <a:t>HoR</a:t>
            </a:r>
            <a:r>
              <a:rPr lang="en-US" sz="1200" dirty="0" smtClean="0"/>
              <a:t> , 13</a:t>
            </a:r>
            <a:r>
              <a:rPr lang="en-US" sz="1200" baseline="30000" dirty="0" smtClean="0"/>
              <a:t>th</a:t>
            </a:r>
            <a:r>
              <a:rPr lang="en-US" sz="1200" dirty="0" smtClean="0"/>
              <a:t> Dist. (D) </a:t>
            </a:r>
            <a:endParaRPr lang="en-US" sz="12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459647"/>
            <a:ext cx="2088232" cy="2409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3429000"/>
            <a:ext cx="1927716" cy="2409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9834" y="3419012"/>
            <a:ext cx="1991226" cy="2437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3414217"/>
            <a:ext cx="1872208" cy="2431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18964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animEffect transition="in" filter="blinds(horizontal)">
                                      <p:cBhvr>
                                        <p:cTn id="7" dur="500"/>
                                        <p:tgtEl>
                                          <p:spTgt spid="634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74638"/>
            <a:ext cx="8229600" cy="922114"/>
          </a:xfrm>
        </p:spPr>
        <p:txBody>
          <a:bodyPr>
            <a:normAutofit/>
          </a:bodyPr>
          <a:lstStyle/>
          <a:p>
            <a:r>
              <a:rPr lang="en-US" sz="4000" b="1" dirty="0">
                <a:latin typeface="+mn-lt"/>
              </a:rPr>
              <a:t>Third Parties</a:t>
            </a:r>
          </a:p>
        </p:txBody>
      </p:sp>
      <p:sp>
        <p:nvSpPr>
          <p:cNvPr id="64515" name="Rectangle 3"/>
          <p:cNvSpPr>
            <a:spLocks noGrp="1" noChangeArrowheads="1"/>
          </p:cNvSpPr>
          <p:nvPr>
            <p:ph type="body" idx="1"/>
          </p:nvPr>
        </p:nvSpPr>
        <p:spPr>
          <a:xfrm>
            <a:off x="251520" y="980728"/>
            <a:ext cx="8640960" cy="5760640"/>
          </a:xfrm>
        </p:spPr>
        <p:txBody>
          <a:bodyPr>
            <a:normAutofit fontScale="92500" lnSpcReduction="20000"/>
          </a:bodyPr>
          <a:lstStyle/>
          <a:p>
            <a:pPr marL="0" indent="0">
              <a:buNone/>
            </a:pPr>
            <a:r>
              <a:rPr lang="en-US" sz="2400" b="1" dirty="0"/>
              <a:t>What are Third Parties?</a:t>
            </a:r>
          </a:p>
          <a:p>
            <a:pPr lvl="1">
              <a:buFont typeface="Wingdings" pitchFamily="2" charset="2"/>
              <a:buChar char="Ø"/>
            </a:pPr>
            <a:r>
              <a:rPr lang="en-US" sz="1900" dirty="0"/>
              <a:t>Parties representing minority opinions that challenge the Democrats and </a:t>
            </a:r>
            <a:r>
              <a:rPr lang="en-US" sz="1900" dirty="0" smtClean="0"/>
              <a:t>Republicans. Some </a:t>
            </a:r>
            <a:r>
              <a:rPr lang="en-US" sz="1900" dirty="0"/>
              <a:t>successful Third </a:t>
            </a:r>
            <a:r>
              <a:rPr lang="en-US" sz="1900" dirty="0" smtClean="0"/>
              <a:t>Parties:</a:t>
            </a:r>
          </a:p>
          <a:p>
            <a:pPr lvl="1">
              <a:buFont typeface="Wingdings" pitchFamily="2" charset="2"/>
              <a:buChar char="Ø"/>
            </a:pPr>
            <a:endParaRPr lang="en-US" sz="500" dirty="0" smtClean="0"/>
          </a:p>
          <a:p>
            <a:pPr lvl="2">
              <a:buFont typeface="Wingdings" pitchFamily="2" charset="2"/>
              <a:buChar char="Ø"/>
            </a:pPr>
            <a:r>
              <a:rPr lang="en-US" sz="1900" b="1" dirty="0" smtClean="0">
                <a:solidFill>
                  <a:srgbClr val="C00000"/>
                </a:solidFill>
              </a:rPr>
              <a:t>Populist </a:t>
            </a:r>
            <a:r>
              <a:rPr lang="en-US" sz="1900" b="1" dirty="0">
                <a:solidFill>
                  <a:srgbClr val="C00000"/>
                </a:solidFill>
              </a:rPr>
              <a:t>Party </a:t>
            </a:r>
            <a:r>
              <a:rPr lang="en-US" sz="1900" dirty="0" smtClean="0"/>
              <a:t>– </a:t>
            </a:r>
            <a:r>
              <a:rPr lang="en-GB" sz="1900" dirty="0" smtClean="0"/>
              <a:t>The People's Party, also known as the "Populists", was a short-lived, established in 1891 as </a:t>
            </a:r>
            <a:r>
              <a:rPr lang="en-US" sz="1900" dirty="0" smtClean="0"/>
              <a:t>a split </a:t>
            </a:r>
            <a:r>
              <a:rPr lang="en-US" sz="1900" dirty="0"/>
              <a:t>off from Rep. </a:t>
            </a:r>
            <a:r>
              <a:rPr lang="en-GB" sz="1900" dirty="0" smtClean="0"/>
              <a:t>Based among poor, white cotton farmers in the South, </a:t>
            </a:r>
            <a:r>
              <a:rPr lang="en-GB" sz="1900" dirty="0"/>
              <a:t>i</a:t>
            </a:r>
            <a:r>
              <a:rPr lang="en-GB" sz="1900" dirty="0" smtClean="0"/>
              <a:t>t was most important in 1892-96, and then rapidly faded away. </a:t>
            </a:r>
          </a:p>
          <a:p>
            <a:pPr lvl="2">
              <a:buFont typeface="Wingdings" pitchFamily="2" charset="2"/>
              <a:buChar char="Ø"/>
            </a:pPr>
            <a:r>
              <a:rPr lang="en-GB" sz="1900" b="1" dirty="0" smtClean="0">
                <a:solidFill>
                  <a:srgbClr val="C00000"/>
                </a:solidFill>
              </a:rPr>
              <a:t>Progressive Party </a:t>
            </a:r>
            <a:r>
              <a:rPr lang="en-GB" sz="1900" dirty="0" smtClean="0"/>
              <a:t>– The </a:t>
            </a:r>
            <a:r>
              <a:rPr lang="en-GB" sz="1900" b="1" dirty="0" smtClean="0"/>
              <a:t>Progressive Party</a:t>
            </a:r>
            <a:r>
              <a:rPr lang="en-GB" sz="1900" dirty="0" smtClean="0"/>
              <a:t> (1912) was formed by former President Theodore Roosevelt after a split in the Republican Party between him and President Taft.</a:t>
            </a:r>
            <a:r>
              <a:rPr lang="en-GB" sz="1900" dirty="0"/>
              <a:t> </a:t>
            </a:r>
            <a:r>
              <a:rPr lang="en-GB" sz="1900" dirty="0" smtClean="0"/>
              <a:t>The party also became known as the </a:t>
            </a:r>
            <a:r>
              <a:rPr lang="en-GB" sz="1900" b="1" dirty="0" smtClean="0"/>
              <a:t>Bull Moose Party</a:t>
            </a:r>
            <a:r>
              <a:rPr lang="en-GB" sz="1900" dirty="0" smtClean="0"/>
              <a:t> after journalists quoted Roosevelt saying </a:t>
            </a:r>
            <a:r>
              <a:rPr lang="en-GB" sz="1900" i="1" dirty="0" smtClean="0"/>
              <a:t>"I'm feeling like a bull moose" </a:t>
            </a:r>
            <a:r>
              <a:rPr lang="en-GB" sz="1900" dirty="0" smtClean="0"/>
              <a:t>shortly after the new party was formed!</a:t>
            </a:r>
          </a:p>
          <a:p>
            <a:pPr lvl="2">
              <a:buFont typeface="Wingdings" pitchFamily="2" charset="2"/>
              <a:buChar char="Ø"/>
            </a:pPr>
            <a:r>
              <a:rPr lang="en-US" sz="1900" b="1" dirty="0" smtClean="0">
                <a:solidFill>
                  <a:srgbClr val="C00000"/>
                </a:solidFill>
              </a:rPr>
              <a:t>Libertarian </a:t>
            </a:r>
            <a:r>
              <a:rPr lang="en-US" sz="1900" b="1" dirty="0">
                <a:solidFill>
                  <a:srgbClr val="C00000"/>
                </a:solidFill>
              </a:rPr>
              <a:t>Party </a:t>
            </a:r>
            <a:r>
              <a:rPr lang="en-US" sz="1900" dirty="0"/>
              <a:t>– </a:t>
            </a:r>
            <a:r>
              <a:rPr lang="en-GB" sz="1900" dirty="0" smtClean="0"/>
              <a:t>A national party that reflects, represents and promotes the ideas and philosophies of libertarianism (freedom as a political end) &amp; free market capitalism/laissez-faire capitalism (no government interference in economy).</a:t>
            </a:r>
            <a:r>
              <a:rPr lang="en-GB" sz="1900" baseline="30000" dirty="0"/>
              <a:t> </a:t>
            </a:r>
            <a:r>
              <a:rPr lang="en-GB" sz="1900" dirty="0" smtClean="0">
                <a:solidFill>
                  <a:srgbClr val="C00000"/>
                </a:solidFill>
              </a:rPr>
              <a:t>In 30 states where voters can register by party, the party has 330,811 registered voters</a:t>
            </a:r>
            <a:r>
              <a:rPr lang="en-GB" sz="1900" dirty="0" smtClean="0"/>
              <a:t>. </a:t>
            </a:r>
          </a:p>
          <a:p>
            <a:pPr lvl="2">
              <a:buFont typeface="Wingdings" pitchFamily="2" charset="2"/>
              <a:buChar char="Ø"/>
            </a:pPr>
            <a:r>
              <a:rPr lang="en-US" sz="1900" b="1" dirty="0" smtClean="0">
                <a:solidFill>
                  <a:srgbClr val="C00000"/>
                </a:solidFill>
              </a:rPr>
              <a:t>Tea Party </a:t>
            </a:r>
            <a:r>
              <a:rPr lang="en-US" sz="1900" dirty="0" smtClean="0"/>
              <a:t>– A </a:t>
            </a:r>
            <a:r>
              <a:rPr lang="en-GB" sz="1900" dirty="0" smtClean="0"/>
              <a:t>political movement known for advocating a reduction in the national </a:t>
            </a:r>
            <a:r>
              <a:rPr lang="en-GB" sz="1900" dirty="0" err="1" smtClean="0"/>
              <a:t>dept</a:t>
            </a:r>
            <a:r>
              <a:rPr lang="en-GB" sz="1900" dirty="0" smtClean="0"/>
              <a:t> &amp; federal deficit by reducing government &amp; taxes. A mix of right-wing conservatives, libertarians &amp; populists it has sponsored protests &amp; supported political candidates since 2009. </a:t>
            </a:r>
            <a:r>
              <a:rPr lang="en-GB" sz="1900" dirty="0" smtClean="0">
                <a:solidFill>
                  <a:srgbClr val="C00000"/>
                </a:solidFill>
              </a:rPr>
              <a:t>However expected gains in the 2010 mid-terms never really happened and the “party” has been on the wane since.</a:t>
            </a:r>
            <a:endParaRPr lang="en-US" sz="1900" b="1" dirty="0">
              <a:solidFill>
                <a:srgbClr val="C00000"/>
              </a:solidFill>
            </a:endParaRPr>
          </a:p>
        </p:txBody>
      </p:sp>
    </p:spTree>
    <p:extLst>
      <p:ext uri="{BB962C8B-B14F-4D97-AF65-F5344CB8AC3E}">
        <p14:creationId xmlns:p14="http://schemas.microsoft.com/office/powerpoint/2010/main" val="16419267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4515">
                                            <p:txEl>
                                              <p:pRg st="1" end="1"/>
                                            </p:txEl>
                                          </p:spTgt>
                                        </p:tgtEl>
                                        <p:attrNameLst>
                                          <p:attrName>style.visibility</p:attrName>
                                        </p:attrNameLst>
                                      </p:cBhvr>
                                      <p:to>
                                        <p:strVal val="visible"/>
                                      </p:to>
                                    </p:set>
                                    <p:animEffect transition="in" filter="blinds(horizontal)">
                                      <p:cBhvr>
                                        <p:cTn id="7" dur="500"/>
                                        <p:tgtEl>
                                          <p:spTgt spid="645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4515">
                                            <p:txEl>
                                              <p:pRg st="3" end="3"/>
                                            </p:txEl>
                                          </p:spTgt>
                                        </p:tgtEl>
                                        <p:attrNameLst>
                                          <p:attrName>style.visibility</p:attrName>
                                        </p:attrNameLst>
                                      </p:cBhvr>
                                      <p:to>
                                        <p:strVal val="visible"/>
                                      </p:to>
                                    </p:set>
                                    <p:animEffect transition="in" filter="blinds(horizontal)">
                                      <p:cBhvr>
                                        <p:cTn id="12" dur="500"/>
                                        <p:tgtEl>
                                          <p:spTgt spid="6451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4515">
                                            <p:txEl>
                                              <p:pRg st="4" end="4"/>
                                            </p:txEl>
                                          </p:spTgt>
                                        </p:tgtEl>
                                        <p:attrNameLst>
                                          <p:attrName>style.visibility</p:attrName>
                                        </p:attrNameLst>
                                      </p:cBhvr>
                                      <p:to>
                                        <p:strVal val="visible"/>
                                      </p:to>
                                    </p:set>
                                    <p:animEffect transition="in" filter="blinds(horizontal)">
                                      <p:cBhvr>
                                        <p:cTn id="17" dur="500"/>
                                        <p:tgtEl>
                                          <p:spTgt spid="645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4515">
                                            <p:txEl>
                                              <p:pRg st="5" end="5"/>
                                            </p:txEl>
                                          </p:spTgt>
                                        </p:tgtEl>
                                        <p:attrNameLst>
                                          <p:attrName>style.visibility</p:attrName>
                                        </p:attrNameLst>
                                      </p:cBhvr>
                                      <p:to>
                                        <p:strVal val="visible"/>
                                      </p:to>
                                    </p:set>
                                    <p:animEffect transition="in" filter="blinds(horizontal)">
                                      <p:cBhvr>
                                        <p:cTn id="22" dur="500"/>
                                        <p:tgtEl>
                                          <p:spTgt spid="6451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4515">
                                            <p:txEl>
                                              <p:pRg st="6" end="6"/>
                                            </p:txEl>
                                          </p:spTgt>
                                        </p:tgtEl>
                                        <p:attrNameLst>
                                          <p:attrName>style.visibility</p:attrName>
                                        </p:attrNameLst>
                                      </p:cBhvr>
                                      <p:to>
                                        <p:strVal val="visible"/>
                                      </p:to>
                                    </p:set>
                                    <p:animEffect transition="in" filter="blinds(horizontal)">
                                      <p:cBhvr>
                                        <p:cTn id="27" dur="500"/>
                                        <p:tgtEl>
                                          <p:spTgt spid="645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title"/>
          </p:nvPr>
        </p:nvSpPr>
        <p:spPr/>
        <p:txBody>
          <a:bodyPr/>
          <a:lstStyle/>
          <a:p>
            <a:r>
              <a:rPr lang="en-US" b="1" dirty="0" smtClean="0">
                <a:latin typeface="+mn-lt"/>
              </a:rPr>
              <a:t>3 Kinds of Third Parties:</a:t>
            </a:r>
            <a:endParaRPr lang="en-US" b="1" dirty="0">
              <a:latin typeface="+mn-lt"/>
            </a:endParaRPr>
          </a:p>
        </p:txBody>
      </p:sp>
      <p:sp>
        <p:nvSpPr>
          <p:cNvPr id="65540" name="Rectangle 4"/>
          <p:cNvSpPr>
            <a:spLocks noGrp="1" noChangeArrowheads="1"/>
          </p:cNvSpPr>
          <p:nvPr>
            <p:ph type="body" idx="1"/>
          </p:nvPr>
        </p:nvSpPr>
        <p:spPr>
          <a:xfrm>
            <a:off x="457200" y="1340768"/>
            <a:ext cx="8229600" cy="4785395"/>
          </a:xfrm>
        </p:spPr>
        <p:txBody>
          <a:bodyPr/>
          <a:lstStyle/>
          <a:p>
            <a:endParaRPr lang="en-US" sz="1500" b="1" dirty="0"/>
          </a:p>
          <a:p>
            <a:pPr marL="457200" indent="-457200">
              <a:buAutoNum type="arabicPeriod"/>
            </a:pPr>
            <a:r>
              <a:rPr lang="en-US" sz="2400" b="1" dirty="0" smtClean="0"/>
              <a:t>Single Issue Parties:</a:t>
            </a:r>
          </a:p>
          <a:p>
            <a:pPr marL="457200" indent="-457200">
              <a:buAutoNum type="arabicPeriod"/>
            </a:pPr>
            <a:endParaRPr lang="en-US" sz="1500" b="1" dirty="0"/>
          </a:p>
          <a:p>
            <a:pPr lvl="2">
              <a:buFont typeface="Wingdings" pitchFamily="2" charset="2"/>
              <a:buChar char="Ø"/>
            </a:pPr>
            <a:r>
              <a:rPr lang="en-US" dirty="0"/>
              <a:t>Examples:</a:t>
            </a:r>
          </a:p>
          <a:p>
            <a:pPr lvl="3">
              <a:buFont typeface="Wingdings" pitchFamily="2" charset="2"/>
              <a:buChar char="v"/>
            </a:pPr>
            <a:r>
              <a:rPr lang="en-US" dirty="0"/>
              <a:t> </a:t>
            </a:r>
            <a:r>
              <a:rPr lang="en-US" sz="1800" b="1" dirty="0">
                <a:solidFill>
                  <a:srgbClr val="C00000"/>
                </a:solidFill>
              </a:rPr>
              <a:t>Prohibition Party</a:t>
            </a:r>
            <a:r>
              <a:rPr lang="en-US" sz="1800" b="1" dirty="0"/>
              <a:t>:</a:t>
            </a:r>
            <a:r>
              <a:rPr lang="en-US" sz="1800" dirty="0"/>
              <a:t> formed in 1872 to support banning of alcohol in the U.S.</a:t>
            </a:r>
          </a:p>
          <a:p>
            <a:pPr lvl="3">
              <a:buFont typeface="Wingdings" pitchFamily="2" charset="2"/>
              <a:buChar char="v"/>
            </a:pPr>
            <a:r>
              <a:rPr lang="en-US" sz="1800" dirty="0"/>
              <a:t> </a:t>
            </a:r>
            <a:r>
              <a:rPr lang="en-US" sz="1800" b="1" dirty="0">
                <a:solidFill>
                  <a:srgbClr val="C00000"/>
                </a:solidFill>
              </a:rPr>
              <a:t>U.S. Marijuana Party</a:t>
            </a:r>
            <a:r>
              <a:rPr lang="en-US" sz="1800" b="1" dirty="0"/>
              <a:t>: </a:t>
            </a:r>
            <a:r>
              <a:rPr lang="en-US" sz="1800" dirty="0"/>
              <a:t>formed to support the legalization of marijuana in the U.S.</a:t>
            </a:r>
          </a:p>
          <a:p>
            <a:pPr lvl="3">
              <a:buFont typeface="Wingdings" pitchFamily="2" charset="2"/>
              <a:buChar char="v"/>
            </a:pPr>
            <a:r>
              <a:rPr lang="en-US" sz="1800" dirty="0"/>
              <a:t> </a:t>
            </a:r>
            <a:r>
              <a:rPr lang="en-US" sz="1800" b="1" dirty="0">
                <a:solidFill>
                  <a:srgbClr val="C00000"/>
                </a:solidFill>
              </a:rPr>
              <a:t>Green Party</a:t>
            </a:r>
            <a:r>
              <a:rPr lang="en-US" sz="1800" b="1" dirty="0"/>
              <a:t>: </a:t>
            </a:r>
            <a:r>
              <a:rPr lang="en-US" sz="1800" dirty="0"/>
              <a:t>formed to protect the environment</a:t>
            </a:r>
          </a:p>
          <a:p>
            <a:pPr lvl="3">
              <a:buFont typeface="Wingdings" pitchFamily="2" charset="2"/>
              <a:buChar char="v"/>
            </a:pPr>
            <a:endParaRPr lang="en-US" dirty="0">
              <a:latin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581128"/>
            <a:ext cx="158417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4557787"/>
            <a:ext cx="1811780" cy="1599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4581129"/>
            <a:ext cx="1763306" cy="1576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884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5540">
                                            <p:txEl>
                                              <p:pRg st="4" end="4"/>
                                            </p:txEl>
                                          </p:spTgt>
                                        </p:tgtEl>
                                        <p:attrNameLst>
                                          <p:attrName>style.visibility</p:attrName>
                                        </p:attrNameLst>
                                      </p:cBhvr>
                                      <p:to>
                                        <p:strVal val="visible"/>
                                      </p:to>
                                    </p:set>
                                    <p:animEffect transition="in" filter="blinds(horizontal)">
                                      <p:cBhvr>
                                        <p:cTn id="7" dur="500"/>
                                        <p:tgtEl>
                                          <p:spTgt spid="65540">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5540">
                                            <p:txEl>
                                              <p:pRg st="5" end="5"/>
                                            </p:txEl>
                                          </p:spTgt>
                                        </p:tgtEl>
                                        <p:attrNameLst>
                                          <p:attrName>style.visibility</p:attrName>
                                        </p:attrNameLst>
                                      </p:cBhvr>
                                      <p:to>
                                        <p:strVal val="visible"/>
                                      </p:to>
                                    </p:set>
                                    <p:animEffect transition="in" filter="blinds(horizontal)">
                                      <p:cBhvr>
                                        <p:cTn id="12" dur="500"/>
                                        <p:tgtEl>
                                          <p:spTgt spid="65540">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5540">
                                            <p:txEl>
                                              <p:pRg st="6" end="6"/>
                                            </p:txEl>
                                          </p:spTgt>
                                        </p:tgtEl>
                                        <p:attrNameLst>
                                          <p:attrName>style.visibility</p:attrName>
                                        </p:attrNameLst>
                                      </p:cBhvr>
                                      <p:to>
                                        <p:strVal val="visible"/>
                                      </p:to>
                                    </p:set>
                                    <p:animEffect transition="in" filter="blinds(horizontal)">
                                      <p:cBhvr>
                                        <p:cTn id="17" dur="500"/>
                                        <p:tgtEl>
                                          <p:spTgt spid="6554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GB" b="1" dirty="0" smtClean="0">
                <a:latin typeface="+mn-lt"/>
              </a:rPr>
              <a:t>3 Kinds of Third Parties:</a:t>
            </a:r>
            <a:endParaRPr lang="en-US" b="1" dirty="0">
              <a:latin typeface="+mn-lt"/>
            </a:endParaRPr>
          </a:p>
        </p:txBody>
      </p:sp>
      <p:sp>
        <p:nvSpPr>
          <p:cNvPr id="66563" name="Rectangle 3"/>
          <p:cNvSpPr>
            <a:spLocks noGrp="1" noChangeArrowheads="1"/>
          </p:cNvSpPr>
          <p:nvPr>
            <p:ph type="body" idx="1"/>
          </p:nvPr>
        </p:nvSpPr>
        <p:spPr>
          <a:xfrm>
            <a:off x="457200" y="1268760"/>
            <a:ext cx="8229600" cy="4857403"/>
          </a:xfrm>
        </p:spPr>
        <p:txBody>
          <a:bodyPr/>
          <a:lstStyle/>
          <a:p>
            <a:pPr marL="0" indent="0">
              <a:buNone/>
            </a:pPr>
            <a:r>
              <a:rPr lang="en-US" sz="2400" b="1" dirty="0" smtClean="0"/>
              <a:t>2</a:t>
            </a:r>
            <a:r>
              <a:rPr lang="en-US" sz="2400" b="1" dirty="0"/>
              <a:t>. </a:t>
            </a:r>
            <a:r>
              <a:rPr lang="en-US" sz="2400" b="1" dirty="0" smtClean="0"/>
              <a:t>Political/Ideological Belief Parties:</a:t>
            </a:r>
          </a:p>
          <a:p>
            <a:pPr marL="0" indent="0">
              <a:buNone/>
            </a:pPr>
            <a:endParaRPr lang="en-US" sz="1600" b="1" dirty="0"/>
          </a:p>
          <a:p>
            <a:pPr lvl="2">
              <a:buFont typeface="Wingdings" pitchFamily="2" charset="2"/>
              <a:buChar char="Ø"/>
            </a:pPr>
            <a:r>
              <a:rPr lang="en-US" dirty="0"/>
              <a:t>Examples:</a:t>
            </a:r>
          </a:p>
          <a:p>
            <a:pPr lvl="3">
              <a:buFont typeface="Wingdings" pitchFamily="2" charset="2"/>
              <a:buChar char="v"/>
            </a:pPr>
            <a:r>
              <a:rPr lang="en-US" dirty="0"/>
              <a:t> </a:t>
            </a:r>
            <a:r>
              <a:rPr lang="en-US" dirty="0">
                <a:solidFill>
                  <a:srgbClr val="C00000"/>
                </a:solidFill>
              </a:rPr>
              <a:t>Libertarian Party</a:t>
            </a:r>
          </a:p>
          <a:p>
            <a:pPr lvl="3">
              <a:buFont typeface="Wingdings" pitchFamily="2" charset="2"/>
              <a:buChar char="v"/>
            </a:pPr>
            <a:r>
              <a:rPr lang="en-US" dirty="0"/>
              <a:t> </a:t>
            </a:r>
            <a:r>
              <a:rPr lang="en-US" dirty="0">
                <a:solidFill>
                  <a:srgbClr val="C00000"/>
                </a:solidFill>
              </a:rPr>
              <a:t>The </a:t>
            </a:r>
            <a:r>
              <a:rPr lang="en-US" dirty="0" smtClean="0">
                <a:solidFill>
                  <a:srgbClr val="C00000"/>
                </a:solidFill>
              </a:rPr>
              <a:t>Tea Party</a:t>
            </a:r>
            <a:endParaRPr lang="en-US" dirty="0">
              <a:solidFill>
                <a:srgbClr val="C00000"/>
              </a:solidFill>
            </a:endParaRPr>
          </a:p>
          <a:p>
            <a:pPr lvl="3">
              <a:buFont typeface="Wingdings" pitchFamily="2" charset="2"/>
              <a:buChar char="v"/>
            </a:pPr>
            <a:r>
              <a:rPr lang="en-US" dirty="0"/>
              <a:t> </a:t>
            </a:r>
            <a:r>
              <a:rPr lang="en-US" dirty="0">
                <a:solidFill>
                  <a:srgbClr val="C00000"/>
                </a:solidFill>
              </a:rPr>
              <a:t>Socialist Parties</a:t>
            </a:r>
          </a:p>
          <a:p>
            <a:pPr lvl="1"/>
            <a:endParaRPr lang="en-US" sz="2400" b="1" dirty="0">
              <a:latin typeface="Times New Roman" pitchFamily="18" charset="0"/>
            </a:endParaRPr>
          </a:p>
        </p:txBody>
      </p:sp>
      <p:pic>
        <p:nvPicPr>
          <p:cNvPr id="66564" name="Picture 4" descr="New-SPUSA-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4149080"/>
            <a:ext cx="19812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32" r="15638"/>
          <a:stretch/>
        </p:blipFill>
        <p:spPr bwMode="auto">
          <a:xfrm>
            <a:off x="6258946" y="4149080"/>
            <a:ext cx="2129478" cy="181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14908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24676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6563">
                                            <p:txEl>
                                              <p:pRg st="3" end="3"/>
                                            </p:txEl>
                                          </p:spTgt>
                                        </p:tgtEl>
                                        <p:attrNameLst>
                                          <p:attrName>style.visibility</p:attrName>
                                        </p:attrNameLst>
                                      </p:cBhvr>
                                      <p:to>
                                        <p:strVal val="visible"/>
                                      </p:to>
                                    </p:set>
                                    <p:anim calcmode="lin" valueType="num">
                                      <p:cBhvr additive="base">
                                        <p:cTn id="7" dur="500" fill="hold"/>
                                        <p:tgtEl>
                                          <p:spTgt spid="6656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5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6563">
                                            <p:txEl>
                                              <p:pRg st="4" end="4"/>
                                            </p:txEl>
                                          </p:spTgt>
                                        </p:tgtEl>
                                        <p:attrNameLst>
                                          <p:attrName>style.visibility</p:attrName>
                                        </p:attrNameLst>
                                      </p:cBhvr>
                                      <p:to>
                                        <p:strVal val="visible"/>
                                      </p:to>
                                    </p:set>
                                    <p:anim calcmode="lin" valueType="num">
                                      <p:cBhvr additive="base">
                                        <p:cTn id="13" dur="500" fill="hold"/>
                                        <p:tgtEl>
                                          <p:spTgt spid="6656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5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6563">
                                            <p:txEl>
                                              <p:pRg st="5" end="5"/>
                                            </p:txEl>
                                          </p:spTgt>
                                        </p:tgtEl>
                                        <p:attrNameLst>
                                          <p:attrName>style.visibility</p:attrName>
                                        </p:attrNameLst>
                                      </p:cBhvr>
                                      <p:to>
                                        <p:strVal val="visible"/>
                                      </p:to>
                                    </p:set>
                                    <p:anim calcmode="lin" valueType="num">
                                      <p:cBhvr additive="base">
                                        <p:cTn id="19" dur="500" fill="hold"/>
                                        <p:tgtEl>
                                          <p:spTgt spid="6656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56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r>
              <a:rPr lang="en-GB" sz="4000" b="1" dirty="0" smtClean="0">
                <a:latin typeface="+mn-lt"/>
              </a:rPr>
              <a:t>3 Kinds of Third Parties:</a:t>
            </a:r>
            <a:endParaRPr lang="en-US" sz="4000" b="1" dirty="0">
              <a:latin typeface="+mn-lt"/>
            </a:endParaRPr>
          </a:p>
        </p:txBody>
      </p:sp>
      <p:sp>
        <p:nvSpPr>
          <p:cNvPr id="67587" name="Rectangle 3"/>
          <p:cNvSpPr>
            <a:spLocks noGrp="1" noChangeArrowheads="1"/>
          </p:cNvSpPr>
          <p:nvPr>
            <p:ph type="body" idx="1"/>
          </p:nvPr>
        </p:nvSpPr>
        <p:spPr>
          <a:xfrm>
            <a:off x="395536" y="1340768"/>
            <a:ext cx="8229600" cy="4785395"/>
          </a:xfrm>
        </p:spPr>
        <p:txBody>
          <a:bodyPr>
            <a:normAutofit/>
          </a:bodyPr>
          <a:lstStyle/>
          <a:p>
            <a:pPr marL="0" indent="0">
              <a:buNone/>
            </a:pPr>
            <a:r>
              <a:rPr lang="en-US" sz="2400" b="1" dirty="0" smtClean="0"/>
              <a:t>3</a:t>
            </a:r>
            <a:r>
              <a:rPr lang="en-US" sz="2400" b="1" dirty="0"/>
              <a:t>. </a:t>
            </a:r>
            <a:r>
              <a:rPr lang="en-US" sz="2400" b="1" dirty="0" smtClean="0"/>
              <a:t>Candidate-</a:t>
            </a:r>
            <a:r>
              <a:rPr lang="en-US" sz="2400" b="1" dirty="0" err="1" smtClean="0"/>
              <a:t>centred</a:t>
            </a:r>
            <a:r>
              <a:rPr lang="en-US" sz="2400" b="1" dirty="0" smtClean="0"/>
              <a:t> Parties:</a:t>
            </a:r>
            <a:endParaRPr lang="en-US" sz="1500" b="1" dirty="0" smtClean="0"/>
          </a:p>
          <a:p>
            <a:pPr>
              <a:buFont typeface="Wingdings" pitchFamily="2" charset="2"/>
              <a:buChar char="Ø"/>
            </a:pPr>
            <a:r>
              <a:rPr lang="en-US" sz="1800" b="1" dirty="0" smtClean="0"/>
              <a:t>Examples:</a:t>
            </a:r>
          </a:p>
          <a:p>
            <a:pPr>
              <a:buFont typeface="Wingdings" pitchFamily="2" charset="2"/>
              <a:buChar char="Ø"/>
            </a:pPr>
            <a:r>
              <a:rPr lang="en-US" sz="1600" b="1" dirty="0" smtClean="0">
                <a:solidFill>
                  <a:srgbClr val="C00000"/>
                </a:solidFill>
              </a:rPr>
              <a:t>Ross Perot &amp; the Reform </a:t>
            </a:r>
            <a:r>
              <a:rPr lang="en-US" sz="1600" b="1" dirty="0">
                <a:solidFill>
                  <a:srgbClr val="C00000"/>
                </a:solidFill>
              </a:rPr>
              <a:t>Party</a:t>
            </a:r>
            <a:r>
              <a:rPr lang="en-US" sz="1600" dirty="0">
                <a:solidFill>
                  <a:srgbClr val="C00000"/>
                </a:solidFill>
              </a:rPr>
              <a:t> </a:t>
            </a:r>
            <a:r>
              <a:rPr lang="en-US" sz="1600" dirty="0"/>
              <a:t>– </a:t>
            </a:r>
            <a:r>
              <a:rPr lang="en-GB" sz="1600" dirty="0" smtClean="0">
                <a:solidFill>
                  <a:srgbClr val="C00000"/>
                </a:solidFill>
              </a:rPr>
              <a:t>Founded in 1995 by Ross Perot (in the wake of his 1992 Presidential campaign, which gained 19% of the national vote</a:t>
            </a:r>
            <a:r>
              <a:rPr lang="en-GB" sz="1600" dirty="0" smtClean="0"/>
              <a:t>. Perot said Americans were disillusioned with the state of politics (being corrupt and unable to deal with vital issues) and desired a viable alternative to the Republican and Democratic Parties. The party's most significant victory came when Jesse (“the ace”) Ventura was elected governor of Minnesota in 1998. Since then, the party has been torn by infighting and disagreements.</a:t>
            </a:r>
          </a:p>
          <a:p>
            <a:pPr>
              <a:buFont typeface="Wingdings" pitchFamily="2" charset="2"/>
              <a:buChar char="Ø"/>
            </a:pPr>
            <a:r>
              <a:rPr lang="en-US" sz="1600" b="1" dirty="0" smtClean="0">
                <a:solidFill>
                  <a:srgbClr val="C00000"/>
                </a:solidFill>
              </a:rPr>
              <a:t>Ralph Nader </a:t>
            </a:r>
            <a:r>
              <a:rPr lang="en-US" sz="1600" b="1" dirty="0" smtClean="0"/>
              <a:t>– </a:t>
            </a:r>
            <a:r>
              <a:rPr lang="en-GB" sz="1600" dirty="0" smtClean="0">
                <a:solidFill>
                  <a:srgbClr val="C00000"/>
                </a:solidFill>
              </a:rPr>
              <a:t>Ralph Nader ran in the 2000 United States presidential election as the nominee of the Green Party, appearing on the ballot in 43 states &amp; DC. He won 2,882,995 votes (2.74% of the popular vote). A result that whilst not that significant for the Greens, was profoundly significant for the Presidential race of Democratic candidate Al Gore. Many of Nader’s voters were discounted Democrats, which, given Bush eventually won the 2000 race when the Supreme Court effectively gave Florida to the Republicans in a highly controversial state election, basically meant Bush won the White House by 537 votes!</a:t>
            </a:r>
          </a:p>
          <a:p>
            <a:pPr lvl="3">
              <a:buFont typeface="Wingdings" pitchFamily="2" charset="2"/>
              <a:buChar char="v"/>
            </a:pPr>
            <a:endParaRPr lang="en-US" sz="1600" b="1" dirty="0"/>
          </a:p>
        </p:txBody>
      </p:sp>
      <p:pic>
        <p:nvPicPr>
          <p:cNvPr id="67588" name="Picture 4" descr="Per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713" y="5407457"/>
            <a:ext cx="852935" cy="1118518"/>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5373216"/>
            <a:ext cx="1004887" cy="113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03648" y="6229691"/>
            <a:ext cx="1028469" cy="276999"/>
          </a:xfrm>
          <a:prstGeom prst="rect">
            <a:avLst/>
          </a:prstGeom>
          <a:noFill/>
        </p:spPr>
        <p:txBody>
          <a:bodyPr wrap="square" rtlCol="0">
            <a:spAutoFit/>
          </a:bodyPr>
          <a:lstStyle/>
          <a:p>
            <a:r>
              <a:rPr lang="en-GB" sz="1200" dirty="0" smtClean="0"/>
              <a:t>Ross Perot</a:t>
            </a:r>
            <a:endParaRPr lang="en-GB" sz="1200" dirty="0"/>
          </a:p>
        </p:txBody>
      </p:sp>
      <p:sp>
        <p:nvSpPr>
          <p:cNvPr id="3" name="TextBox 2"/>
          <p:cNvSpPr txBox="1"/>
          <p:nvPr/>
        </p:nvSpPr>
        <p:spPr>
          <a:xfrm>
            <a:off x="6251153" y="6229691"/>
            <a:ext cx="1440160" cy="276999"/>
          </a:xfrm>
          <a:prstGeom prst="rect">
            <a:avLst/>
          </a:prstGeom>
          <a:noFill/>
        </p:spPr>
        <p:txBody>
          <a:bodyPr wrap="square" rtlCol="0">
            <a:spAutoFit/>
          </a:bodyPr>
          <a:lstStyle/>
          <a:p>
            <a:r>
              <a:rPr lang="en-GB" sz="1200" dirty="0" smtClean="0"/>
              <a:t>Ralph Nader</a:t>
            </a:r>
            <a:endParaRPr lang="en-GB" sz="1200" dirty="0"/>
          </a:p>
        </p:txBody>
      </p:sp>
    </p:spTree>
    <p:extLst>
      <p:ext uri="{BB962C8B-B14F-4D97-AF65-F5344CB8AC3E}">
        <p14:creationId xmlns:p14="http://schemas.microsoft.com/office/powerpoint/2010/main" val="182041043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b="1">
                <a:latin typeface="Times New Roman" pitchFamily="18" charset="0"/>
              </a:rPr>
              <a:t>Third Parties</a:t>
            </a:r>
          </a:p>
        </p:txBody>
      </p:sp>
      <p:sp>
        <p:nvSpPr>
          <p:cNvPr id="68611" name="Rectangle 3"/>
          <p:cNvSpPr>
            <a:spLocks noGrp="1" noChangeArrowheads="1"/>
          </p:cNvSpPr>
          <p:nvPr>
            <p:ph type="body" sz="half" idx="1"/>
          </p:nvPr>
        </p:nvSpPr>
        <p:spPr>
          <a:xfrm>
            <a:off x="457200" y="1600200"/>
            <a:ext cx="4038600" cy="4800600"/>
          </a:xfrm>
        </p:spPr>
        <p:txBody>
          <a:bodyPr/>
          <a:lstStyle/>
          <a:p>
            <a:pPr>
              <a:lnSpc>
                <a:spcPct val="80000"/>
              </a:lnSpc>
            </a:pPr>
            <a:r>
              <a:rPr lang="en-US" sz="1800" b="1" dirty="0">
                <a:solidFill>
                  <a:srgbClr val="C00000"/>
                </a:solidFill>
                <a:latin typeface="Times New Roman" pitchFamily="18" charset="0"/>
              </a:rPr>
              <a:t>America First Party</a:t>
            </a:r>
          </a:p>
          <a:p>
            <a:pPr>
              <a:lnSpc>
                <a:spcPct val="80000"/>
              </a:lnSpc>
            </a:pPr>
            <a:r>
              <a:rPr lang="en-US" sz="1800" b="1" dirty="0">
                <a:solidFill>
                  <a:srgbClr val="C00000"/>
                </a:solidFill>
                <a:latin typeface="Times New Roman" pitchFamily="18" charset="0"/>
              </a:rPr>
              <a:t>American Heritage Party</a:t>
            </a:r>
          </a:p>
          <a:p>
            <a:pPr>
              <a:lnSpc>
                <a:spcPct val="80000"/>
              </a:lnSpc>
            </a:pPr>
            <a:r>
              <a:rPr lang="en-US" sz="1800" b="1" dirty="0">
                <a:solidFill>
                  <a:srgbClr val="C00000"/>
                </a:solidFill>
                <a:latin typeface="Times New Roman" pitchFamily="18" charset="0"/>
              </a:rPr>
              <a:t>American Independent Party</a:t>
            </a:r>
          </a:p>
          <a:p>
            <a:pPr>
              <a:lnSpc>
                <a:spcPct val="80000"/>
              </a:lnSpc>
            </a:pPr>
            <a:r>
              <a:rPr lang="en-US" sz="1800" b="1" dirty="0">
                <a:solidFill>
                  <a:srgbClr val="C00000"/>
                </a:solidFill>
                <a:latin typeface="Times New Roman" pitchFamily="18" charset="0"/>
              </a:rPr>
              <a:t>American Nazi Party</a:t>
            </a:r>
          </a:p>
          <a:p>
            <a:pPr>
              <a:lnSpc>
                <a:spcPct val="80000"/>
              </a:lnSpc>
            </a:pPr>
            <a:r>
              <a:rPr lang="en-US" sz="1800" b="1" dirty="0">
                <a:solidFill>
                  <a:srgbClr val="C00000"/>
                </a:solidFill>
                <a:latin typeface="Times New Roman" pitchFamily="18" charset="0"/>
              </a:rPr>
              <a:t>Communist Party USA</a:t>
            </a:r>
          </a:p>
          <a:p>
            <a:pPr>
              <a:lnSpc>
                <a:spcPct val="80000"/>
              </a:lnSpc>
            </a:pPr>
            <a:r>
              <a:rPr lang="en-US" sz="1800" b="1" dirty="0">
                <a:solidFill>
                  <a:srgbClr val="C00000"/>
                </a:solidFill>
                <a:latin typeface="Times New Roman" pitchFamily="18" charset="0"/>
              </a:rPr>
              <a:t>Constitution Party</a:t>
            </a:r>
          </a:p>
          <a:p>
            <a:pPr>
              <a:lnSpc>
                <a:spcPct val="80000"/>
              </a:lnSpc>
            </a:pPr>
            <a:r>
              <a:rPr lang="en-US" sz="1800" b="1" dirty="0">
                <a:solidFill>
                  <a:srgbClr val="C00000"/>
                </a:solidFill>
                <a:latin typeface="Times New Roman" pitchFamily="18" charset="0"/>
              </a:rPr>
              <a:t>Family Values Party</a:t>
            </a:r>
          </a:p>
          <a:p>
            <a:pPr>
              <a:lnSpc>
                <a:spcPct val="80000"/>
              </a:lnSpc>
            </a:pPr>
            <a:r>
              <a:rPr lang="en-US" sz="1800" b="1" dirty="0">
                <a:solidFill>
                  <a:srgbClr val="C00000"/>
                </a:solidFill>
                <a:latin typeface="Times New Roman" pitchFamily="18" charset="0"/>
              </a:rPr>
              <a:t>Grassroots Party</a:t>
            </a:r>
          </a:p>
          <a:p>
            <a:pPr>
              <a:lnSpc>
                <a:spcPct val="80000"/>
              </a:lnSpc>
            </a:pPr>
            <a:r>
              <a:rPr lang="en-US" sz="1800" b="1" dirty="0">
                <a:solidFill>
                  <a:srgbClr val="C00000"/>
                </a:solidFill>
                <a:latin typeface="Times New Roman" pitchFamily="18" charset="0"/>
              </a:rPr>
              <a:t>Green Party</a:t>
            </a:r>
          </a:p>
          <a:p>
            <a:pPr>
              <a:lnSpc>
                <a:spcPct val="80000"/>
              </a:lnSpc>
            </a:pPr>
            <a:r>
              <a:rPr lang="en-US" sz="1800" b="1" dirty="0">
                <a:solidFill>
                  <a:srgbClr val="C00000"/>
                </a:solidFill>
                <a:latin typeface="Times New Roman" pitchFamily="18" charset="0"/>
              </a:rPr>
              <a:t>Independence Party</a:t>
            </a:r>
          </a:p>
          <a:p>
            <a:pPr>
              <a:lnSpc>
                <a:spcPct val="80000"/>
              </a:lnSpc>
            </a:pPr>
            <a:r>
              <a:rPr lang="en-US" sz="1800" b="1" dirty="0">
                <a:solidFill>
                  <a:srgbClr val="C00000"/>
                </a:solidFill>
                <a:latin typeface="Times New Roman" pitchFamily="18" charset="0"/>
              </a:rPr>
              <a:t>Labor Party</a:t>
            </a:r>
          </a:p>
          <a:p>
            <a:pPr>
              <a:lnSpc>
                <a:spcPct val="80000"/>
              </a:lnSpc>
            </a:pPr>
            <a:r>
              <a:rPr lang="en-US" sz="1800" b="1" dirty="0">
                <a:solidFill>
                  <a:srgbClr val="C00000"/>
                </a:solidFill>
                <a:latin typeface="Times New Roman" pitchFamily="18" charset="0"/>
              </a:rPr>
              <a:t>Libertarian Party</a:t>
            </a:r>
          </a:p>
          <a:p>
            <a:pPr>
              <a:lnSpc>
                <a:spcPct val="80000"/>
              </a:lnSpc>
            </a:pPr>
            <a:r>
              <a:rPr lang="en-US" sz="1800" b="1" dirty="0">
                <a:solidFill>
                  <a:srgbClr val="C00000"/>
                </a:solidFill>
                <a:latin typeface="Times New Roman" pitchFamily="18" charset="0"/>
              </a:rPr>
              <a:t>Light Party</a:t>
            </a:r>
          </a:p>
          <a:p>
            <a:pPr>
              <a:lnSpc>
                <a:spcPct val="80000"/>
              </a:lnSpc>
            </a:pPr>
            <a:r>
              <a:rPr lang="en-US" sz="1800" b="1" dirty="0">
                <a:solidFill>
                  <a:srgbClr val="C00000"/>
                </a:solidFill>
                <a:latin typeface="Times New Roman" pitchFamily="18" charset="0"/>
              </a:rPr>
              <a:t>Natural Law Party</a:t>
            </a:r>
          </a:p>
          <a:p>
            <a:pPr>
              <a:lnSpc>
                <a:spcPct val="80000"/>
              </a:lnSpc>
            </a:pPr>
            <a:r>
              <a:rPr lang="en-US" sz="1800" b="1" dirty="0">
                <a:solidFill>
                  <a:srgbClr val="C00000"/>
                </a:solidFill>
                <a:latin typeface="Times New Roman" pitchFamily="18" charset="0"/>
              </a:rPr>
              <a:t>The Third Party</a:t>
            </a:r>
          </a:p>
          <a:p>
            <a:pPr>
              <a:lnSpc>
                <a:spcPct val="80000"/>
              </a:lnSpc>
            </a:pPr>
            <a:r>
              <a:rPr lang="en-US" sz="1800" b="1" dirty="0">
                <a:solidFill>
                  <a:srgbClr val="C00000"/>
                </a:solidFill>
                <a:latin typeface="Times New Roman" pitchFamily="18" charset="0"/>
              </a:rPr>
              <a:t>Worker’s World Party</a:t>
            </a:r>
          </a:p>
          <a:p>
            <a:pPr>
              <a:lnSpc>
                <a:spcPct val="80000"/>
              </a:lnSpc>
            </a:pPr>
            <a:endParaRPr lang="en-US" sz="1800" b="1" dirty="0">
              <a:latin typeface="Times New Roman" pitchFamily="18" charset="0"/>
            </a:endParaRPr>
          </a:p>
        </p:txBody>
      </p:sp>
      <p:sp>
        <p:nvSpPr>
          <p:cNvPr id="68612" name="Rectangle 4"/>
          <p:cNvSpPr>
            <a:spLocks noGrp="1" noChangeArrowheads="1"/>
          </p:cNvSpPr>
          <p:nvPr>
            <p:ph type="body" sz="half" idx="2"/>
          </p:nvPr>
        </p:nvSpPr>
        <p:spPr>
          <a:xfrm>
            <a:off x="4648200" y="1600200"/>
            <a:ext cx="4114800" cy="4724400"/>
          </a:xfrm>
        </p:spPr>
        <p:txBody>
          <a:bodyPr/>
          <a:lstStyle/>
          <a:p>
            <a:pPr>
              <a:lnSpc>
                <a:spcPct val="80000"/>
              </a:lnSpc>
            </a:pPr>
            <a:r>
              <a:rPr lang="en-US" sz="1800" b="1" dirty="0">
                <a:solidFill>
                  <a:srgbClr val="C00000"/>
                </a:solidFill>
                <a:latin typeface="Times New Roman" pitchFamily="18" charset="0"/>
              </a:rPr>
              <a:t>Peace and Freedom Party</a:t>
            </a:r>
          </a:p>
          <a:p>
            <a:pPr>
              <a:lnSpc>
                <a:spcPct val="80000"/>
              </a:lnSpc>
            </a:pPr>
            <a:r>
              <a:rPr lang="en-US" sz="1800" b="1" dirty="0">
                <a:solidFill>
                  <a:srgbClr val="C00000"/>
                </a:solidFill>
                <a:latin typeface="Times New Roman" pitchFamily="18" charset="0"/>
              </a:rPr>
              <a:t>Prohibition Party</a:t>
            </a:r>
          </a:p>
          <a:p>
            <a:pPr>
              <a:lnSpc>
                <a:spcPct val="80000"/>
              </a:lnSpc>
            </a:pPr>
            <a:r>
              <a:rPr lang="en-US" sz="1800" b="1" dirty="0">
                <a:solidFill>
                  <a:srgbClr val="C00000"/>
                </a:solidFill>
                <a:latin typeface="Times New Roman" pitchFamily="18" charset="0"/>
              </a:rPr>
              <a:t>Reform party</a:t>
            </a:r>
          </a:p>
          <a:p>
            <a:pPr>
              <a:lnSpc>
                <a:spcPct val="80000"/>
              </a:lnSpc>
            </a:pPr>
            <a:r>
              <a:rPr lang="en-US" sz="1800" b="1" dirty="0">
                <a:solidFill>
                  <a:srgbClr val="C00000"/>
                </a:solidFill>
                <a:latin typeface="Times New Roman" pitchFamily="18" charset="0"/>
              </a:rPr>
              <a:t>The Revolution</a:t>
            </a:r>
          </a:p>
          <a:p>
            <a:pPr>
              <a:lnSpc>
                <a:spcPct val="80000"/>
              </a:lnSpc>
            </a:pPr>
            <a:r>
              <a:rPr lang="en-US" sz="1800" b="1" dirty="0">
                <a:solidFill>
                  <a:srgbClr val="C00000"/>
                </a:solidFill>
                <a:latin typeface="Times New Roman" pitchFamily="18" charset="0"/>
              </a:rPr>
              <a:t>Socialist Party, USA</a:t>
            </a:r>
          </a:p>
          <a:p>
            <a:pPr>
              <a:lnSpc>
                <a:spcPct val="80000"/>
              </a:lnSpc>
            </a:pPr>
            <a:r>
              <a:rPr lang="en-US" sz="1800" b="1" dirty="0">
                <a:solidFill>
                  <a:srgbClr val="C00000"/>
                </a:solidFill>
                <a:latin typeface="Times New Roman" pitchFamily="18" charset="0"/>
              </a:rPr>
              <a:t>Southern Independence Party</a:t>
            </a:r>
          </a:p>
          <a:p>
            <a:pPr>
              <a:lnSpc>
                <a:spcPct val="80000"/>
              </a:lnSpc>
            </a:pPr>
            <a:r>
              <a:rPr lang="en-US" sz="1800" b="1" dirty="0">
                <a:solidFill>
                  <a:srgbClr val="C00000"/>
                </a:solidFill>
                <a:latin typeface="Times New Roman" pitchFamily="18" charset="0"/>
              </a:rPr>
              <a:t>U.S. Pacifist Party</a:t>
            </a:r>
          </a:p>
          <a:p>
            <a:pPr>
              <a:lnSpc>
                <a:spcPct val="80000"/>
              </a:lnSpc>
            </a:pPr>
            <a:r>
              <a:rPr lang="en-US" sz="1800" b="1" dirty="0">
                <a:solidFill>
                  <a:srgbClr val="C00000"/>
                </a:solidFill>
                <a:latin typeface="Times New Roman" pitchFamily="18" charset="0"/>
              </a:rPr>
              <a:t>Veterans Party of America</a:t>
            </a:r>
          </a:p>
          <a:p>
            <a:pPr>
              <a:lnSpc>
                <a:spcPct val="80000"/>
              </a:lnSpc>
            </a:pPr>
            <a:r>
              <a:rPr lang="en-US" sz="1800" b="1" dirty="0">
                <a:solidFill>
                  <a:srgbClr val="C00000"/>
                </a:solidFill>
                <a:latin typeface="Times New Roman" pitchFamily="18" charset="0"/>
              </a:rPr>
              <a:t>We the People Party</a:t>
            </a:r>
          </a:p>
          <a:p>
            <a:pPr>
              <a:lnSpc>
                <a:spcPct val="80000"/>
              </a:lnSpc>
            </a:pPr>
            <a:r>
              <a:rPr lang="en-US" sz="1800" b="1" dirty="0">
                <a:solidFill>
                  <a:srgbClr val="C00000"/>
                </a:solidFill>
                <a:latin typeface="Times New Roman" pitchFamily="18" charset="0"/>
              </a:rPr>
              <a:t>Knights Party</a:t>
            </a:r>
          </a:p>
          <a:p>
            <a:pPr>
              <a:lnSpc>
                <a:spcPct val="80000"/>
              </a:lnSpc>
            </a:pPr>
            <a:r>
              <a:rPr lang="en-US" sz="1800" b="1" dirty="0">
                <a:solidFill>
                  <a:srgbClr val="C00000"/>
                </a:solidFill>
                <a:latin typeface="Times New Roman" pitchFamily="18" charset="0"/>
              </a:rPr>
              <a:t>Libertarian National Socialist Green Party</a:t>
            </a:r>
          </a:p>
          <a:p>
            <a:pPr>
              <a:lnSpc>
                <a:spcPct val="80000"/>
              </a:lnSpc>
            </a:pPr>
            <a:r>
              <a:rPr lang="en-US" sz="1800" b="1" dirty="0">
                <a:solidFill>
                  <a:srgbClr val="C00000"/>
                </a:solidFill>
                <a:latin typeface="Times New Roman" pitchFamily="18" charset="0"/>
              </a:rPr>
              <a:t>Pansexual Peace Party</a:t>
            </a:r>
          </a:p>
          <a:p>
            <a:pPr>
              <a:lnSpc>
                <a:spcPct val="80000"/>
              </a:lnSpc>
            </a:pPr>
            <a:r>
              <a:rPr lang="en-US" sz="1800" b="1" dirty="0">
                <a:solidFill>
                  <a:srgbClr val="C00000"/>
                </a:solidFill>
                <a:latin typeface="Times New Roman" pitchFamily="18" charset="0"/>
              </a:rPr>
              <a:t>Pot Party</a:t>
            </a:r>
          </a:p>
          <a:p>
            <a:pPr>
              <a:lnSpc>
                <a:spcPct val="80000"/>
              </a:lnSpc>
            </a:pPr>
            <a:r>
              <a:rPr lang="en-US" sz="1800" b="1" dirty="0">
                <a:solidFill>
                  <a:srgbClr val="C00000"/>
                </a:solidFill>
                <a:latin typeface="Times New Roman" pitchFamily="18" charset="0"/>
              </a:rPr>
              <a:t>Constitutional Action Party</a:t>
            </a:r>
          </a:p>
          <a:p>
            <a:pPr>
              <a:lnSpc>
                <a:spcPct val="80000"/>
              </a:lnSpc>
            </a:pPr>
            <a:r>
              <a:rPr lang="en-US" sz="1800" b="1" dirty="0">
                <a:solidFill>
                  <a:srgbClr val="C00000"/>
                </a:solidFill>
                <a:latin typeface="Times New Roman" pitchFamily="18" charset="0"/>
              </a:rPr>
              <a:t>American </a:t>
            </a:r>
            <a:r>
              <a:rPr lang="en-US" sz="1800" b="1" dirty="0" err="1">
                <a:solidFill>
                  <a:srgbClr val="C00000"/>
                </a:solidFill>
                <a:latin typeface="Times New Roman" pitchFamily="18" charset="0"/>
              </a:rPr>
              <a:t>Falangist</a:t>
            </a:r>
            <a:r>
              <a:rPr lang="en-US" sz="1800" b="1" dirty="0">
                <a:solidFill>
                  <a:srgbClr val="C00000"/>
                </a:solidFill>
                <a:latin typeface="Times New Roman" pitchFamily="18" charset="0"/>
              </a:rPr>
              <a:t> Party</a:t>
            </a:r>
          </a:p>
          <a:p>
            <a:pPr>
              <a:lnSpc>
                <a:spcPct val="80000"/>
              </a:lnSpc>
            </a:pPr>
            <a:r>
              <a:rPr lang="en-US" sz="1800" b="1" dirty="0">
                <a:solidFill>
                  <a:srgbClr val="C00000"/>
                </a:solidFill>
                <a:latin typeface="Times New Roman" pitchFamily="18" charset="0"/>
              </a:rPr>
              <a:t>U.S. Marijuana Party</a:t>
            </a:r>
          </a:p>
          <a:p>
            <a:pPr>
              <a:lnSpc>
                <a:spcPct val="80000"/>
              </a:lnSpc>
            </a:pPr>
            <a:endParaRPr lang="en-US" sz="1800" b="1" dirty="0">
              <a:latin typeface="Times New Roman" pitchFamily="18" charset="0"/>
            </a:endParaRPr>
          </a:p>
        </p:txBody>
      </p:sp>
    </p:spTree>
    <p:extLst>
      <p:ext uri="{BB962C8B-B14F-4D97-AF65-F5344CB8AC3E}">
        <p14:creationId xmlns:p14="http://schemas.microsoft.com/office/powerpoint/2010/main" val="187919355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Democratic Party Values</a:t>
            </a:r>
            <a:endParaRPr lang="en-GB" b="1" dirty="0"/>
          </a:p>
        </p:txBody>
      </p:sp>
      <p:sp>
        <p:nvSpPr>
          <p:cNvPr id="3" name="Content Placeholder 2"/>
          <p:cNvSpPr>
            <a:spLocks noGrp="1"/>
          </p:cNvSpPr>
          <p:nvPr>
            <p:ph idx="1"/>
          </p:nvPr>
        </p:nvSpPr>
        <p:spPr/>
        <p:txBody>
          <a:bodyPr>
            <a:normAutofit fontScale="70000" lnSpcReduction="20000"/>
          </a:bodyPr>
          <a:lstStyle/>
          <a:p>
            <a:r>
              <a:rPr lang="en-GB" dirty="0" smtClean="0"/>
              <a:t>Liberal approach to social issues</a:t>
            </a:r>
          </a:p>
          <a:p>
            <a:r>
              <a:rPr lang="en-GB" dirty="0" smtClean="0"/>
              <a:t>Tolerant of diversity — different views, religions and cultural practices</a:t>
            </a:r>
          </a:p>
          <a:p>
            <a:r>
              <a:rPr lang="en-GB" dirty="0" smtClean="0"/>
              <a:t>The power of the federal government should be increased if it makes society fairer</a:t>
            </a:r>
          </a:p>
          <a:p>
            <a:r>
              <a:rPr lang="en-GB" dirty="0" smtClean="0"/>
              <a:t>Religion is a private matter, so maintain the separation of church and state</a:t>
            </a:r>
          </a:p>
          <a:p>
            <a:r>
              <a:rPr lang="en-GB" dirty="0" smtClean="0"/>
              <a:t>Taxes should be used to improve education, healthcare and other social welfare programmes</a:t>
            </a:r>
          </a:p>
          <a:p>
            <a:r>
              <a:rPr lang="en-GB" dirty="0" smtClean="0"/>
              <a:t>Minority groups need protection and special help if they are disadvantaged</a:t>
            </a:r>
          </a:p>
          <a:p>
            <a:r>
              <a:rPr lang="en-GB" dirty="0" smtClean="0"/>
              <a:t>Big business needs to be monitored and regulated by the federal government to keep it under control</a:t>
            </a:r>
          </a:p>
          <a:p>
            <a:r>
              <a:rPr lang="en-GB" dirty="0" smtClean="0"/>
              <a:t>Federal government should act to reduce global warming</a:t>
            </a:r>
          </a:p>
          <a:p>
            <a:endParaRPr lang="en-GB" dirty="0"/>
          </a:p>
        </p:txBody>
      </p:sp>
    </p:spTree>
    <p:extLst>
      <p:ext uri="{BB962C8B-B14F-4D97-AF65-F5344CB8AC3E}">
        <p14:creationId xmlns:p14="http://schemas.microsoft.com/office/powerpoint/2010/main" val="1112172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Republican Party Values</a:t>
            </a:r>
            <a:endParaRPr lang="en-GB" b="1" dirty="0"/>
          </a:p>
        </p:txBody>
      </p:sp>
      <p:sp>
        <p:nvSpPr>
          <p:cNvPr id="3" name="Content Placeholder 2"/>
          <p:cNvSpPr>
            <a:spLocks noGrp="1"/>
          </p:cNvSpPr>
          <p:nvPr>
            <p:ph idx="1"/>
          </p:nvPr>
        </p:nvSpPr>
        <p:spPr/>
        <p:txBody>
          <a:bodyPr>
            <a:normAutofit fontScale="70000" lnSpcReduction="20000"/>
          </a:bodyPr>
          <a:lstStyle/>
          <a:p>
            <a:r>
              <a:rPr lang="en-GB" dirty="0" smtClean="0"/>
              <a:t>Conservative approach to social issues</a:t>
            </a:r>
          </a:p>
          <a:p>
            <a:r>
              <a:rPr lang="en-GB" dirty="0" smtClean="0"/>
              <a:t>Aim to protect ‘traditional’ US values and way of life</a:t>
            </a:r>
          </a:p>
          <a:p>
            <a:r>
              <a:rPr lang="en-GB" dirty="0" smtClean="0"/>
              <a:t>Emphasises the importance of religion in national life —‘one nation under God’</a:t>
            </a:r>
          </a:p>
          <a:p>
            <a:r>
              <a:rPr lang="en-GB" dirty="0" smtClean="0"/>
              <a:t>States’ rights need to be protected from big government</a:t>
            </a:r>
          </a:p>
          <a:p>
            <a:r>
              <a:rPr lang="en-GB" dirty="0" smtClean="0"/>
              <a:t>Taxes should be kept as low as possible — individuals will spend their own money in better ways than the federal government will</a:t>
            </a:r>
          </a:p>
          <a:p>
            <a:r>
              <a:rPr lang="en-GB" dirty="0" smtClean="0"/>
              <a:t>Minority groups do not need special treatment — all Americans should be treated equally</a:t>
            </a:r>
          </a:p>
          <a:p>
            <a:r>
              <a:rPr lang="en-GB" dirty="0" smtClean="0"/>
              <a:t>Big business should be free to make money — the federal government should stay out of its way</a:t>
            </a:r>
          </a:p>
          <a:p>
            <a:r>
              <a:rPr lang="en-GB" dirty="0" smtClean="0"/>
              <a:t>Global warming is not fully understood. The federal government should not waste money on environmental action</a:t>
            </a:r>
          </a:p>
          <a:p>
            <a:endParaRPr lang="en-GB" dirty="0"/>
          </a:p>
        </p:txBody>
      </p:sp>
    </p:spTree>
    <p:extLst>
      <p:ext uri="{BB962C8B-B14F-4D97-AF65-F5344CB8AC3E}">
        <p14:creationId xmlns:p14="http://schemas.microsoft.com/office/powerpoint/2010/main" val="146682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GB" sz="4000" b="1" dirty="0" smtClean="0"/>
              <a:t>Spot the Policy Differences!</a:t>
            </a:r>
            <a:endParaRPr lang="en-GB" sz="4000" b="1" dirty="0"/>
          </a:p>
        </p:txBody>
      </p:sp>
      <p:sp>
        <p:nvSpPr>
          <p:cNvPr id="3" name="Content Placeholder 2"/>
          <p:cNvSpPr>
            <a:spLocks noGrp="1"/>
          </p:cNvSpPr>
          <p:nvPr>
            <p:ph idx="1"/>
          </p:nvPr>
        </p:nvSpPr>
        <p:spPr>
          <a:xfrm>
            <a:off x="457200" y="1196752"/>
            <a:ext cx="8229600" cy="5328592"/>
          </a:xfrm>
        </p:spPr>
        <p:txBody>
          <a:bodyPr>
            <a:normAutofit fontScale="62500" lnSpcReduction="20000"/>
          </a:bodyPr>
          <a:lstStyle/>
          <a:p>
            <a:pPr marL="0" indent="0">
              <a:buNone/>
            </a:pPr>
            <a:r>
              <a:rPr lang="en-GB" b="1" dirty="0" smtClean="0"/>
              <a:t>Which party supports each policy? </a:t>
            </a:r>
          </a:p>
          <a:p>
            <a:pPr marL="0" indent="0">
              <a:buNone/>
            </a:pPr>
            <a:endParaRPr lang="en-GB" b="1" dirty="0" smtClean="0"/>
          </a:p>
          <a:p>
            <a:r>
              <a:rPr lang="en-GB" dirty="0" smtClean="0"/>
              <a:t>Health insurance made mandatory to prevent millions being uninsured</a:t>
            </a:r>
          </a:p>
          <a:p>
            <a:r>
              <a:rPr lang="en-GB" dirty="0" smtClean="0"/>
              <a:t>Tough immigration controls</a:t>
            </a:r>
          </a:p>
          <a:p>
            <a:r>
              <a:rPr lang="en-GB" dirty="0" smtClean="0"/>
              <a:t>Restrictions on who can own a gun, and what kind of gun can be owned</a:t>
            </a:r>
          </a:p>
          <a:p>
            <a:r>
              <a:rPr lang="en-GB" dirty="0" smtClean="0"/>
              <a:t>Businesses have to comply with environmental regulations</a:t>
            </a:r>
          </a:p>
          <a:p>
            <a:r>
              <a:rPr lang="en-GB" dirty="0" smtClean="0"/>
              <a:t>Cut taxes as low as possible</a:t>
            </a:r>
          </a:p>
          <a:p>
            <a:r>
              <a:rPr lang="en-GB" dirty="0" smtClean="0"/>
              <a:t>Public schools should have school prayers</a:t>
            </a:r>
          </a:p>
          <a:p>
            <a:r>
              <a:rPr lang="en-GB" dirty="0" smtClean="0"/>
              <a:t>Supportive of gay marriage</a:t>
            </a:r>
          </a:p>
          <a:p>
            <a:r>
              <a:rPr lang="en-GB" dirty="0" smtClean="0"/>
              <a:t>Ban or severely limit abortion</a:t>
            </a:r>
          </a:p>
          <a:p>
            <a:pPr>
              <a:defRPr/>
            </a:pPr>
            <a:r>
              <a:rPr lang="en-GB" dirty="0"/>
              <a:t>9. Big donors and big business should be able to fund political campaigns as much  as they want</a:t>
            </a:r>
          </a:p>
          <a:p>
            <a:pPr>
              <a:defRPr/>
            </a:pPr>
            <a:r>
              <a:rPr lang="en-GB" dirty="0"/>
              <a:t>10. Supportive of harsh punishments for criminals</a:t>
            </a:r>
          </a:p>
          <a:p>
            <a:pPr>
              <a:defRPr/>
            </a:pPr>
            <a:r>
              <a:rPr lang="en-GB" dirty="0"/>
              <a:t>11. Gay people allowed to openly serve in the military</a:t>
            </a:r>
          </a:p>
          <a:p>
            <a:pPr>
              <a:defRPr/>
            </a:pPr>
            <a:r>
              <a:rPr lang="en-GB" dirty="0"/>
              <a:t>12. Affirmative action should help minorities by prioritising the selection of members of under-represented groups in government employment and higher education</a:t>
            </a:r>
          </a:p>
          <a:p>
            <a:endParaRPr lang="en-GB" dirty="0" smtClean="0"/>
          </a:p>
          <a:p>
            <a:endParaRPr lang="en-GB" dirty="0"/>
          </a:p>
        </p:txBody>
      </p:sp>
    </p:spTree>
    <p:extLst>
      <p:ext uri="{BB962C8B-B14F-4D97-AF65-F5344CB8AC3E}">
        <p14:creationId xmlns:p14="http://schemas.microsoft.com/office/powerpoint/2010/main" val="3830009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Some Demographic Distinctions</a:t>
            </a:r>
            <a:endParaRPr lang="en-GB" b="1" dirty="0"/>
          </a:p>
        </p:txBody>
      </p:sp>
      <p:sp>
        <p:nvSpPr>
          <p:cNvPr id="3" name="Content Placeholder 2"/>
          <p:cNvSpPr>
            <a:spLocks noGrp="1"/>
          </p:cNvSpPr>
          <p:nvPr>
            <p:ph idx="1"/>
          </p:nvPr>
        </p:nvSpPr>
        <p:spPr>
          <a:xfrm>
            <a:off x="457200" y="1628800"/>
            <a:ext cx="8229600" cy="4896544"/>
          </a:xfrm>
        </p:spPr>
        <p:txBody>
          <a:bodyPr>
            <a:normAutofit fontScale="55000" lnSpcReduction="20000"/>
          </a:bodyPr>
          <a:lstStyle/>
          <a:p>
            <a:pPr marL="0" indent="0">
              <a:buNone/>
            </a:pPr>
            <a:r>
              <a:rPr lang="en-GB" sz="3600" b="1" dirty="0" smtClean="0"/>
              <a:t>Which party is each demographic group most likely to vote for? </a:t>
            </a:r>
          </a:p>
          <a:p>
            <a:endParaRPr lang="en-GB" dirty="0" smtClean="0"/>
          </a:p>
          <a:p>
            <a:pPr>
              <a:buFontTx/>
              <a:buAutoNum type="arabicPeriod"/>
              <a:defRPr/>
            </a:pPr>
            <a:r>
              <a:rPr lang="en-GB" dirty="0"/>
              <a:t>Low income </a:t>
            </a:r>
          </a:p>
          <a:p>
            <a:pPr>
              <a:buFontTx/>
              <a:buAutoNum type="arabicPeriod"/>
              <a:defRPr/>
            </a:pPr>
            <a:r>
              <a:rPr lang="en-GB" dirty="0"/>
              <a:t>Middle income</a:t>
            </a:r>
          </a:p>
          <a:p>
            <a:pPr>
              <a:buFont typeface="+mj-lt"/>
              <a:buAutoNum type="arabicPeriod"/>
              <a:defRPr/>
            </a:pPr>
            <a:r>
              <a:rPr lang="en-GB" dirty="0"/>
              <a:t>High income</a:t>
            </a:r>
          </a:p>
          <a:p>
            <a:pPr>
              <a:buFont typeface="+mj-lt"/>
              <a:buAutoNum type="arabicPeriod"/>
              <a:defRPr/>
            </a:pPr>
            <a:r>
              <a:rPr lang="en-GB" dirty="0"/>
              <a:t>Rural population</a:t>
            </a:r>
          </a:p>
          <a:p>
            <a:pPr>
              <a:buFont typeface="+mj-lt"/>
              <a:buAutoNum type="arabicPeriod"/>
              <a:defRPr/>
            </a:pPr>
            <a:r>
              <a:rPr lang="en-GB" dirty="0"/>
              <a:t>Small town population</a:t>
            </a:r>
          </a:p>
          <a:p>
            <a:pPr>
              <a:buFont typeface="+mj-lt"/>
              <a:buAutoNum type="arabicPeriod"/>
              <a:defRPr/>
            </a:pPr>
            <a:r>
              <a:rPr lang="en-GB" dirty="0"/>
              <a:t>Urban population</a:t>
            </a:r>
          </a:p>
          <a:p>
            <a:pPr>
              <a:buFont typeface="+mj-lt"/>
              <a:buAutoNum type="arabicPeriod"/>
              <a:defRPr/>
            </a:pPr>
            <a:r>
              <a:rPr lang="en-GB" dirty="0"/>
              <a:t>Whites</a:t>
            </a:r>
          </a:p>
          <a:p>
            <a:pPr>
              <a:buFont typeface="+mj-lt"/>
              <a:buAutoNum type="arabicPeriod"/>
              <a:defRPr/>
            </a:pPr>
            <a:r>
              <a:rPr lang="en-GB" dirty="0"/>
              <a:t>Hispanics</a:t>
            </a:r>
          </a:p>
          <a:p>
            <a:pPr>
              <a:buFont typeface="+mj-lt"/>
              <a:buAutoNum type="arabicPeriod"/>
              <a:defRPr/>
            </a:pPr>
            <a:r>
              <a:rPr lang="en-GB" dirty="0"/>
              <a:t>Blacks</a:t>
            </a:r>
          </a:p>
          <a:p>
            <a:pPr>
              <a:buFont typeface="+mj-lt"/>
              <a:buAutoNum type="arabicPeriod"/>
              <a:defRPr/>
            </a:pPr>
            <a:r>
              <a:rPr lang="en-GB" dirty="0"/>
              <a:t>Asians</a:t>
            </a:r>
          </a:p>
          <a:p>
            <a:pPr>
              <a:buFont typeface="+mj-lt"/>
              <a:buAutoNum type="arabicPeriod"/>
              <a:defRPr/>
            </a:pPr>
            <a:r>
              <a:rPr lang="en-GB" dirty="0"/>
              <a:t>Men</a:t>
            </a:r>
          </a:p>
          <a:p>
            <a:pPr>
              <a:buFont typeface="+mj-lt"/>
              <a:buAutoNum type="arabicPeriod"/>
              <a:defRPr/>
            </a:pPr>
            <a:r>
              <a:rPr lang="en-GB" dirty="0"/>
              <a:t>Women</a:t>
            </a:r>
          </a:p>
          <a:p>
            <a:pPr>
              <a:buFont typeface="+mj-lt"/>
              <a:buAutoNum type="arabicPeriod"/>
              <a:defRPr/>
            </a:pPr>
            <a:r>
              <a:rPr lang="en-GB" dirty="0"/>
              <a:t>Younger voters (under 40 years)</a:t>
            </a:r>
          </a:p>
          <a:p>
            <a:pPr>
              <a:buFont typeface="+mj-lt"/>
              <a:buAutoNum type="arabicPeriod"/>
              <a:defRPr/>
            </a:pPr>
            <a:r>
              <a:rPr lang="en-GB" dirty="0"/>
              <a:t>Older voters (over 40 years)</a:t>
            </a:r>
          </a:p>
          <a:p>
            <a:pPr marL="0" indent="0">
              <a:defRPr/>
            </a:pPr>
            <a:endParaRPr lang="en-GB" dirty="0"/>
          </a:p>
          <a:p>
            <a:endParaRPr lang="en-GB" dirty="0"/>
          </a:p>
        </p:txBody>
      </p:sp>
    </p:spTree>
    <p:extLst>
      <p:ext uri="{BB962C8B-B14F-4D97-AF65-F5344CB8AC3E}">
        <p14:creationId xmlns:p14="http://schemas.microsoft.com/office/powerpoint/2010/main" val="1139566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 y="548680"/>
            <a:ext cx="8229600" cy="778098"/>
          </a:xfrm>
        </p:spPr>
        <p:txBody>
          <a:bodyPr>
            <a:normAutofit/>
          </a:bodyPr>
          <a:lstStyle/>
          <a:p>
            <a:r>
              <a:rPr lang="en-GB" sz="4000" b="1" dirty="0" smtClean="0"/>
              <a:t>Regional &amp; Geographic Differences</a:t>
            </a:r>
            <a:endParaRPr lang="en-GB" sz="4000" b="1" dirty="0"/>
          </a:p>
        </p:txBody>
      </p:sp>
      <p:sp>
        <p:nvSpPr>
          <p:cNvPr id="3" name="Content Placeholder 2"/>
          <p:cNvSpPr>
            <a:spLocks noGrp="1"/>
          </p:cNvSpPr>
          <p:nvPr>
            <p:ph idx="1"/>
          </p:nvPr>
        </p:nvSpPr>
        <p:spPr>
          <a:xfrm>
            <a:off x="457200" y="1600201"/>
            <a:ext cx="4042792" cy="1036711"/>
          </a:xfrm>
        </p:spPr>
        <p:txBody>
          <a:bodyPr>
            <a:normAutofit lnSpcReduction="10000"/>
          </a:bodyPr>
          <a:lstStyle/>
          <a:p>
            <a:pPr marL="0" indent="0">
              <a:buNone/>
            </a:pPr>
            <a:r>
              <a:rPr lang="en-GB" sz="1800" b="1" dirty="0" smtClean="0"/>
              <a:t>Democrats attract more votes in:</a:t>
            </a:r>
          </a:p>
          <a:p>
            <a:endParaRPr lang="en-GB" sz="500" dirty="0" smtClean="0"/>
          </a:p>
          <a:p>
            <a:r>
              <a:rPr lang="en-GB" sz="1800" dirty="0" smtClean="0"/>
              <a:t>The northeast and eastern seaboard</a:t>
            </a:r>
          </a:p>
          <a:p>
            <a:r>
              <a:rPr lang="en-GB" sz="1800" dirty="0" smtClean="0"/>
              <a:t>The west</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4" name="TextBox 3"/>
          <p:cNvSpPr txBox="1"/>
          <p:nvPr/>
        </p:nvSpPr>
        <p:spPr>
          <a:xfrm>
            <a:off x="4499992" y="1556792"/>
            <a:ext cx="4032449" cy="1000274"/>
          </a:xfrm>
          <a:prstGeom prst="rect">
            <a:avLst/>
          </a:prstGeom>
          <a:noFill/>
        </p:spPr>
        <p:txBody>
          <a:bodyPr wrap="square" rtlCol="0">
            <a:spAutoFit/>
          </a:bodyPr>
          <a:lstStyle/>
          <a:p>
            <a:r>
              <a:rPr lang="en-GB" b="1" dirty="0" smtClean="0"/>
              <a:t>Republicans attract more votes in:</a:t>
            </a:r>
          </a:p>
          <a:p>
            <a:endParaRPr lang="en-GB" sz="500" dirty="0" smtClean="0"/>
          </a:p>
          <a:p>
            <a:pPr marL="285750" indent="-285750">
              <a:buFont typeface="Arial" pitchFamily="34" charset="0"/>
              <a:buChar char="•"/>
            </a:pPr>
            <a:r>
              <a:rPr lang="en-GB" dirty="0" smtClean="0"/>
              <a:t>The south (‘Bible belt’)</a:t>
            </a:r>
          </a:p>
          <a:p>
            <a:pPr marL="285750" indent="-285750">
              <a:buFont typeface="Arial" pitchFamily="34" charset="0"/>
              <a:buChar char="•"/>
            </a:pPr>
            <a:r>
              <a:rPr lang="en-GB" dirty="0" smtClean="0"/>
              <a:t>Central states</a:t>
            </a: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698" y="3177026"/>
            <a:ext cx="4125221" cy="2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77092" y="5589240"/>
            <a:ext cx="8140081" cy="523220"/>
          </a:xfrm>
          <a:prstGeom prst="rect">
            <a:avLst/>
          </a:prstGeom>
          <a:noFill/>
        </p:spPr>
        <p:txBody>
          <a:bodyPr wrap="square" rtlCol="0">
            <a:spAutoFit/>
          </a:bodyPr>
          <a:lstStyle/>
          <a:p>
            <a:r>
              <a:rPr lang="en-GB" sz="1400" dirty="0" smtClean="0"/>
              <a:t>	2012 Presidential election		2014 House of Representatives election			</a:t>
            </a:r>
            <a:endParaRPr lang="en-GB"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165331"/>
            <a:ext cx="3823701" cy="2421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171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pPr algn="l"/>
            <a:r>
              <a:rPr lang="en-GB" sz="2000" b="1" dirty="0" smtClean="0"/>
              <a:t>Which party supports each policy? </a:t>
            </a:r>
            <a:r>
              <a:rPr lang="en-GB" dirty="0" smtClean="0"/>
              <a:t/>
            </a:r>
            <a:br>
              <a:rPr lang="en-GB" dirty="0" smtClean="0"/>
            </a:b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5832648" cy="269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536" y="3318712"/>
            <a:ext cx="6840760" cy="369332"/>
          </a:xfrm>
          <a:prstGeom prst="rect">
            <a:avLst/>
          </a:prstGeom>
          <a:noFill/>
        </p:spPr>
        <p:txBody>
          <a:bodyPr wrap="square" rtlCol="0">
            <a:spAutoFit/>
          </a:bodyPr>
          <a:lstStyle/>
          <a:p>
            <a:r>
              <a:rPr lang="en-GB" b="1" dirty="0" smtClean="0"/>
              <a:t>Which party is each demographic group most likely to vote for? </a:t>
            </a:r>
            <a:endParaRPr lang="en-GB" b="1"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717032"/>
            <a:ext cx="6480720" cy="269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708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3600" b="1" dirty="0">
                <a:latin typeface="+mn-lt"/>
              </a:rPr>
              <a:t>What Do Political Party Members Do</a:t>
            </a:r>
            <a:r>
              <a:rPr lang="en-US" sz="3600" b="1" dirty="0" smtClean="0">
                <a:latin typeface="+mn-lt"/>
              </a:rPr>
              <a:t>?</a:t>
            </a:r>
            <a:endParaRPr lang="en-US" sz="3600" b="1" dirty="0">
              <a:latin typeface="+mn-lt"/>
            </a:endParaRPr>
          </a:p>
        </p:txBody>
      </p:sp>
      <p:sp>
        <p:nvSpPr>
          <p:cNvPr id="57347" name="Rectangle 3"/>
          <p:cNvSpPr>
            <a:spLocks noGrp="1" noChangeArrowheads="1"/>
          </p:cNvSpPr>
          <p:nvPr>
            <p:ph type="body" idx="1"/>
          </p:nvPr>
        </p:nvSpPr>
        <p:spPr/>
        <p:txBody>
          <a:bodyPr>
            <a:normAutofit/>
          </a:bodyPr>
          <a:lstStyle/>
          <a:p>
            <a:pPr marL="609600" indent="-609600"/>
            <a:r>
              <a:rPr lang="en-US" sz="2400" dirty="0"/>
              <a:t>Major function of each party is to get its candidate elected to office</a:t>
            </a:r>
          </a:p>
          <a:p>
            <a:pPr marL="457200" lvl="1" indent="0">
              <a:buNone/>
            </a:pPr>
            <a:r>
              <a:rPr lang="en-US" sz="2400" b="1" u="sng" dirty="0"/>
              <a:t>Steps </a:t>
            </a:r>
            <a:r>
              <a:rPr lang="en-US" sz="2400" b="1" u="sng" dirty="0" smtClean="0"/>
              <a:t>include</a:t>
            </a:r>
            <a:r>
              <a:rPr lang="en-US" sz="2400" b="1" dirty="0" smtClean="0"/>
              <a:t>:</a:t>
            </a:r>
            <a:endParaRPr lang="en-US" sz="2400" b="1" dirty="0"/>
          </a:p>
          <a:p>
            <a:pPr marL="990600" lvl="1" indent="-533400">
              <a:buFontTx/>
              <a:buAutoNum type="arabicPeriod"/>
            </a:pPr>
            <a:r>
              <a:rPr lang="en-US" sz="2400" dirty="0" smtClean="0"/>
              <a:t>Candidate Nomination - Party </a:t>
            </a:r>
            <a:r>
              <a:rPr lang="en-US" sz="2400" dirty="0"/>
              <a:t>members </a:t>
            </a:r>
            <a:r>
              <a:rPr lang="en-US" sz="2400" b="1" dirty="0"/>
              <a:t>nominate, </a:t>
            </a:r>
            <a:r>
              <a:rPr lang="en-US" sz="2400" dirty="0"/>
              <a:t>or </a:t>
            </a:r>
            <a:r>
              <a:rPr lang="en-US" sz="2400" dirty="0" smtClean="0"/>
              <a:t>name, </a:t>
            </a:r>
            <a:r>
              <a:rPr lang="en-US" sz="2400" dirty="0"/>
              <a:t>the candidates they want to run for </a:t>
            </a:r>
            <a:r>
              <a:rPr lang="en-US" sz="2400" dirty="0" smtClean="0"/>
              <a:t>office.</a:t>
            </a:r>
            <a:endParaRPr lang="en-US" sz="2400" dirty="0"/>
          </a:p>
          <a:p>
            <a:pPr marL="990600" lvl="1" indent="-533400">
              <a:buFontTx/>
              <a:buAutoNum type="arabicPeriod"/>
            </a:pPr>
            <a:endParaRPr lang="en-US" sz="2400" dirty="0"/>
          </a:p>
        </p:txBody>
      </p:sp>
      <p:sp>
        <p:nvSpPr>
          <p:cNvPr id="57349" name="Text Box 5"/>
          <p:cNvSpPr txBox="1">
            <a:spLocks noChangeArrowheads="1"/>
          </p:cNvSpPr>
          <p:nvPr/>
        </p:nvSpPr>
        <p:spPr bwMode="auto">
          <a:xfrm>
            <a:off x="5715000" y="4832808"/>
            <a:ext cx="334403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1400" dirty="0" smtClean="0">
                <a:solidFill>
                  <a:schemeClr val="tx2"/>
                </a:solidFill>
              </a:rPr>
              <a:t>Obama’s Acceptance Speech, Democratic Party National Contention, Charlotte, N. Carolina 2012</a:t>
            </a:r>
            <a:endParaRPr lang="en-US" sz="1400" dirty="0">
              <a:solidFill>
                <a:schemeClr val="tx2"/>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8496" y="3789040"/>
            <a:ext cx="4536504" cy="2551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62551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anim calcmode="lin" valueType="num">
                                      <p:cBhvr additive="base">
                                        <p:cTn id="7" dur="500" fill="hold"/>
                                        <p:tgtEl>
                                          <p:spTgt spid="5734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3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Effect transition="in" filter="blinds(horizontal)">
                                      <p:cBhvr>
                                        <p:cTn id="13" dur="1000"/>
                                        <p:tgtEl>
                                          <p:spTgt spid="573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z="3600" b="1" dirty="0">
                <a:latin typeface="+mn-lt"/>
              </a:rPr>
              <a:t>What Do Political Party Members Do</a:t>
            </a:r>
            <a:r>
              <a:rPr lang="en-US" sz="3600" b="1" dirty="0" smtClean="0">
                <a:latin typeface="+mn-lt"/>
              </a:rPr>
              <a:t>?</a:t>
            </a:r>
            <a:endParaRPr lang="en-US" sz="3600" b="1" dirty="0">
              <a:latin typeface="+mn-lt"/>
            </a:endParaRPr>
          </a:p>
        </p:txBody>
      </p:sp>
      <p:sp>
        <p:nvSpPr>
          <p:cNvPr id="58371" name="Rectangle 3"/>
          <p:cNvSpPr>
            <a:spLocks noGrp="1" noChangeArrowheads="1"/>
          </p:cNvSpPr>
          <p:nvPr>
            <p:ph type="body" idx="1"/>
          </p:nvPr>
        </p:nvSpPr>
        <p:spPr/>
        <p:txBody>
          <a:bodyPr/>
          <a:lstStyle/>
          <a:p>
            <a:pPr>
              <a:buFontTx/>
              <a:buNone/>
            </a:pPr>
            <a:r>
              <a:rPr lang="en-US" sz="2800" b="1" dirty="0"/>
              <a:t>2. </a:t>
            </a:r>
            <a:r>
              <a:rPr lang="en-US" dirty="0"/>
              <a:t>Party starts an </a:t>
            </a:r>
            <a:r>
              <a:rPr lang="en-US" b="1" dirty="0"/>
              <a:t>election campaign</a:t>
            </a:r>
          </a:p>
          <a:p>
            <a:pPr lvl="1">
              <a:buFont typeface="Wingdings" pitchFamily="2" charset="2"/>
              <a:buChar char="Ø"/>
            </a:pPr>
            <a:r>
              <a:rPr lang="en-US" sz="2400" dirty="0"/>
              <a:t>An effort to gather support for its candidates and inform voters of the party’s stand on issues</a:t>
            </a:r>
          </a:p>
          <a:p>
            <a:pPr lvl="1">
              <a:buFont typeface="Wingdings" pitchFamily="2" charset="2"/>
              <a:buChar char="Ø"/>
            </a:pPr>
            <a:r>
              <a:rPr lang="en-US" sz="2400" dirty="0"/>
              <a:t>Requires many party workers and volunteers to perform dozens of job that include</a:t>
            </a:r>
            <a:r>
              <a:rPr lang="en-US" dirty="0"/>
              <a:t>:</a:t>
            </a:r>
          </a:p>
          <a:p>
            <a:pPr lvl="2"/>
            <a:r>
              <a:rPr lang="en-US" sz="2000" dirty="0"/>
              <a:t>Raising funds</a:t>
            </a:r>
          </a:p>
          <a:p>
            <a:pPr lvl="2"/>
            <a:r>
              <a:rPr lang="en-US" sz="2000" dirty="0"/>
              <a:t>Polling voters/making phone calls</a:t>
            </a:r>
          </a:p>
          <a:p>
            <a:pPr lvl="2"/>
            <a:r>
              <a:rPr lang="en-US" sz="2000" dirty="0"/>
              <a:t>Drive voters to the polls</a:t>
            </a:r>
          </a:p>
          <a:p>
            <a:pPr lvl="2"/>
            <a:r>
              <a:rPr lang="en-US" sz="2000" dirty="0"/>
              <a:t>Register voters</a:t>
            </a:r>
          </a:p>
        </p:txBody>
      </p:sp>
      <p:pic>
        <p:nvPicPr>
          <p:cNvPr id="58372" name="Picture 4" descr="W0200411015471635816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429000"/>
            <a:ext cx="2913063" cy="3248025"/>
          </a:xfrm>
          <a:prstGeom prst="rect">
            <a:avLst/>
          </a:prstGeom>
          <a:noFill/>
          <a:extLst>
            <a:ext uri="{909E8E84-426E-40DD-AFC4-6F175D3DCCD1}">
              <a14:hiddenFill xmlns:a14="http://schemas.microsoft.com/office/drawing/2010/main">
                <a:solidFill>
                  <a:srgbClr val="FFFFFF"/>
                </a:solidFill>
              </a14:hiddenFill>
            </a:ext>
          </a:extLst>
        </p:spPr>
      </p:pic>
      <p:sp>
        <p:nvSpPr>
          <p:cNvPr id="58373" name="Text Box 5"/>
          <p:cNvSpPr txBox="1">
            <a:spLocks noChangeArrowheads="1"/>
          </p:cNvSpPr>
          <p:nvPr/>
        </p:nvSpPr>
        <p:spPr bwMode="auto">
          <a:xfrm>
            <a:off x="2483768" y="6096000"/>
            <a:ext cx="30963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b="1" dirty="0"/>
              <a:t>John Kerry </a:t>
            </a:r>
            <a:r>
              <a:rPr lang="en-US" b="1" dirty="0" smtClean="0"/>
              <a:t>Campaigning, 2012</a:t>
            </a:r>
            <a:endParaRPr lang="en-US" b="1" dirty="0"/>
          </a:p>
        </p:txBody>
      </p:sp>
    </p:spTree>
    <p:extLst>
      <p:ext uri="{BB962C8B-B14F-4D97-AF65-F5344CB8AC3E}">
        <p14:creationId xmlns:p14="http://schemas.microsoft.com/office/powerpoint/2010/main" val="24789967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8371">
                                            <p:txEl>
                                              <p:pRg st="1" end="1"/>
                                            </p:txEl>
                                          </p:spTgt>
                                        </p:tgtEl>
                                        <p:attrNameLst>
                                          <p:attrName>style.visibility</p:attrName>
                                        </p:attrNameLst>
                                      </p:cBhvr>
                                      <p:to>
                                        <p:strVal val="visible"/>
                                      </p:to>
                                    </p:set>
                                    <p:animEffect transition="in" filter="blinds(horizontal)">
                                      <p:cBhvr>
                                        <p:cTn id="7" dur="500"/>
                                        <p:tgtEl>
                                          <p:spTgt spid="583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8371">
                                            <p:txEl>
                                              <p:pRg st="2" end="2"/>
                                            </p:txEl>
                                          </p:spTgt>
                                        </p:tgtEl>
                                        <p:attrNameLst>
                                          <p:attrName>style.visibility</p:attrName>
                                        </p:attrNameLst>
                                      </p:cBhvr>
                                      <p:to>
                                        <p:strVal val="visible"/>
                                      </p:to>
                                    </p:set>
                                    <p:animEffect transition="in" filter="blinds(horizontal)">
                                      <p:cBhvr>
                                        <p:cTn id="12" dur="500"/>
                                        <p:tgtEl>
                                          <p:spTgt spid="583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8371">
                                            <p:txEl>
                                              <p:pRg st="3" end="3"/>
                                            </p:txEl>
                                          </p:spTgt>
                                        </p:tgtEl>
                                        <p:attrNameLst>
                                          <p:attrName>style.visibility</p:attrName>
                                        </p:attrNameLst>
                                      </p:cBhvr>
                                      <p:to>
                                        <p:strVal val="visible"/>
                                      </p:to>
                                    </p:set>
                                    <p:anim calcmode="lin" valueType="num">
                                      <p:cBhvr additive="base">
                                        <p:cTn id="17" dur="500" fill="hold"/>
                                        <p:tgtEl>
                                          <p:spTgt spid="5837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83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8371">
                                            <p:txEl>
                                              <p:pRg st="4" end="4"/>
                                            </p:txEl>
                                          </p:spTgt>
                                        </p:tgtEl>
                                        <p:attrNameLst>
                                          <p:attrName>style.visibility</p:attrName>
                                        </p:attrNameLst>
                                      </p:cBhvr>
                                      <p:to>
                                        <p:strVal val="visible"/>
                                      </p:to>
                                    </p:set>
                                    <p:anim calcmode="lin" valueType="num">
                                      <p:cBhvr additive="base">
                                        <p:cTn id="23" dur="500" fill="hold"/>
                                        <p:tgtEl>
                                          <p:spTgt spid="5837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83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58371">
                                            <p:txEl>
                                              <p:pRg st="5" end="5"/>
                                            </p:txEl>
                                          </p:spTgt>
                                        </p:tgtEl>
                                        <p:attrNameLst>
                                          <p:attrName>style.visibility</p:attrName>
                                        </p:attrNameLst>
                                      </p:cBhvr>
                                      <p:to>
                                        <p:strVal val="visible"/>
                                      </p:to>
                                    </p:set>
                                    <p:anim calcmode="lin" valueType="num">
                                      <p:cBhvr additive="base">
                                        <p:cTn id="29" dur="500" fill="hold"/>
                                        <p:tgtEl>
                                          <p:spTgt spid="5837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83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58371">
                                            <p:txEl>
                                              <p:pRg st="6" end="6"/>
                                            </p:txEl>
                                          </p:spTgt>
                                        </p:tgtEl>
                                        <p:attrNameLst>
                                          <p:attrName>style.visibility</p:attrName>
                                        </p:attrNameLst>
                                      </p:cBhvr>
                                      <p:to>
                                        <p:strVal val="visible"/>
                                      </p:to>
                                    </p:set>
                                    <p:anim calcmode="lin" valueType="num">
                                      <p:cBhvr additive="base">
                                        <p:cTn id="35" dur="500" fill="hold"/>
                                        <p:tgtEl>
                                          <p:spTgt spid="58371">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83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TotalTime>
  <Words>1509</Words>
  <Application>Microsoft Office PowerPoint</Application>
  <PresentationFormat>On-screen Show (4:3)</PresentationFormat>
  <Paragraphs>176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Unit 3: POLITICAL PARTIES</vt:lpstr>
      <vt:lpstr>Democratic Party Values</vt:lpstr>
      <vt:lpstr>Republican Party Values</vt:lpstr>
      <vt:lpstr>Spot the Policy Differences!</vt:lpstr>
      <vt:lpstr>Some Demographic Distinctions</vt:lpstr>
      <vt:lpstr>Regional &amp; Geographic Differences</vt:lpstr>
      <vt:lpstr>Which party supports each policy?  </vt:lpstr>
      <vt:lpstr>What Do Political Party Members Do?</vt:lpstr>
      <vt:lpstr>What Do Political Party Members Do?</vt:lpstr>
      <vt:lpstr>What Do Political Party Members Do?</vt:lpstr>
      <vt:lpstr>What Do Political Party Members Do?</vt:lpstr>
      <vt:lpstr>Political Party Organisation</vt:lpstr>
      <vt:lpstr>Political Party Organisation</vt:lpstr>
      <vt:lpstr>Political Party Organisation</vt:lpstr>
      <vt:lpstr>Third Parties</vt:lpstr>
      <vt:lpstr>3 Kinds of Third Parties:</vt:lpstr>
      <vt:lpstr>3 Kinds of Third Parties:</vt:lpstr>
      <vt:lpstr>3 Kinds of Third Parties:</vt:lpstr>
      <vt:lpstr>Third Parties</vt:lpstr>
    </vt:vector>
  </TitlesOfParts>
  <Company>Loughborough Endowed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Parties</dc:title>
  <dc:creator>Administrator</dc:creator>
  <cp:lastModifiedBy>Administrator</cp:lastModifiedBy>
  <cp:revision>35</cp:revision>
  <cp:lastPrinted>2014-05-16T15:53:20Z</cp:lastPrinted>
  <dcterms:created xsi:type="dcterms:W3CDTF">2014-05-16T10:58:32Z</dcterms:created>
  <dcterms:modified xsi:type="dcterms:W3CDTF">2015-06-30T09:54:15Z</dcterms:modified>
</cp:coreProperties>
</file>