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2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5C0B-5F31-48C5-8480-1752A76009E6}" type="datetimeFigureOut">
              <a:rPr lang="en-GB" smtClean="0"/>
              <a:t>21/04/2018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0645C-EBC1-4677-BEB2-BC1DDFAFD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1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Marxism is primarily an economic theory.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645C-EBC1-4677-BEB2-BC1DDFAFDD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7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2.  Inevitable because it is the only possible source of new value and profit, which is the defining</a:t>
            </a:r>
            <a:r>
              <a:rPr lang="en-GB" baseline="0" dirty="0" smtClean="0"/>
              <a:t> feature of capitalism. Exploitation is also based upon the ownership and non-ownership of the means of production.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645C-EBC1-4677-BEB2-BC1DDFAFDD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4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3.  The state is merely the political agent of the ruling classes through history – the means by which the economic ruling class in</a:t>
            </a:r>
            <a:r>
              <a:rPr lang="en-GB" baseline="0" dirty="0" smtClean="0"/>
              <a:t> </a:t>
            </a:r>
            <a:r>
              <a:rPr lang="en-GB" dirty="0" smtClean="0"/>
              <a:t>every economic stage of history maintain their control;</a:t>
            </a:r>
            <a:r>
              <a:rPr lang="en-GB" baseline="0" dirty="0" smtClean="0"/>
              <a:t> therefore when classes have been abolished the state will no longer be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645C-EBC1-4677-BEB2-BC1DDFAFDD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 </a:t>
            </a:r>
            <a:r>
              <a:rPr lang="en-GB" dirty="0" err="1" smtClean="0"/>
              <a:t>Socs</a:t>
            </a:r>
            <a:r>
              <a:rPr lang="en-GB" dirty="0" smtClean="0"/>
              <a:t> see it as irredeemable agent of the bourgeoisie/ruling</a:t>
            </a:r>
            <a:r>
              <a:rPr lang="en-GB" baseline="0" dirty="0" smtClean="0"/>
              <a:t> class. </a:t>
            </a:r>
            <a:r>
              <a:rPr lang="en-GB" baseline="0" dirty="0" err="1" smtClean="0"/>
              <a:t>Evo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socs</a:t>
            </a:r>
            <a:r>
              <a:rPr lang="en-GB" baseline="0" dirty="0" smtClean="0"/>
              <a:t> believe it can be reformed to serve the working class/social change.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645C-EBC1-4677-BEB2-BC1DDFAFDD9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0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Franchise - Working class vote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Rejection of violence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Stong</a:t>
            </a:r>
            <a:r>
              <a:rPr lang="en-GB" dirty="0" smtClean="0"/>
              <a:t> capitalist states able to prevent revolution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645C-EBC1-4677-BEB2-BC1DDFAFDD9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6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Communes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Mass uprising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Via the state</a:t>
            </a:r>
            <a:r>
              <a:rPr lang="en-GB" baseline="0" dirty="0" smtClean="0"/>
              <a:t> (progressive tax, nationalisation, welfare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…)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645C-EBC1-4677-BEB2-BC1DDFAFDD9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9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26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6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2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9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4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5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6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7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72D3-40D7-4F22-BA54-259C31298C90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B012-25C5-4291-87C2-5C078D9A4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4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19100"/>
            <a:ext cx="63912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2.   Why is exploitation inevitable in capitalism?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Marxism 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1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3. Why, according to Marx, will the state ultimately and inevitably disappear? 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Marxism 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6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74540"/>
              </p:ext>
            </p:extLst>
          </p:nvPr>
        </p:nvGraphicFramePr>
        <p:xfrm>
          <a:off x="395536" y="1556792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Utopian socialism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Scientific socialism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Emotive &amp; moralistic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Objective &amp; empirical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Capitalism is ‘evil’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Capitalism</a:t>
                      </a:r>
                      <a:r>
                        <a:rPr lang="en-GB" sz="2400" baseline="0" dirty="0" smtClean="0"/>
                        <a:t> is a necessary stage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Focuses on the ends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Focuses on the means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Wishful thinking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Determinist</a:t>
                      </a:r>
                      <a:r>
                        <a:rPr lang="en-GB" sz="2400" baseline="0" dirty="0" smtClean="0"/>
                        <a:t> &amp; predictive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utopian versus scientific socialism</a:t>
            </a:r>
            <a:endParaRPr lang="en-GB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Marxism itself is perceived as utopian by critics – like liberals &amp; conservatives - in that it anticipates a near-perfect future society… one which is over-optimistic about human nature &amp; the possibilities for social change.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81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683568" y="4725144"/>
            <a:ext cx="4320480" cy="1224136"/>
          </a:xfrm>
          <a:prstGeom prst="wedgeRectCallout">
            <a:avLst>
              <a:gd name="adj1" fmla="val 59718"/>
              <a:gd name="adj2" fmla="val 1121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Evolutionary socialists</a:t>
            </a:r>
            <a:r>
              <a:rPr lang="en-GB" sz="2800" dirty="0" smtClean="0"/>
              <a:t> accept the liberal framework of pluralist, parliamentary democracy (consent &amp; constitutionalism).</a:t>
            </a:r>
          </a:p>
          <a:p>
            <a:r>
              <a:rPr lang="en-GB" sz="2800" dirty="0" smtClean="0"/>
              <a:t>Their goals are normally more limited &amp; moderate than revolutionary communists. They rarely call for the wholesale abolition of classes or the disappearance of the state.</a:t>
            </a: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Evolutionary socialism</a:t>
            </a:r>
            <a:endParaRPr lang="en-GB" sz="3200" b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976795"/>
            <a:ext cx="1834674" cy="233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869160"/>
            <a:ext cx="38884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…. ‘the inevitability of gradualism’!</a:t>
            </a:r>
            <a:endParaRPr lang="en-GB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52799" y="6309320"/>
            <a:ext cx="49685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Sydney Webb, founder of the British Labour Party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2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By 1900 evolutionary socialists saw the parliamentary road as both desirable &amp; inevitable:</a:t>
            </a:r>
          </a:p>
          <a:p>
            <a:r>
              <a:rPr lang="en-GB" sz="2800" dirty="0" smtClean="0"/>
              <a:t>The working class (men) had the vote</a:t>
            </a:r>
          </a:p>
          <a:p>
            <a:r>
              <a:rPr lang="en-GB" sz="2800" dirty="0" smtClean="0"/>
              <a:t>The working class ere by far the majority class</a:t>
            </a:r>
          </a:p>
          <a:p>
            <a:r>
              <a:rPr lang="en-GB" sz="2800" dirty="0" smtClean="0"/>
              <a:t>They would naturally vote for socialist parties</a:t>
            </a:r>
          </a:p>
          <a:p>
            <a:r>
              <a:rPr lang="en-GB" sz="2800" dirty="0" smtClean="0"/>
              <a:t>Socialist parties would inevitably win &amp; implement socialist policies</a:t>
            </a:r>
          </a:p>
          <a:p>
            <a:r>
              <a:rPr lang="en-GB" sz="2800" dirty="0" smtClean="0"/>
              <a:t>Socialism therefore was inevitable, rendering revolution redundant</a:t>
            </a: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Evolutionary socialism</a:t>
            </a:r>
            <a:endParaRPr lang="en-GB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589240"/>
            <a:ext cx="8712968" cy="89255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Note. </a:t>
            </a:r>
            <a:r>
              <a:rPr lang="en-GB" sz="2600" b="1" i="1" dirty="0" smtClean="0">
                <a:solidFill>
                  <a:srgbClr val="002060"/>
                </a:solidFill>
              </a:rPr>
              <a:t>Gradualism</a:t>
            </a:r>
            <a:r>
              <a:rPr lang="en-GB" sz="2600" dirty="0" smtClean="0"/>
              <a:t> does not mean that the process of change is necessarily slow; it refers to the use of the parliamentary road.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121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How do revolutionary &amp; evolutionary socialists differ in their attitudes to the state?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Evolutionary socialism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1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Fundamentalist socialism</a:t>
            </a:r>
            <a:r>
              <a:rPr lang="en-GB" sz="2800" b="1" dirty="0" smtClean="0"/>
              <a:t>:</a:t>
            </a:r>
          </a:p>
          <a:p>
            <a:r>
              <a:rPr lang="en-GB" sz="2800" dirty="0" smtClean="0"/>
              <a:t>Rejects &amp; seeks to replace capitalism</a:t>
            </a:r>
          </a:p>
          <a:p>
            <a:r>
              <a:rPr lang="en-GB" sz="2800" dirty="0" smtClean="0"/>
              <a:t>Private ownership inevitably means inequality &amp; exploitation</a:t>
            </a:r>
          </a:p>
          <a:p>
            <a:r>
              <a:rPr lang="en-GB" sz="2800" dirty="0" smtClean="0"/>
              <a:t>Seeks to establish socialism in the form of common ownership </a:t>
            </a:r>
          </a:p>
          <a:p>
            <a:r>
              <a:rPr lang="en-GB" sz="2800" dirty="0" smtClean="0"/>
              <a:t>Best examples are Marxist or communist traditions</a:t>
            </a:r>
          </a:p>
          <a:p>
            <a:r>
              <a:rPr lang="en-GB" sz="2800" dirty="0"/>
              <a:t>S</a:t>
            </a:r>
            <a:r>
              <a:rPr lang="en-GB" sz="2800" dirty="0" smtClean="0"/>
              <a:t>ome fundamentalists pursue a parliamentary road – ‘</a:t>
            </a:r>
            <a:r>
              <a:rPr lang="en-GB" sz="2800" b="1" dirty="0" smtClean="0">
                <a:solidFill>
                  <a:srgbClr val="002060"/>
                </a:solidFill>
              </a:rPr>
              <a:t>fundamentalist democrats’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b="1" dirty="0" smtClean="0"/>
              <a:t>Examples: </a:t>
            </a:r>
          </a:p>
          <a:p>
            <a:r>
              <a:rPr lang="en-GB" sz="2400" dirty="0" smtClean="0"/>
              <a:t>Post-war Western European communist parties</a:t>
            </a:r>
          </a:p>
          <a:p>
            <a:r>
              <a:rPr lang="en-GB" sz="2400" dirty="0" smtClean="0"/>
              <a:t>Early Fabians (e.g. Sydney Webb) – parliamentary socialists</a:t>
            </a:r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Fundamentalists versus revisionists 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5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60" y="1124744"/>
            <a:ext cx="892899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Revisionist socialism</a:t>
            </a:r>
            <a:r>
              <a:rPr lang="en-GB" sz="2800" b="1" dirty="0" smtClean="0"/>
              <a:t>: </a:t>
            </a:r>
            <a:endParaRPr lang="en-GB" sz="2800" dirty="0" smtClean="0"/>
          </a:p>
          <a:p>
            <a:r>
              <a:rPr lang="en-GB" sz="2800" dirty="0" smtClean="0"/>
              <a:t>Seek to reform, or tame, capitalism, not abolish it</a:t>
            </a:r>
          </a:p>
          <a:p>
            <a:r>
              <a:rPr lang="en-GB" sz="2800" dirty="0" smtClean="0"/>
              <a:t>Practises an </a:t>
            </a:r>
            <a:r>
              <a:rPr lang="en-GB" sz="2800" i="1" dirty="0" err="1" smtClean="0"/>
              <a:t>accomodationist</a:t>
            </a:r>
            <a:r>
              <a:rPr lang="en-GB" sz="2800" i="1" dirty="0" smtClean="0"/>
              <a:t> strategy </a:t>
            </a:r>
            <a:r>
              <a:rPr lang="en-GB" sz="2800" dirty="0" smtClean="0"/>
              <a:t>– e.g. reconcile socialism with capitalism</a:t>
            </a:r>
          </a:p>
          <a:p>
            <a:r>
              <a:rPr lang="en-GB" sz="2800" dirty="0" smtClean="0"/>
              <a:t>Seeks social justice by narrowing socio-economic inequalities, through welfare &amp; redistribution</a:t>
            </a:r>
          </a:p>
          <a:p>
            <a:r>
              <a:rPr lang="en-GB" sz="2800" dirty="0" smtClean="0"/>
              <a:t>Inevitably parliamentary – not revolutionary</a:t>
            </a:r>
          </a:p>
          <a:p>
            <a:pPr marL="0" indent="0">
              <a:buNone/>
            </a:pPr>
            <a:r>
              <a:rPr lang="en-GB" sz="2800" b="1" dirty="0" smtClean="0"/>
              <a:t>Example:</a:t>
            </a:r>
          </a:p>
          <a:p>
            <a:r>
              <a:rPr lang="en-GB" sz="2400" dirty="0" smtClean="0"/>
              <a:t>Social democracy is the most obvious example of revisionist socialism</a:t>
            </a:r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Fundamentalists versus revisionists </a:t>
            </a:r>
            <a:endParaRPr lang="en-GB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23" y="5975987"/>
            <a:ext cx="89289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Both socialist – one revolutionary the other evolutionary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36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evolutionary socialism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887" y="1412776"/>
            <a:ext cx="633670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Evolutionary/parliamentary socialism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924944"/>
            <a:ext cx="273630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Eurocommunism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61048"/>
            <a:ext cx="273630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Social democracy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40052" y="3861048"/>
            <a:ext cx="219624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‘New’ Labour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2931399"/>
            <a:ext cx="32403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Democratic socialism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123728" y="1935996"/>
            <a:ext cx="1152128" cy="916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47864" y="1935996"/>
            <a:ext cx="792088" cy="1853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1935996"/>
            <a:ext cx="936104" cy="1853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68144" y="1935996"/>
            <a:ext cx="1008112" cy="916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4509120"/>
            <a:ext cx="8856984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‘Eurocommunism’ applied to post-war western communist parties (French, Italian, Spanish, UK etc.). By 1970s-90s they abandoned revolutionary Marxism (</a:t>
            </a:r>
            <a:r>
              <a:rPr lang="en-GB" sz="2800" i="1" dirty="0" smtClean="0"/>
              <a:t>see next slide</a:t>
            </a:r>
            <a:r>
              <a:rPr lang="en-GB" sz="2800" dirty="0" smtClean="0"/>
              <a:t>).</a:t>
            </a:r>
          </a:p>
          <a:p>
            <a:r>
              <a:rPr lang="en-GB" sz="2800" dirty="0" smtClean="0"/>
              <a:t>Collapse of Communist-bloc &amp; Berlin Wall (1989) = Western Eurocommunism is now largely an historical curiosity.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22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1"/>
            <a:ext cx="878497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Reasons for the rise of evolutionary socialism:</a:t>
            </a:r>
          </a:p>
          <a:p>
            <a:r>
              <a:rPr lang="en-GB" sz="2800" dirty="0" smtClean="0"/>
              <a:t>Extension of the franchise in the C19th &amp; early C20th (initially to middle then – importantly – working classes)</a:t>
            </a:r>
          </a:p>
          <a:p>
            <a:r>
              <a:rPr lang="en-GB" sz="2800" dirty="0" smtClean="0"/>
              <a:t>Christian Methodism – essentially working class, rejects violence, therefore less likely to support revolution</a:t>
            </a:r>
          </a:p>
          <a:p>
            <a:r>
              <a:rPr lang="en-GB" sz="2800" dirty="0" smtClean="0"/>
              <a:t>Increasingly strong capitalism states capable of preventing revolutionary social change</a:t>
            </a: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rise of evolutionary socialism</a:t>
            </a:r>
            <a:endParaRPr lang="en-GB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856895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‘Democratic socialism’ </a:t>
            </a:r>
            <a:r>
              <a:rPr lang="en-GB" sz="2800" dirty="0" smtClean="0"/>
              <a:t>has two meanings: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Broadly, all form of parliamentary socialism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Narrowly, radical left-wing ‘old’ Labour parliamentary socialism</a:t>
            </a:r>
          </a:p>
        </p:txBody>
      </p:sp>
      <p:sp>
        <p:nvSpPr>
          <p:cNvPr id="6" name="Down Arrow 5"/>
          <p:cNvSpPr/>
          <p:nvPr/>
        </p:nvSpPr>
        <p:spPr>
          <a:xfrm>
            <a:off x="4319972" y="6165304"/>
            <a:ext cx="468052" cy="648072"/>
          </a:xfrm>
          <a:prstGeom prst="downArrow">
            <a:avLst>
              <a:gd name="adj1" fmla="val 50000"/>
              <a:gd name="adj2" fmla="val 8660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Introduction</a:t>
            </a:r>
            <a:endParaRPr lang="en-GB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Socialism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smtClean="0"/>
              <a:t>- a philosophy which believes in human altruism and seeks varying degrees of equality, common ownership and collectivism.</a:t>
            </a:r>
          </a:p>
          <a:p>
            <a:pPr marL="0" indent="0">
              <a:buNone/>
            </a:pPr>
            <a:r>
              <a:rPr lang="en-GB" sz="2800" dirty="0" smtClean="0"/>
              <a:t>Arguably the most wide-ranging of all political philosophies.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491211" cy="33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4461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Early evolutionary socialist, like Sydney Webb (1858-1947) remained ‘fundamentalist’ in their goals, but opted for the ballot box, not revolution. </a:t>
            </a:r>
          </a:p>
          <a:p>
            <a:pPr marL="0" indent="0">
              <a:buNone/>
            </a:pPr>
            <a:r>
              <a:rPr lang="en-GB" sz="2800" b="1" dirty="0" smtClean="0"/>
              <a:t>Webb wrote Clause IV of the UK Labour Party constitution:</a:t>
            </a:r>
            <a:endParaRPr lang="en-GB" sz="2800" dirty="0" smtClean="0"/>
          </a:p>
          <a:p>
            <a:r>
              <a:rPr lang="en-GB" sz="2800" dirty="0" smtClean="0"/>
              <a:t>Equality of ownership meant extensive nationalisation,  rather than workers taking over factories/industry</a:t>
            </a:r>
          </a:p>
          <a:p>
            <a:r>
              <a:rPr lang="en-GB" sz="2800" dirty="0" smtClean="0"/>
              <a:t>Equality of outcome meant progressive taxation by the state to fund an extensive welfare programme</a:t>
            </a:r>
          </a:p>
          <a:p>
            <a:pPr marL="0" indent="0">
              <a:buNone/>
            </a:pPr>
            <a:endParaRPr lang="en-GB" sz="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democratic socialism</a:t>
            </a:r>
            <a:endParaRPr lang="en-GB" sz="3200" b="1" dirty="0">
              <a:latin typeface="+mn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19972" y="0"/>
            <a:ext cx="468052" cy="648072"/>
          </a:xfrm>
          <a:prstGeom prst="downArrow">
            <a:avLst>
              <a:gd name="adj1" fmla="val 50000"/>
              <a:gd name="adj2" fmla="val 8660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3538" y="4997494"/>
            <a:ext cx="8280920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Crucially, these evolutionary socialists revised their analysis of the state. Rather than an agent of the ruling class, it is a vehicle for progressive socialist reform/advancement.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24944"/>
            <a:ext cx="878497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Why socialists promote collectivism?</a:t>
            </a:r>
          </a:p>
          <a:p>
            <a:r>
              <a:rPr lang="en-GB" sz="2800" dirty="0" smtClean="0"/>
              <a:t>It advance a belief in community. Humankind’s capacity for collective action</a:t>
            </a:r>
          </a:p>
          <a:p>
            <a:r>
              <a:rPr lang="en-GB" sz="2800" dirty="0" smtClean="0"/>
              <a:t>Altruistic humans’ ability/willingness to work together. They believe selfish individualism is not innate, but the result  of social conditioning</a:t>
            </a:r>
          </a:p>
          <a:p>
            <a:r>
              <a:rPr lang="en-GB" sz="2800" dirty="0" smtClean="0"/>
              <a:t>An optimistic view of human nature – generally collective action fosters/aids social justice, harmony &amp; democracy</a:t>
            </a:r>
          </a:p>
          <a:p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promotion of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collectivism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47" y="1196752"/>
            <a:ext cx="740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What is collectivism?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do socialists promote collectivism?</a:t>
            </a:r>
          </a:p>
          <a:p>
            <a:r>
              <a:rPr lang="en-GB" sz="2800" dirty="0" smtClean="0"/>
              <a:t>Some experimental socialists, like Fourier &amp; Owen, set up communes</a:t>
            </a:r>
          </a:p>
          <a:p>
            <a:r>
              <a:rPr lang="en-GB" sz="2800" dirty="0" smtClean="0"/>
              <a:t>Revolutionary socialists promote it via mass working-class uprising, collective ownership of the means of production &amp; the abolition/disappearance of the state in favour of direct democracy</a:t>
            </a:r>
          </a:p>
          <a:p>
            <a:r>
              <a:rPr lang="en-GB" sz="2800" dirty="0" smtClean="0"/>
              <a:t>Evolutionary socialists promote it via state nationalisation, redistribution by progressive taxation, extensive welfarism, plus trade union organisation, rights and activities</a:t>
            </a: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promotion of collectivism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0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/>
              <a:t>Socialism moved to the right after WWII. Reasons:</a:t>
            </a:r>
          </a:p>
          <a:p>
            <a:r>
              <a:rPr lang="en-GB" sz="2800" dirty="0" smtClean="0"/>
              <a:t>Nationalism/patriotism engendered by two wars</a:t>
            </a:r>
          </a:p>
          <a:p>
            <a:r>
              <a:rPr lang="en-GB" sz="2800" dirty="0" smtClean="0"/>
              <a:t>Cold War – extreme hostility in the West to radical socialism</a:t>
            </a:r>
          </a:p>
          <a:p>
            <a:r>
              <a:rPr lang="en-GB" sz="2800" dirty="0" smtClean="0"/>
              <a:t>Post-war economic boom – capitalism seemed to raise living standards &amp; welfare for all (‘cradle to the grave’)</a:t>
            </a:r>
          </a:p>
          <a:p>
            <a:r>
              <a:rPr lang="en-GB" sz="2800" dirty="0" smtClean="0"/>
              <a:t>Diminishing numbers of traditional working class. ’Blue collar’ industries declined, ‘white collar’ (service sector) grew</a:t>
            </a:r>
          </a:p>
          <a:p>
            <a:r>
              <a:rPr lang="en-GB" sz="2800" dirty="0" smtClean="0"/>
              <a:t>Parliamentary socialist policies – nationalisation – questioned</a:t>
            </a:r>
          </a:p>
          <a:p>
            <a:r>
              <a:rPr lang="en-GB" sz="2800" dirty="0" smtClean="0"/>
              <a:t>Socialisation – esp. influential capitalist mass media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reasons for post-war revisionism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91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How do revolutionary &amp; evolutionary socialists differ in their attitude to the state?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List three reasons why socialists adopted the parliamentary road rather than the revolutionary road.</a:t>
            </a:r>
          </a:p>
        </p:txBody>
      </p:sp>
    </p:spTree>
    <p:extLst>
      <p:ext uri="{BB962C8B-B14F-4D97-AF65-F5344CB8AC3E}">
        <p14:creationId xmlns:p14="http://schemas.microsoft.com/office/powerpoint/2010/main" val="33728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Suggest three ways in which socialists promote collectivism.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Labour Party (1) divisions in ‘old Labour’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1779"/>
              </p:ext>
            </p:extLst>
          </p:nvPr>
        </p:nvGraphicFramePr>
        <p:xfrm>
          <a:off x="251520" y="1196752"/>
          <a:ext cx="86409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Democratic socialism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Social democracy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Radical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Reformist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‘left-wing’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‘right-wing’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Mainly collective economy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Mainly private economy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Emphasis in equality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Emphasis on freedom</a:t>
                      </a:r>
                      <a:r>
                        <a:rPr lang="en-GB" sz="2400" baseline="0" dirty="0" smtClean="0"/>
                        <a:t> &amp; </a:t>
                      </a:r>
                      <a:r>
                        <a:rPr lang="en-GB" sz="2400" dirty="0" smtClean="0"/>
                        <a:t>fairness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Extensive welfare state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Extended welfare state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Anti-private health/education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Pro-choice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Abolish</a:t>
                      </a:r>
                      <a:r>
                        <a:rPr lang="en-GB" sz="2400" baseline="0" dirty="0" smtClean="0"/>
                        <a:t> House of Lords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Reform House of Lords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Unilateral nuclear disarmament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Multilateral disarmament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principled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pragmatic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emphasis</a:t>
                      </a:r>
                      <a:r>
                        <a:rPr lang="en-GB" sz="2400" baseline="0" dirty="0" smtClean="0"/>
                        <a:t> on goals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emphasis on means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international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nationalist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35893"/>
            <a:ext cx="878497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1990s shift to the right:</a:t>
            </a:r>
          </a:p>
          <a:p>
            <a:r>
              <a:rPr lang="en-GB" sz="2800" dirty="0" smtClean="0"/>
              <a:t>Continued decline in traditional working class numbers</a:t>
            </a:r>
          </a:p>
          <a:p>
            <a:r>
              <a:rPr lang="en-GB" sz="2800" dirty="0" smtClean="0"/>
              <a:t>Repeated election defeats (</a:t>
            </a:r>
            <a:r>
              <a:rPr lang="en-GB" sz="2800" b="1" dirty="0" smtClean="0">
                <a:solidFill>
                  <a:srgbClr val="7030A0"/>
                </a:solidFill>
              </a:rPr>
              <a:t>Which years?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Almost irreversible impact of New Right ideology &amp; policies</a:t>
            </a:r>
          </a:p>
          <a:p>
            <a:r>
              <a:rPr lang="en-GB" sz="2800" dirty="0" smtClean="0"/>
              <a:t>Collapse of Communism in 1989 (= a new era - Francis Fukuyama's </a:t>
            </a:r>
            <a:r>
              <a:rPr lang="en-GB" sz="2800" i="1" dirty="0" smtClean="0"/>
              <a:t>The End of History, 1989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Economic globalisation – international capitalism was increasingly entrenched and pervasive.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Labour Party (2)  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5"/>
          <a:stretch/>
        </p:blipFill>
        <p:spPr bwMode="auto">
          <a:xfrm>
            <a:off x="4655418" y="5527199"/>
            <a:ext cx="2364854" cy="12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7"/>
          <a:stretch/>
        </p:blipFill>
        <p:spPr bwMode="auto">
          <a:xfrm>
            <a:off x="1979712" y="5527199"/>
            <a:ext cx="2592288" cy="128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3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dirty="0" smtClean="0"/>
              <a:t>The slogan &amp; concept originated with Benito Mussolini (1930s Italy). It became implicit with post-war social  democracy and was explicitly adopted in the 1990s by ‘neo-revisionist movements, such as Bill Clinton’s Democratic Party – who won the presidential election in 1992. The concept &amp; slogan were adopted by Blair in 1994…</a:t>
            </a:r>
          </a:p>
          <a:p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Labour Party (3) - </a:t>
            </a:r>
            <a:r>
              <a:rPr lang="en-GB" sz="3200" b="1" dirty="0" smtClean="0"/>
              <a:t>t</a:t>
            </a:r>
            <a:r>
              <a:rPr lang="en-GB" sz="3200" b="1" dirty="0" smtClean="0"/>
              <a:t>he ‘third way’:</a:t>
            </a:r>
            <a:br>
              <a:rPr lang="en-GB" sz="3200" b="1" dirty="0" smtClean="0"/>
            </a:b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3888432" cy="8617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/>
              <a:t>First way</a:t>
            </a:r>
          </a:p>
          <a:p>
            <a:pPr algn="ctr"/>
            <a:r>
              <a:rPr lang="en-GB" sz="2500" dirty="0" smtClean="0"/>
              <a:t>Free-market capitalism</a:t>
            </a:r>
            <a:endParaRPr lang="en-GB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412776"/>
            <a:ext cx="3888432" cy="8617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/>
              <a:t>Second way</a:t>
            </a:r>
          </a:p>
          <a:p>
            <a:pPr algn="ctr"/>
            <a:r>
              <a:rPr lang="en-GB" sz="2500" dirty="0" smtClean="0"/>
              <a:t>Statist socialism</a:t>
            </a:r>
            <a:endParaRPr lang="en-GB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708920"/>
            <a:ext cx="3888432" cy="86177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/>
              <a:t>Third way</a:t>
            </a:r>
          </a:p>
          <a:p>
            <a:pPr algn="ctr"/>
            <a:r>
              <a:rPr lang="en-GB" sz="2500" dirty="0" smtClean="0"/>
              <a:t>Blend of the two</a:t>
            </a:r>
            <a:endParaRPr lang="en-GB" sz="25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9752" y="2274550"/>
            <a:ext cx="1224136" cy="578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36096" y="2274550"/>
            <a:ext cx="1368152" cy="578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/>
              <a:t>Basically it can be divided into 2 alternative ways: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The end goals of socialism: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GB" sz="2700" b="1" dirty="0" smtClean="0">
                <a:solidFill>
                  <a:srgbClr val="002060"/>
                </a:solidFill>
              </a:rPr>
              <a:t>‘Fundamentalist socialism’ </a:t>
            </a:r>
            <a:r>
              <a:rPr lang="en-GB" sz="2700" dirty="0" smtClean="0"/>
              <a:t>seeks to abolish capitalism entirely.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GB" sz="2700" b="1" dirty="0" smtClean="0">
                <a:solidFill>
                  <a:srgbClr val="002060"/>
                </a:solidFill>
              </a:rPr>
              <a:t>‘Revisionist socialism’ </a:t>
            </a:r>
            <a:r>
              <a:rPr lang="en-GB" sz="2700" dirty="0" smtClean="0"/>
              <a:t>seeks to reform/tame capitalism</a:t>
            </a:r>
          </a:p>
          <a:p>
            <a:pPr marL="400050" lvl="1" indent="0">
              <a:buNone/>
            </a:pPr>
            <a:endParaRPr lang="en-GB" sz="27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>
                <a:solidFill>
                  <a:prstClr val="black"/>
                </a:solidFill>
              </a:rPr>
              <a:t>The means of achieving socialism: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GB" sz="2700" b="1" dirty="0" smtClean="0">
                <a:solidFill>
                  <a:srgbClr val="002060"/>
                </a:solidFill>
              </a:rPr>
              <a:t>‘Revolutionary socialism’ </a:t>
            </a:r>
            <a:r>
              <a:rPr lang="en-GB" sz="2700" dirty="0" smtClean="0">
                <a:solidFill>
                  <a:prstClr val="black"/>
                </a:solidFill>
              </a:rPr>
              <a:t>seeks mass working class uprising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GB" sz="2700" b="1" dirty="0" smtClean="0">
                <a:solidFill>
                  <a:srgbClr val="002060"/>
                </a:solidFill>
              </a:rPr>
              <a:t>‘Evolutionary socialism’ </a:t>
            </a:r>
            <a:r>
              <a:rPr lang="en-GB" sz="2700" dirty="0" smtClean="0">
                <a:solidFill>
                  <a:prstClr val="black"/>
                </a:solidFill>
              </a:rPr>
              <a:t>seeks to pursue parliamentary, ballot-box road</a:t>
            </a:r>
            <a:endParaRPr lang="en-GB" sz="2700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GB" sz="27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Introduction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7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73325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Includes concepts like ‘stakeholding’ and ‘social inclusion’ – seeking to provide more opportunities for more people, including the disadvantaged, within a market-orientated capitalist economy where every citizen has rights &amp; responsibilities.</a:t>
            </a:r>
          </a:p>
          <a:p>
            <a:r>
              <a:rPr lang="en-GB" sz="2800" dirty="0" smtClean="0"/>
              <a:t>Critics saw it has incoherent &amp; an opportunistic mix of market capitalism with communitarian liberal rights &amp; responsibilities… + a dose of social authoritarianism.</a:t>
            </a:r>
          </a:p>
          <a:p>
            <a:r>
              <a:rPr lang="en-GB" sz="2800" dirty="0" smtClean="0"/>
              <a:t>Thus parliamentary socialism has slid inexorably to the right over the C20th, abandoning most of its core values &amp; principles along the way…</a:t>
            </a:r>
          </a:p>
          <a:p>
            <a:pPr marL="0" indent="0">
              <a:buNone/>
            </a:pPr>
            <a:r>
              <a:rPr lang="en-GB" sz="2800" dirty="0" smtClean="0"/>
              <a:t>   </a:t>
            </a:r>
            <a:r>
              <a:rPr lang="en-GB" sz="3600" dirty="0" smtClean="0"/>
              <a:t>  </a:t>
            </a:r>
            <a:r>
              <a:rPr lang="en-GB" sz="3600" b="1" dirty="0" smtClean="0">
                <a:solidFill>
                  <a:srgbClr val="7030A0"/>
                </a:solidFill>
              </a:rPr>
              <a:t>… Or has it?</a:t>
            </a:r>
            <a:endParaRPr lang="en-GB" sz="3600" dirty="0" smtClean="0"/>
          </a:p>
          <a:p>
            <a:endParaRPr lang="en-GB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Labour Party (4) - </a:t>
            </a:r>
            <a:r>
              <a:rPr lang="en-GB" sz="3200" b="1" dirty="0" smtClean="0"/>
              <a:t>t</a:t>
            </a:r>
            <a:r>
              <a:rPr lang="en-GB" sz="3200" b="1" dirty="0" smtClean="0"/>
              <a:t>he ‘third way’:</a:t>
            </a:r>
            <a:br>
              <a:rPr lang="en-GB" sz="3200" b="1" dirty="0" smtClean="0"/>
            </a:b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63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lnSpcReduction="10000"/>
          </a:bodyPr>
          <a:lstStyle/>
          <a:p>
            <a:r>
              <a:rPr lang="en-GB" sz="2700" dirty="0" smtClean="0"/>
              <a:t>Views human nature as rational &amp; altruistic, e.g. welfare for others (</a:t>
            </a:r>
            <a:r>
              <a:rPr lang="en-GB" sz="2700" i="1" dirty="0" smtClean="0"/>
              <a:t>contrasts with liberal view that human nature is rational but self-interested</a:t>
            </a:r>
            <a:r>
              <a:rPr lang="en-GB" sz="2700" dirty="0" smtClean="0"/>
              <a:t>).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See handout 1 (core principles terms you need to know!)</a:t>
            </a:r>
          </a:p>
          <a:p>
            <a:pPr marL="0" indent="0" algn="ctr">
              <a:buNone/>
            </a:pPr>
            <a:endParaRPr lang="en-GB" sz="9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800" b="1" dirty="0" smtClean="0"/>
              <a:t>Why do socialists believe in social equality?</a:t>
            </a:r>
          </a:p>
          <a:p>
            <a:r>
              <a:rPr lang="en-GB" sz="2700" dirty="0" smtClean="0"/>
              <a:t>Economic inequalities of capitalism are due to systemic injustices.</a:t>
            </a:r>
          </a:p>
          <a:p>
            <a:r>
              <a:rPr lang="en-GB" sz="2700" dirty="0" smtClean="0"/>
              <a:t>Equality would enhance positive freedom by safeguarding them from poverty + enabling them to fulfil their potential.</a:t>
            </a:r>
          </a:p>
          <a:p>
            <a:r>
              <a:rPr lang="en-GB" sz="2700" dirty="0" smtClean="0"/>
              <a:t>Without social equality, other forms of equality are not possible (</a:t>
            </a:r>
            <a:r>
              <a:rPr lang="en-GB" sz="2700" i="1" dirty="0" smtClean="0"/>
              <a:t>liberals are fooling themselves</a:t>
            </a:r>
            <a:r>
              <a:rPr lang="en-GB" sz="2700" dirty="0" smtClean="0"/>
              <a:t>).</a:t>
            </a:r>
          </a:p>
          <a:p>
            <a:r>
              <a:rPr lang="en-GB" sz="2700" dirty="0" smtClean="0"/>
              <a:t>Social harmony &amp; community would be enhanced.</a:t>
            </a:r>
            <a:endParaRPr lang="en-GB" sz="27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Core principles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3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184576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</a:rPr>
              <a:t>Revolutionary socialists </a:t>
            </a:r>
            <a:r>
              <a:rPr lang="en-GB" sz="2800" dirty="0" smtClean="0"/>
              <a:t>seek </a:t>
            </a:r>
            <a:r>
              <a:rPr lang="en-GB" sz="2800" b="1" dirty="0" smtClean="0">
                <a:solidFill>
                  <a:srgbClr val="002060"/>
                </a:solidFill>
              </a:rPr>
              <a:t>communism</a:t>
            </a:r>
            <a:r>
              <a:rPr lang="en-GB" sz="2800" dirty="0" smtClean="0"/>
              <a:t>. Only by the abolition of the capitalist economy/state can an egalitarian society be attained.</a:t>
            </a:r>
          </a:p>
          <a:p>
            <a:r>
              <a:rPr lang="en-GB" sz="2800" dirty="0" smtClean="0"/>
              <a:t>Revolutionary socialists disagree on how to get there.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revolutionary socialism</a:t>
            </a:r>
            <a:endParaRPr lang="en-GB" sz="32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247915"/>
            <a:ext cx="6408712" cy="155734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Utopian or ‘ethical’ socialism</a:t>
            </a:r>
          </a:p>
          <a:p>
            <a:pPr lvl="1" algn="ctr">
              <a:spcBef>
                <a:spcPct val="20000"/>
              </a:spcBef>
            </a:pPr>
            <a:r>
              <a:rPr lang="en-GB" sz="2800" dirty="0" smtClean="0">
                <a:solidFill>
                  <a:prstClr val="black"/>
                </a:solidFill>
              </a:rPr>
              <a:t>vs</a:t>
            </a:r>
            <a:endParaRPr lang="en-GB" sz="2800" dirty="0">
              <a:solidFill>
                <a:prstClr val="black"/>
              </a:solidFill>
            </a:endParaRPr>
          </a:p>
          <a:p>
            <a:pPr lvl="1" algn="ctr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Marxism or ‘scientific’ socialism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0" y="3501008"/>
            <a:ext cx="484632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44616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Utopian socialism: </a:t>
            </a:r>
            <a:r>
              <a:rPr lang="en-GB" sz="2800" dirty="0" smtClean="0"/>
              <a:t>Sir (St) Thomas Moore (</a:t>
            </a:r>
            <a:r>
              <a:rPr lang="en-GB" sz="2800" i="1" dirty="0" smtClean="0"/>
              <a:t>Utopia, 1516), </a:t>
            </a:r>
            <a:r>
              <a:rPr lang="en-GB" sz="2800" dirty="0" smtClean="0"/>
              <a:t>a theorised but non-existent perfect society. Normally used to highlight/criticise present-day evils/society.</a:t>
            </a:r>
          </a:p>
          <a:p>
            <a:r>
              <a:rPr lang="en-GB" sz="2800" dirty="0" smtClean="0"/>
              <a:t>Optimistic view of human nature as perfectible.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Socialist writers are often the most utopian, due to their utopian view of human nature.</a:t>
            </a:r>
          </a:p>
          <a:p>
            <a:r>
              <a:rPr lang="en-GB" sz="2800" dirty="0" smtClean="0"/>
              <a:t>There’s no common perception of utopia</a:t>
            </a:r>
          </a:p>
          <a:p>
            <a:r>
              <a:rPr lang="en-GB" sz="2800" dirty="0" smtClean="0"/>
              <a:t>Often an idealistic, moralistic style of theorising</a:t>
            </a:r>
          </a:p>
          <a:p>
            <a:endParaRPr lang="en-GB" sz="2800" dirty="0"/>
          </a:p>
        </p:txBody>
      </p:sp>
      <p:sp>
        <p:nvSpPr>
          <p:cNvPr id="6" name="Rectangular Callout 5"/>
          <p:cNvSpPr/>
          <p:nvPr/>
        </p:nvSpPr>
        <p:spPr>
          <a:xfrm>
            <a:off x="1331640" y="3501008"/>
            <a:ext cx="4464496" cy="1328870"/>
          </a:xfrm>
          <a:prstGeom prst="wedgeRectCallout">
            <a:avLst>
              <a:gd name="adj1" fmla="val 68124"/>
              <a:gd name="adj2" fmla="val 631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Utopian socialism </a:t>
            </a:r>
            <a:r>
              <a:rPr lang="en-GB" sz="3200" b="1" dirty="0" smtClean="0">
                <a:latin typeface="+mn-lt"/>
              </a:rPr>
              <a:t>(1)</a:t>
            </a:r>
            <a:endParaRPr lang="en-GB" sz="3200" b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1"/>
          <a:stretch/>
        </p:blipFill>
        <p:spPr bwMode="auto">
          <a:xfrm>
            <a:off x="6661162" y="3341207"/>
            <a:ext cx="1339403" cy="131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28184" y="4530606"/>
            <a:ext cx="25202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William Godwin, 1756-1836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573016"/>
            <a:ext cx="388843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‘Perfectibility is the most unequivocal characteristic of the human species.’</a:t>
            </a:r>
            <a:endParaRPr lang="en-GB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985">
            <a:off x="7764031" y="160316"/>
            <a:ext cx="1089498" cy="13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Utopian socialists advanced a moral critique of capitalism, as it’s based upon exploitation, avarice &amp; injustice.</a:t>
            </a:r>
          </a:p>
          <a:p>
            <a:r>
              <a:rPr lang="en-GB" sz="2800" dirty="0" smtClean="0"/>
              <a:t>Three of the best known utopian socialists include:</a:t>
            </a:r>
          </a:p>
          <a:p>
            <a:pPr marL="0" indent="0">
              <a:buNone/>
            </a:pPr>
            <a:r>
              <a:rPr lang="en-GB" sz="2800" dirty="0" smtClean="0"/>
              <a:t>	</a:t>
            </a: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Utopian socialism </a:t>
            </a:r>
            <a:r>
              <a:rPr lang="en-GB" sz="3200" b="1" dirty="0" smtClean="0">
                <a:latin typeface="+mn-lt"/>
              </a:rPr>
              <a:t>(2)</a:t>
            </a:r>
            <a:endParaRPr lang="en-GB" sz="32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30" y="3342307"/>
            <a:ext cx="1243414" cy="20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5946" r="7880" b="3663"/>
          <a:stretch/>
        </p:blipFill>
        <p:spPr bwMode="auto">
          <a:xfrm>
            <a:off x="3851920" y="3342307"/>
            <a:ext cx="1376129" cy="20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42307"/>
            <a:ext cx="1353939" cy="20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340768" y="5805264"/>
            <a:ext cx="97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5374957"/>
            <a:ext cx="2304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Robert Owen </a:t>
            </a:r>
          </a:p>
          <a:p>
            <a:pPr algn="ctr"/>
            <a:r>
              <a:rPr lang="en-GB" dirty="0" smtClean="0"/>
              <a:t>(1771-1858, British)</a:t>
            </a:r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378495" y="5374957"/>
            <a:ext cx="2304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Charles Fourier </a:t>
            </a:r>
          </a:p>
          <a:p>
            <a:pPr algn="ctr"/>
            <a:r>
              <a:rPr lang="en-GB" dirty="0" smtClean="0"/>
              <a:t>(1772-1837, French)</a:t>
            </a: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6273756" y="5374957"/>
            <a:ext cx="233717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Etienne </a:t>
            </a:r>
            <a:r>
              <a:rPr lang="en-GB" dirty="0" err="1" smtClean="0"/>
              <a:t>Cabet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(1788-1858, American)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85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</a:t>
            </a:r>
            <a:r>
              <a:rPr lang="en-GB" sz="2800" b="1" dirty="0" smtClean="0">
                <a:solidFill>
                  <a:srgbClr val="002060"/>
                </a:solidFill>
              </a:rPr>
              <a:t>materialist theory </a:t>
            </a:r>
            <a:r>
              <a:rPr lang="en-GB" sz="2800" dirty="0" smtClean="0"/>
              <a:t>– sees economic factors as primary.</a:t>
            </a:r>
          </a:p>
          <a:p>
            <a:r>
              <a:rPr lang="en-GB" sz="2800" dirty="0" smtClean="0"/>
              <a:t>Perceives human as a series of economic stages in which class struggle is at the core.</a:t>
            </a:r>
          </a:p>
          <a:p>
            <a:r>
              <a:rPr lang="en-GB" sz="2800" dirty="0" smtClean="0"/>
              <a:t>Capitalist stage – </a:t>
            </a:r>
            <a:r>
              <a:rPr lang="en-GB" sz="2800" b="1" dirty="0" smtClean="0">
                <a:solidFill>
                  <a:srgbClr val="002060"/>
                </a:solidFill>
              </a:rPr>
              <a:t>bourgeoisie</a:t>
            </a:r>
            <a:r>
              <a:rPr lang="en-GB" sz="2800" dirty="0" smtClean="0"/>
              <a:t> take the surplus produced by the </a:t>
            </a:r>
            <a:r>
              <a:rPr lang="en-GB" sz="2800" b="1" dirty="0" smtClean="0">
                <a:solidFill>
                  <a:srgbClr val="002060"/>
                </a:solidFill>
              </a:rPr>
              <a:t>proletariat</a:t>
            </a:r>
            <a:r>
              <a:rPr lang="en-GB" sz="2800" dirty="0" smtClean="0"/>
              <a:t>. Class conflict based upon exploitation.</a:t>
            </a:r>
          </a:p>
          <a:p>
            <a:r>
              <a:rPr lang="en-GB" sz="2800" dirty="0" smtClean="0"/>
              <a:t>Revolution will ultimately overthrow capitalism. The ‘means of production’ collectively owned. Class is abolished &amp; communism will be achieved.</a:t>
            </a:r>
          </a:p>
          <a:p>
            <a:r>
              <a:rPr lang="en-GB" sz="2800" dirty="0" smtClean="0"/>
              <a:t>The state is merely the agent of the ruling class, when class is abolished the </a:t>
            </a:r>
            <a:r>
              <a:rPr lang="en-GB" sz="2800" dirty="0"/>
              <a:t>(</a:t>
            </a:r>
            <a:r>
              <a:rPr lang="en-GB" sz="2800" dirty="0" smtClean="0"/>
              <a:t>proletarian) state will wither away.</a:t>
            </a:r>
          </a:p>
          <a:p>
            <a:r>
              <a:rPr lang="en-GB" sz="2800" dirty="0" smtClean="0"/>
              <a:t>Class struggle is inevitable ‘scientific determinism’.</a:t>
            </a:r>
          </a:p>
          <a:p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Marxism </a:t>
            </a:r>
            <a:r>
              <a:rPr lang="en-GB" sz="3200" dirty="0" smtClean="0">
                <a:latin typeface="+mn-lt"/>
              </a:rPr>
              <a:t>(1)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1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rgbClr val="7030A0"/>
                </a:solidFill>
              </a:rPr>
              <a:t>What is meant by saying that Marxism is a materialist theory?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+mn-lt"/>
              </a:rPr>
              <a:t>Socialism: </a:t>
            </a:r>
            <a:r>
              <a:rPr lang="en-GB" sz="3200" b="1" dirty="0" smtClean="0">
                <a:solidFill>
                  <a:srgbClr val="002060"/>
                </a:solidFill>
                <a:latin typeface="+mn-lt"/>
              </a:rPr>
              <a:t>Marxism 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0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1934</Words>
  <Application>Microsoft Office PowerPoint</Application>
  <PresentationFormat>On-screen Show (4:3)</PresentationFormat>
  <Paragraphs>218</Paragraphs>
  <Slides>30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Socialism: Introduction</vt:lpstr>
      <vt:lpstr>Socialism: Introduction</vt:lpstr>
      <vt:lpstr>Socialism: Core principles</vt:lpstr>
      <vt:lpstr>Socialism: revolutionary socialism</vt:lpstr>
      <vt:lpstr>Socialism: Utopian socialism (1)</vt:lpstr>
      <vt:lpstr>Socialism: Utopian socialism (2)</vt:lpstr>
      <vt:lpstr>Socialism: Marxism (1)</vt:lpstr>
      <vt:lpstr>Socialism: Marxism </vt:lpstr>
      <vt:lpstr>Socialism: Marxism </vt:lpstr>
      <vt:lpstr>Socialism: Marxism </vt:lpstr>
      <vt:lpstr>Socialism: utopian versus scientific socialism</vt:lpstr>
      <vt:lpstr>Socialism: Evolutionary socialism</vt:lpstr>
      <vt:lpstr>Socialism: Evolutionary socialism</vt:lpstr>
      <vt:lpstr>Socialism: Evolutionary socialism</vt:lpstr>
      <vt:lpstr>Socialism: Fundamentalists versus revisionists </vt:lpstr>
      <vt:lpstr>Socialism: Fundamentalists versus revisionists </vt:lpstr>
      <vt:lpstr>Socialism: evolutionary socialism</vt:lpstr>
      <vt:lpstr>Socialism: rise of evolutionary socialism</vt:lpstr>
      <vt:lpstr>Socialism: democratic socialism</vt:lpstr>
      <vt:lpstr>Socialism: promotion of collectivism</vt:lpstr>
      <vt:lpstr>Socialism: promotion of collectivism</vt:lpstr>
      <vt:lpstr>Socialism: reasons for post-war revisionism</vt:lpstr>
      <vt:lpstr>PowerPoint Presentation</vt:lpstr>
      <vt:lpstr>PowerPoint Presentation</vt:lpstr>
      <vt:lpstr>PowerPoint Presentation</vt:lpstr>
      <vt:lpstr>Socialism: Labour Party (1) divisions in ‘old Labour’</vt:lpstr>
      <vt:lpstr>Socialism: Labour Party (2)  </vt:lpstr>
      <vt:lpstr>Socialism: Labour Party (3) - the ‘third way’: </vt:lpstr>
      <vt:lpstr>Socialism: Labour Party (4) - the ‘third way’: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2018-04-17T19:43:45Z</dcterms:created>
  <dcterms:modified xsi:type="dcterms:W3CDTF">2018-04-22T20:23:55Z</dcterms:modified>
</cp:coreProperties>
</file>