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F0F94F04-56AD-4F48-BC6B-FCD239B2563F}" type="datetimeFigureOut">
              <a:rPr lang="en-GB" smtClean="0"/>
              <a:t>04/06/2015</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C80C7EF1-A7FE-4A67-A64C-E557ED9BDE9B}" type="slidenum">
              <a:rPr lang="en-GB" smtClean="0"/>
              <a:t>‹#›</a:t>
            </a:fld>
            <a:endParaRPr lang="en-GB"/>
          </a:p>
        </p:txBody>
      </p:sp>
    </p:spTree>
    <p:extLst>
      <p:ext uri="{BB962C8B-B14F-4D97-AF65-F5344CB8AC3E}">
        <p14:creationId xmlns:p14="http://schemas.microsoft.com/office/powerpoint/2010/main" val="184643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21C5E1A2-5049-4598-9065-7F546CECCAF2}" type="datetimeFigureOut">
              <a:rPr lang="en-GB" smtClean="0"/>
              <a:t>04/06/2015</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DC457765-BD3B-4053-A917-4AF43B39F00D}" type="slidenum">
              <a:rPr lang="en-GB" smtClean="0"/>
              <a:t>‹#›</a:t>
            </a:fld>
            <a:endParaRPr lang="en-GB"/>
          </a:p>
        </p:txBody>
      </p:sp>
    </p:spTree>
    <p:extLst>
      <p:ext uri="{BB962C8B-B14F-4D97-AF65-F5344CB8AC3E}">
        <p14:creationId xmlns:p14="http://schemas.microsoft.com/office/powerpoint/2010/main" val="270166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457765-BD3B-4053-A917-4AF43B39F00D}" type="slidenum">
              <a:rPr lang="en-GB" smtClean="0"/>
              <a:t>7</a:t>
            </a:fld>
            <a:endParaRPr lang="en-GB"/>
          </a:p>
        </p:txBody>
      </p:sp>
    </p:spTree>
    <p:extLst>
      <p:ext uri="{BB962C8B-B14F-4D97-AF65-F5344CB8AC3E}">
        <p14:creationId xmlns:p14="http://schemas.microsoft.com/office/powerpoint/2010/main" val="287488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172356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74159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13106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139196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EA30A-A437-479B-9D86-A1330A427016}"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298041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CEA30A-A437-479B-9D86-A1330A427016}"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273104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CEA30A-A437-479B-9D86-A1330A427016}" type="datetimeFigureOut">
              <a:rPr lang="en-GB" smtClean="0"/>
              <a:t>04/06/2015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5919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CEA30A-A437-479B-9D86-A1330A427016}" type="datetimeFigureOut">
              <a:rPr lang="en-GB" smtClean="0"/>
              <a:t>04/06/2015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25105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EA30A-A437-479B-9D86-A1330A427016}" type="datetimeFigureOut">
              <a:rPr lang="en-GB" smtClean="0"/>
              <a:t>04/06/2015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960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EA30A-A437-479B-9D86-A1330A427016}"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0072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EA30A-A437-479B-9D86-A1330A427016}"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2209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EA30A-A437-479B-9D86-A1330A427016}" type="datetimeFigureOut">
              <a:rPr lang="en-GB" smtClean="0"/>
              <a:t>04/06/2015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276A4-E6C8-4937-9D19-F975A622BC1B}" type="slidenum">
              <a:rPr lang="en-GB" smtClean="0"/>
              <a:t>‹#›</a:t>
            </a:fld>
            <a:endParaRPr lang="en-GB"/>
          </a:p>
        </p:txBody>
      </p:sp>
    </p:spTree>
    <p:extLst>
      <p:ext uri="{BB962C8B-B14F-4D97-AF65-F5344CB8AC3E}">
        <p14:creationId xmlns:p14="http://schemas.microsoft.com/office/powerpoint/2010/main" val="130163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pensecrets.org/lobb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r>
              <a:rPr lang="en-GB" b="1" dirty="0" smtClean="0">
                <a:latin typeface="+mn-lt"/>
              </a:rPr>
              <a:t>US Pressure Groups</a:t>
            </a:r>
            <a:endParaRPr lang="en-GB" b="1"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884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07804" y="5867980"/>
            <a:ext cx="3528392" cy="338554"/>
          </a:xfrm>
          <a:prstGeom prst="rect">
            <a:avLst/>
          </a:prstGeom>
          <a:noFill/>
        </p:spPr>
        <p:txBody>
          <a:bodyPr wrap="square" rtlCol="0">
            <a:spAutoFit/>
          </a:bodyPr>
          <a:lstStyle/>
          <a:p>
            <a:pPr algn="ctr"/>
            <a:r>
              <a:rPr lang="en-GB" sz="1600" i="1" dirty="0" smtClean="0"/>
              <a:t>(…the 4</a:t>
            </a:r>
            <a:r>
              <a:rPr lang="en-GB" sz="1600" i="1" baseline="30000" dirty="0" smtClean="0"/>
              <a:t>th</a:t>
            </a:r>
            <a:r>
              <a:rPr lang="en-GB" sz="1600" i="1" dirty="0" smtClean="0"/>
              <a:t> Branch of Government?)</a:t>
            </a:r>
            <a:endParaRPr lang="en-GB" sz="1600" i="1" dirty="0"/>
          </a:p>
        </p:txBody>
      </p:sp>
    </p:spTree>
    <p:extLst>
      <p:ext uri="{BB962C8B-B14F-4D97-AF65-F5344CB8AC3E}">
        <p14:creationId xmlns:p14="http://schemas.microsoft.com/office/powerpoint/2010/main" val="3067110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264696"/>
          </a:xfrm>
        </p:spPr>
        <p:txBody>
          <a:bodyPr>
            <a:normAutofit/>
          </a:bodyPr>
          <a:lstStyle/>
          <a:p>
            <a:pPr marL="0" indent="0">
              <a:buNone/>
            </a:pPr>
            <a:r>
              <a:rPr lang="en-GB" b="1" dirty="0" smtClean="0"/>
              <a:t>NRA: </a:t>
            </a:r>
            <a:r>
              <a:rPr lang="en-GB" i="1" dirty="0" smtClean="0">
                <a:solidFill>
                  <a:srgbClr val="C00000"/>
                </a:solidFill>
              </a:rPr>
              <a:t>The National Rifle Association</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sz="1200" b="1" dirty="0"/>
          </a:p>
          <a:p>
            <a:pPr marL="0" indent="0">
              <a:buNone/>
            </a:pPr>
            <a:r>
              <a:rPr lang="en-GB" b="1" dirty="0" smtClean="0"/>
              <a:t>AARP: </a:t>
            </a:r>
            <a:r>
              <a:rPr lang="en-GB" i="1" dirty="0" smtClean="0">
                <a:solidFill>
                  <a:srgbClr val="C00000"/>
                </a:solidFill>
              </a:rPr>
              <a:t>American Association of Retired Persons</a:t>
            </a:r>
          </a:p>
          <a:p>
            <a:pPr>
              <a:buFont typeface="Wingdings" panose="05000000000000000000" pitchFamily="2" charset="2"/>
              <a:buChar char="Ø"/>
            </a:pPr>
            <a:endParaRPr lang="en-GB" sz="500" i="1"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08721"/>
            <a:ext cx="4413685" cy="25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78" y="908720"/>
            <a:ext cx="3375374"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071" y="4005064"/>
            <a:ext cx="514137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4069520"/>
            <a:ext cx="3672408" cy="2246769"/>
          </a:xfrm>
          <a:prstGeom prst="rect">
            <a:avLst/>
          </a:prstGeom>
          <a:noFill/>
        </p:spPr>
        <p:txBody>
          <a:bodyPr wrap="square" rtlCol="0">
            <a:spAutoFit/>
          </a:bodyPr>
          <a:lstStyle/>
          <a:p>
            <a:pPr marL="285750" indent="-285750">
              <a:buFont typeface="Wingdings" panose="05000000000000000000" pitchFamily="2" charset="2"/>
              <a:buChar char="Ø"/>
            </a:pPr>
            <a:r>
              <a:rPr lang="en-GB" sz="2000" dirty="0" smtClean="0"/>
              <a:t>The Nation’s Most Powerful Interest Group</a:t>
            </a:r>
          </a:p>
          <a:p>
            <a:pPr marL="285750" indent="-285750">
              <a:buFont typeface="Wingdings" panose="05000000000000000000" pitchFamily="2" charset="2"/>
              <a:buChar char="Ø"/>
            </a:pPr>
            <a:r>
              <a:rPr lang="en-GB" sz="2000" dirty="0" smtClean="0"/>
              <a:t>36 million members</a:t>
            </a:r>
          </a:p>
          <a:p>
            <a:pPr marL="285750" indent="-285750">
              <a:buFont typeface="Wingdings" panose="05000000000000000000" pitchFamily="2" charset="2"/>
              <a:buChar char="Ø"/>
            </a:pPr>
            <a:r>
              <a:rPr lang="en-GB" sz="2000" dirty="0" smtClean="0"/>
              <a:t>Offers a wide array of material benefits like insurance</a:t>
            </a:r>
          </a:p>
          <a:p>
            <a:pPr marL="285750" indent="-285750">
              <a:buFont typeface="Wingdings" panose="05000000000000000000" pitchFamily="2" charset="2"/>
              <a:buChar char="Ø"/>
            </a:pPr>
            <a:r>
              <a:rPr lang="en-GB" sz="2000" dirty="0" smtClean="0"/>
              <a:t>One of the most influential lobbying groups in D.C</a:t>
            </a:r>
            <a:endParaRPr lang="en-GB" sz="2000" dirty="0"/>
          </a:p>
        </p:txBody>
      </p:sp>
    </p:spTree>
    <p:extLst>
      <p:ext uri="{BB962C8B-B14F-4D97-AF65-F5344CB8AC3E}">
        <p14:creationId xmlns:p14="http://schemas.microsoft.com/office/powerpoint/2010/main" val="425298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24942"/>
          </a:xfrm>
        </p:spPr>
        <p:txBody>
          <a:bodyPr>
            <a:normAutofit fontScale="90000"/>
          </a:bodyPr>
          <a:lstStyle/>
          <a:p>
            <a:r>
              <a:rPr lang="en-GB" b="1" dirty="0"/>
              <a:t>Types of Interest Groups (continued)</a:t>
            </a:r>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pPr marL="0" indent="0">
              <a:buNone/>
            </a:pPr>
            <a:r>
              <a:rPr lang="en-GB" sz="3500" b="1" dirty="0"/>
              <a:t>Public Interest </a:t>
            </a:r>
            <a:r>
              <a:rPr lang="en-GB" sz="3500" b="1" dirty="0" smtClean="0"/>
              <a:t>Groups:</a:t>
            </a:r>
          </a:p>
          <a:p>
            <a:pPr marL="0" indent="0">
              <a:buNone/>
            </a:pPr>
            <a:endParaRPr lang="en-GB" sz="3500" b="1" dirty="0"/>
          </a:p>
          <a:p>
            <a:pPr marL="0" indent="0">
              <a:buNone/>
            </a:pPr>
            <a:endParaRPr lang="en-GB" sz="3500" b="1" dirty="0" smtClean="0"/>
          </a:p>
          <a:p>
            <a:pPr marL="0" indent="0">
              <a:buNone/>
            </a:pPr>
            <a:endParaRPr lang="en-GB" sz="3500" b="1" dirty="0" smtClean="0"/>
          </a:p>
          <a:p>
            <a:pPr marL="0" indent="0">
              <a:buNone/>
            </a:pPr>
            <a:endParaRPr lang="en-GB" sz="800" b="1" dirty="0"/>
          </a:p>
          <a:p>
            <a:pPr marL="0" indent="0">
              <a:buNone/>
            </a:pPr>
            <a:endParaRPr lang="en-GB" sz="900"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r>
              <a:rPr lang="en-US" altLang="en-US" sz="3500" b="1" dirty="0" smtClean="0"/>
              <a:t>Foreign </a:t>
            </a:r>
            <a:r>
              <a:rPr lang="en-US" altLang="en-US" sz="3500" b="1" dirty="0"/>
              <a:t>Policy Interest Groups</a:t>
            </a:r>
          </a:p>
          <a:p>
            <a:pPr lvl="1">
              <a:buFont typeface="Wingdings" pitchFamily="2" charset="2"/>
              <a:buChar char="Ø"/>
            </a:pPr>
            <a:r>
              <a:rPr lang="en-US" altLang="en-US" sz="2600" dirty="0">
                <a:solidFill>
                  <a:srgbClr val="C00000"/>
                </a:solidFill>
              </a:rPr>
              <a:t>Council on Foreign Relations</a:t>
            </a:r>
          </a:p>
          <a:p>
            <a:pPr lvl="1">
              <a:buFont typeface="Wingdings" pitchFamily="2" charset="2"/>
              <a:buChar char="Ø"/>
            </a:pPr>
            <a:r>
              <a:rPr lang="en-US" altLang="en-US" sz="2600" dirty="0">
                <a:solidFill>
                  <a:srgbClr val="C00000"/>
                </a:solidFill>
              </a:rPr>
              <a:t>American-Israel Political Action Committee</a:t>
            </a:r>
          </a:p>
          <a:p>
            <a:pPr>
              <a:buFont typeface="Wingdings" pitchFamily="2" charset="2"/>
              <a:buChar char="Ø"/>
            </a:pPr>
            <a:r>
              <a:rPr lang="en-GB" b="1" dirty="0" smtClean="0"/>
              <a:t> </a:t>
            </a:r>
            <a:r>
              <a:rPr lang="en-US" altLang="en-US" sz="3600" b="1" dirty="0"/>
              <a:t>Public Sector Interest Groups</a:t>
            </a:r>
          </a:p>
          <a:p>
            <a:pPr lvl="1">
              <a:buFont typeface="Wingdings" pitchFamily="2" charset="2"/>
              <a:buChar char="Ø"/>
            </a:pPr>
            <a:r>
              <a:rPr lang="en-US" altLang="en-US" dirty="0">
                <a:solidFill>
                  <a:srgbClr val="C00000"/>
                </a:solidFill>
              </a:rPr>
              <a:t>National Governors Association</a:t>
            </a:r>
          </a:p>
          <a:p>
            <a:pPr lvl="1">
              <a:buFont typeface="Wingdings" pitchFamily="2" charset="2"/>
              <a:buChar char="Ø"/>
            </a:pPr>
            <a:r>
              <a:rPr lang="en-US" altLang="en-US" dirty="0">
                <a:solidFill>
                  <a:srgbClr val="C00000"/>
                </a:solidFill>
              </a:rPr>
              <a:t>National League of Cities</a:t>
            </a:r>
          </a:p>
          <a:p>
            <a:pPr lvl="1">
              <a:buFont typeface="Wingdings" pitchFamily="2" charset="2"/>
              <a:buChar char="Ø"/>
            </a:pPr>
            <a:r>
              <a:rPr lang="en-US" altLang="en-US" dirty="0">
                <a:solidFill>
                  <a:srgbClr val="C00000"/>
                </a:solidFill>
              </a:rPr>
              <a:t>National Educational Association</a:t>
            </a:r>
          </a:p>
          <a:p>
            <a:pPr marL="0" indent="0">
              <a:buNone/>
            </a:pPr>
            <a:endParaRPr lang="en-GB" b="1"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6426"/>
            <a:ext cx="1666172" cy="252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27784" y="1626426"/>
            <a:ext cx="5472608" cy="2308324"/>
          </a:xfrm>
          <a:prstGeom prst="rect">
            <a:avLst/>
          </a:prstGeom>
          <a:noFill/>
        </p:spPr>
        <p:txBody>
          <a:bodyPr wrap="square" rtlCol="0">
            <a:spAutoFit/>
          </a:bodyPr>
          <a:lstStyle/>
          <a:p>
            <a:r>
              <a:rPr lang="en-GB" sz="2400" dirty="0" smtClean="0">
                <a:solidFill>
                  <a:srgbClr val="C00000"/>
                </a:solidFill>
              </a:rPr>
              <a:t>(e.g</a:t>
            </a:r>
            <a:r>
              <a:rPr lang="en-GB" sz="2400" dirty="0" smtClean="0">
                <a:solidFill>
                  <a:srgbClr val="C00000"/>
                </a:solidFill>
              </a:rPr>
              <a:t>. Ralph </a:t>
            </a:r>
            <a:r>
              <a:rPr lang="en-GB" sz="2400" dirty="0">
                <a:solidFill>
                  <a:srgbClr val="C00000"/>
                </a:solidFill>
              </a:rPr>
              <a:t>Nader </a:t>
            </a:r>
            <a:r>
              <a:rPr lang="en-GB" sz="2400" dirty="0" smtClean="0">
                <a:solidFill>
                  <a:srgbClr val="C00000"/>
                </a:solidFill>
              </a:rPr>
              <a:t>– Made his political name in consumer rights. Ran </a:t>
            </a:r>
            <a:r>
              <a:rPr lang="en-GB" sz="2400" dirty="0">
                <a:solidFill>
                  <a:srgbClr val="C00000"/>
                </a:solidFill>
              </a:rPr>
              <a:t>for president as Green Party candidate in 1996 </a:t>
            </a:r>
            <a:r>
              <a:rPr lang="en-GB" sz="2400" dirty="0" smtClean="0">
                <a:solidFill>
                  <a:srgbClr val="C00000"/>
                </a:solidFill>
              </a:rPr>
              <a:t>&amp; more controversially in 2000, &amp; as </a:t>
            </a:r>
            <a:r>
              <a:rPr lang="en-GB" sz="2400" dirty="0">
                <a:solidFill>
                  <a:srgbClr val="C00000"/>
                </a:solidFill>
              </a:rPr>
              <a:t>independent in </a:t>
            </a:r>
            <a:r>
              <a:rPr lang="en-GB" sz="2400" dirty="0" smtClean="0">
                <a:solidFill>
                  <a:srgbClr val="C00000"/>
                </a:solidFill>
              </a:rPr>
              <a:t>2004 (still not ruling himself out of 2016!?)</a:t>
            </a:r>
            <a:endParaRPr lang="en-GB" sz="2400" dirty="0">
              <a:solidFill>
                <a:srgbClr val="C00000"/>
              </a:solidFill>
            </a:endParaRPr>
          </a:p>
        </p:txBody>
      </p:sp>
    </p:spTree>
    <p:extLst>
      <p:ext uri="{BB962C8B-B14F-4D97-AF65-F5344CB8AC3E}">
        <p14:creationId xmlns:p14="http://schemas.microsoft.com/office/powerpoint/2010/main" val="49093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dirty="0" smtClean="0"/>
              <a:t>Examples of Major organised Interest Groups</a:t>
            </a:r>
            <a:endParaRPr lang="en-GB" sz="3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53721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448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652934"/>
          </a:xfrm>
        </p:spPr>
        <p:txBody>
          <a:bodyPr>
            <a:normAutofit fontScale="90000"/>
          </a:bodyPr>
          <a:lstStyle/>
          <a:p>
            <a:r>
              <a:rPr lang="en-US" sz="3600" b="1" kern="0" dirty="0">
                <a:solidFill>
                  <a:srgbClr val="000000"/>
                </a:solidFill>
                <a:latin typeface="+mn-lt"/>
              </a:rPr>
              <a:t>Characteristics &amp;</a:t>
            </a:r>
            <a:r>
              <a:rPr lang="en-US" sz="3600" b="1" kern="0" dirty="0" smtClean="0">
                <a:solidFill>
                  <a:srgbClr val="000000"/>
                </a:solidFill>
                <a:latin typeface="+mn-lt"/>
              </a:rPr>
              <a:t> </a:t>
            </a:r>
            <a:r>
              <a:rPr lang="en-US" sz="3600" b="1" kern="0" dirty="0">
                <a:solidFill>
                  <a:srgbClr val="000000"/>
                </a:solidFill>
                <a:latin typeface="+mn-lt"/>
              </a:rPr>
              <a:t>Power of Interest Groups</a:t>
            </a:r>
            <a:r>
              <a:rPr lang="en-US" sz="3600" b="1" kern="0" dirty="0">
                <a:solidFill>
                  <a:schemeClr val="tx2"/>
                </a:solidFill>
              </a:rPr>
              <a:t/>
            </a:r>
            <a:br>
              <a:rPr lang="en-US" sz="3600" b="1" kern="0" dirty="0">
                <a:solidFill>
                  <a:schemeClr val="tx2"/>
                </a:solidFill>
              </a:rPr>
            </a:br>
            <a:endParaRPr lang="en-GB" dirty="0"/>
          </a:p>
        </p:txBody>
      </p:sp>
      <p:sp>
        <p:nvSpPr>
          <p:cNvPr id="3" name="Content Placeholder 2"/>
          <p:cNvSpPr>
            <a:spLocks noGrp="1"/>
          </p:cNvSpPr>
          <p:nvPr>
            <p:ph idx="1"/>
          </p:nvPr>
        </p:nvSpPr>
        <p:spPr/>
        <p:txBody>
          <a:bodyPr/>
          <a:lstStyle/>
          <a:p>
            <a:pPr eaLnBrk="0" hangingPunct="0">
              <a:spcBef>
                <a:spcPts val="1200"/>
              </a:spcBef>
              <a:buFontTx/>
              <a:buChar char="•"/>
              <a:defRPr/>
            </a:pPr>
            <a:r>
              <a:rPr lang="en-US" sz="2800" b="1" kern="0" dirty="0">
                <a:cs typeface="Arial" pitchFamily="34" charset="0"/>
              </a:rPr>
              <a:t>Collective Action: </a:t>
            </a:r>
            <a:r>
              <a:rPr lang="en-US" sz="2800" kern="0" dirty="0">
                <a:cs typeface="Arial" pitchFamily="34" charset="0"/>
              </a:rPr>
              <a:t>Refers to how groups form </a:t>
            </a:r>
            <a:r>
              <a:rPr lang="en-US" sz="2800" kern="0" dirty="0" smtClean="0">
                <a:cs typeface="Arial" pitchFamily="34" charset="0"/>
              </a:rPr>
              <a:t>&amp; organise </a:t>
            </a:r>
            <a:r>
              <a:rPr lang="en-US" sz="2800" kern="0" dirty="0">
                <a:cs typeface="Arial" pitchFamily="34" charset="0"/>
              </a:rPr>
              <a:t>to pursue their goals or objectives, including how to get individuals and groups to participate and cooperate. </a:t>
            </a:r>
            <a:endParaRPr lang="en-US" sz="2800" kern="0" dirty="0" smtClean="0">
              <a:cs typeface="Arial" pitchFamily="34" charset="0"/>
            </a:endParaRPr>
          </a:p>
          <a:p>
            <a:pPr eaLnBrk="0" hangingPunct="0">
              <a:spcBef>
                <a:spcPts val="1200"/>
              </a:spcBef>
              <a:buFontTx/>
              <a:buChar char="•"/>
              <a:defRPr/>
            </a:pPr>
            <a:endParaRPr lang="en-US" sz="500" kern="0" dirty="0">
              <a:cs typeface="Arial" pitchFamily="34" charset="0"/>
            </a:endParaRPr>
          </a:p>
          <a:p>
            <a:pPr eaLnBrk="0" hangingPunct="0">
              <a:spcBef>
                <a:spcPts val="1200"/>
              </a:spcBef>
              <a:buFontTx/>
              <a:buChar char="•"/>
              <a:defRPr/>
            </a:pPr>
            <a:r>
              <a:rPr lang="en-US" sz="2800" b="1" kern="0" dirty="0">
                <a:cs typeface="Arial" pitchFamily="34" charset="0"/>
              </a:rPr>
              <a:t>Public Choice: </a:t>
            </a:r>
            <a:r>
              <a:rPr lang="en-US" sz="2800" kern="0" dirty="0">
                <a:cs typeface="Arial" pitchFamily="34" charset="0"/>
              </a:rPr>
              <a:t>Synonymous with </a:t>
            </a:r>
            <a:r>
              <a:rPr lang="ja-JP" altLang="en-US" sz="2800" kern="0" dirty="0">
                <a:cs typeface="Arial" pitchFamily="34" charset="0"/>
              </a:rPr>
              <a:t>“</a:t>
            </a:r>
            <a:r>
              <a:rPr lang="en-US" altLang="ja-JP" sz="2800" kern="0" dirty="0">
                <a:cs typeface="Arial" pitchFamily="34" charset="0"/>
              </a:rPr>
              <a:t>collective action.” Public choice specifically studies how government officials, politicians, and voters respond to positive and negative incentives.</a:t>
            </a:r>
            <a:endParaRPr lang="en-US" sz="2800" kern="0" dirty="0">
              <a:cs typeface="Arial" pitchFamily="34" charset="0"/>
            </a:endParaRPr>
          </a:p>
          <a:p>
            <a:endParaRPr lang="en-GB" dirty="0"/>
          </a:p>
        </p:txBody>
      </p:sp>
    </p:spTree>
    <p:extLst>
      <p:ext uri="{BB962C8B-B14F-4D97-AF65-F5344CB8AC3E}">
        <p14:creationId xmlns:p14="http://schemas.microsoft.com/office/powerpoint/2010/main" val="1849702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Characteristics &amp; Power of Interest </a:t>
            </a:r>
            <a:r>
              <a:rPr lang="en-GB" b="1" dirty="0" smtClean="0"/>
              <a:t>Groups </a:t>
            </a:r>
            <a:r>
              <a:rPr lang="en-GB" dirty="0" smtClean="0"/>
              <a:t>(contd.)</a:t>
            </a:r>
            <a:endParaRPr lang="en-GB" b="1" dirty="0"/>
          </a:p>
        </p:txBody>
      </p:sp>
      <p:sp>
        <p:nvSpPr>
          <p:cNvPr id="3" name="Content Placeholder 2"/>
          <p:cNvSpPr>
            <a:spLocks noGrp="1"/>
          </p:cNvSpPr>
          <p:nvPr>
            <p:ph idx="1"/>
          </p:nvPr>
        </p:nvSpPr>
        <p:spPr/>
        <p:txBody>
          <a:bodyPr>
            <a:normAutofit fontScale="77500" lnSpcReduction="20000"/>
          </a:bodyPr>
          <a:lstStyle/>
          <a:p>
            <a:r>
              <a:rPr lang="en-GB" b="1" dirty="0"/>
              <a:t>Size &amp;</a:t>
            </a:r>
            <a:r>
              <a:rPr lang="en-GB" b="1" dirty="0" smtClean="0"/>
              <a:t> </a:t>
            </a:r>
            <a:r>
              <a:rPr lang="en-GB" b="1" dirty="0"/>
              <a:t>Resources	</a:t>
            </a:r>
          </a:p>
          <a:p>
            <a:r>
              <a:rPr lang="en-GB" b="1" dirty="0"/>
              <a:t>Incentive to participate</a:t>
            </a:r>
          </a:p>
          <a:p>
            <a:r>
              <a:rPr lang="en-GB" b="1" dirty="0"/>
              <a:t>Cohesiveness</a:t>
            </a:r>
          </a:p>
          <a:p>
            <a:r>
              <a:rPr lang="en-GB" b="1" dirty="0"/>
              <a:t>Leadership</a:t>
            </a:r>
          </a:p>
          <a:p>
            <a:r>
              <a:rPr lang="en-GB" b="1" dirty="0"/>
              <a:t>Techniques</a:t>
            </a:r>
          </a:p>
          <a:p>
            <a:r>
              <a:rPr lang="en-GB" b="1" dirty="0"/>
              <a:t>Publicity &amp;</a:t>
            </a:r>
            <a:r>
              <a:rPr lang="en-GB" b="1" dirty="0" smtClean="0"/>
              <a:t> </a:t>
            </a:r>
            <a:r>
              <a:rPr lang="en-GB" b="1" dirty="0"/>
              <a:t>Mass Media Appeals</a:t>
            </a:r>
          </a:p>
          <a:p>
            <a:r>
              <a:rPr lang="en-GB" b="1" dirty="0"/>
              <a:t>Mass Mailing</a:t>
            </a:r>
          </a:p>
          <a:p>
            <a:r>
              <a:rPr lang="en-GB" b="1" dirty="0"/>
              <a:t>Direct Contact with Government </a:t>
            </a:r>
          </a:p>
          <a:p>
            <a:r>
              <a:rPr lang="en-GB" b="1" dirty="0"/>
              <a:t>Federal Register </a:t>
            </a:r>
            <a:r>
              <a:rPr lang="en-GB" dirty="0"/>
              <a:t>(</a:t>
            </a:r>
            <a:r>
              <a:rPr lang="en-GB" dirty="0" smtClean="0"/>
              <a:t>an </a:t>
            </a:r>
            <a:r>
              <a:rPr lang="en-GB" dirty="0"/>
              <a:t>official document, published every weekday, listing the new </a:t>
            </a:r>
            <a:r>
              <a:rPr lang="en-GB" dirty="0" smtClean="0"/>
              <a:t>&amp; </a:t>
            </a:r>
            <a:r>
              <a:rPr lang="en-GB" dirty="0"/>
              <a:t>proposed regulations of executive departments </a:t>
            </a:r>
            <a:r>
              <a:rPr lang="en-GB" dirty="0" smtClean="0"/>
              <a:t>&amp; </a:t>
            </a:r>
            <a:r>
              <a:rPr lang="en-GB" dirty="0"/>
              <a:t>regulatory agencies.  </a:t>
            </a:r>
            <a:r>
              <a:rPr lang="en-GB" dirty="0" smtClean="0"/>
              <a:t>Organised </a:t>
            </a:r>
            <a:r>
              <a:rPr lang="en-GB" dirty="0"/>
              <a:t>groups have ready access to this to influence </a:t>
            </a:r>
            <a:r>
              <a:rPr lang="en-GB" dirty="0" smtClean="0"/>
              <a:t>Congress).</a:t>
            </a:r>
            <a:endParaRPr lang="en-GB" dirty="0"/>
          </a:p>
          <a:p>
            <a:endParaRPr lang="en-GB" dirty="0"/>
          </a:p>
        </p:txBody>
      </p:sp>
    </p:spTree>
    <p:extLst>
      <p:ext uri="{BB962C8B-B14F-4D97-AF65-F5344CB8AC3E}">
        <p14:creationId xmlns:p14="http://schemas.microsoft.com/office/powerpoint/2010/main" val="338296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buNone/>
            </a:pPr>
            <a:r>
              <a:rPr lang="en-GB" b="1" u="sng" dirty="0"/>
              <a:t>Leadership </a:t>
            </a:r>
            <a:r>
              <a:rPr lang="en-GB" b="1" u="sng" dirty="0" smtClean="0"/>
              <a:t>Profile</a:t>
            </a:r>
            <a:r>
              <a:rPr lang="en-GB" b="1" dirty="0" smtClean="0"/>
              <a:t>:</a:t>
            </a:r>
          </a:p>
          <a:p>
            <a:pPr marL="0" indent="0">
              <a:buNone/>
            </a:pPr>
            <a:endParaRPr lang="en-GB" sz="1100" b="1" dirty="0" smtClean="0"/>
          </a:p>
          <a:p>
            <a:pPr marL="0" indent="0">
              <a:lnSpc>
                <a:spcPct val="90000"/>
              </a:lnSpc>
              <a:buNone/>
            </a:pPr>
            <a:r>
              <a:rPr lang="en-GB" sz="2800" b="1" i="1" dirty="0" smtClean="0"/>
              <a:t>1. </a:t>
            </a:r>
            <a:r>
              <a:rPr lang="en-GB" sz="2800" b="1" i="1" dirty="0" smtClean="0">
                <a:solidFill>
                  <a:srgbClr val="C00000"/>
                </a:solidFill>
              </a:rPr>
              <a:t>Marian </a:t>
            </a:r>
            <a:r>
              <a:rPr lang="en-GB" sz="2800" b="1" i="1" dirty="0">
                <a:solidFill>
                  <a:srgbClr val="C00000"/>
                </a:solidFill>
              </a:rPr>
              <a:t>Wright Edelman</a:t>
            </a:r>
            <a:r>
              <a:rPr lang="en-GB" sz="2800" dirty="0"/>
              <a:t>: </a:t>
            </a:r>
            <a:endParaRPr lang="en-GB" sz="2800" dirty="0" smtClean="0"/>
          </a:p>
          <a:p>
            <a:pPr marL="0" indent="0">
              <a:lnSpc>
                <a:spcPct val="90000"/>
              </a:lnSpc>
              <a:buNone/>
            </a:pPr>
            <a:r>
              <a:rPr lang="en-US" altLang="en-US" sz="2800" dirty="0" smtClean="0"/>
              <a:t>Founder </a:t>
            </a:r>
            <a:r>
              <a:rPr lang="en-US" altLang="en-US" sz="2800" dirty="0"/>
              <a:t>&amp;</a:t>
            </a:r>
            <a:r>
              <a:rPr lang="en-US" altLang="en-US" sz="2800" dirty="0" smtClean="0"/>
              <a:t> </a:t>
            </a:r>
            <a:r>
              <a:rPr lang="en-US" altLang="en-US" sz="2800" dirty="0"/>
              <a:t>president of the </a:t>
            </a:r>
            <a:r>
              <a:rPr lang="en-US" altLang="en-US" sz="2800" i="1" dirty="0" smtClean="0">
                <a:solidFill>
                  <a:srgbClr val="C00000"/>
                </a:solidFill>
              </a:rPr>
              <a:t>Children’s</a:t>
            </a:r>
          </a:p>
          <a:p>
            <a:pPr marL="0" indent="0">
              <a:lnSpc>
                <a:spcPct val="90000"/>
              </a:lnSpc>
              <a:buNone/>
            </a:pPr>
            <a:r>
              <a:rPr lang="en-US" altLang="en-US" sz="2800" i="1" dirty="0" smtClean="0">
                <a:solidFill>
                  <a:srgbClr val="C00000"/>
                </a:solidFill>
              </a:rPr>
              <a:t>Defense Fund</a:t>
            </a:r>
            <a:r>
              <a:rPr lang="en-US" altLang="en-US" sz="2800" dirty="0" smtClean="0">
                <a:solidFill>
                  <a:srgbClr val="C00000"/>
                </a:solidFill>
              </a:rPr>
              <a:t>.</a:t>
            </a:r>
            <a:endParaRPr lang="en-US" altLang="en-US" sz="2800" dirty="0">
              <a:solidFill>
                <a:srgbClr val="C00000"/>
              </a:solidFill>
            </a:endParaRPr>
          </a:p>
          <a:p>
            <a:pPr marL="0" indent="0">
              <a:buNone/>
            </a:pPr>
            <a:endParaRPr lang="en-GB" sz="1200" dirty="0"/>
          </a:p>
          <a:p>
            <a:pPr marL="0" indent="0">
              <a:buNone/>
            </a:pPr>
            <a:r>
              <a:rPr lang="en-GB" sz="2800" b="1" i="1" dirty="0" smtClean="0"/>
              <a:t>2. </a:t>
            </a:r>
            <a:r>
              <a:rPr lang="en-GB" sz="2800" b="1" dirty="0" smtClean="0">
                <a:solidFill>
                  <a:srgbClr val="C00000"/>
                </a:solidFill>
              </a:rPr>
              <a:t>Benjamin </a:t>
            </a:r>
            <a:r>
              <a:rPr lang="en-GB" sz="2800" b="1" dirty="0">
                <a:solidFill>
                  <a:srgbClr val="C00000"/>
                </a:solidFill>
              </a:rPr>
              <a:t>Todd </a:t>
            </a:r>
            <a:r>
              <a:rPr lang="en-GB" sz="2800" b="1" dirty="0" smtClean="0">
                <a:solidFill>
                  <a:srgbClr val="C00000"/>
                </a:solidFill>
              </a:rPr>
              <a:t>Jealous</a:t>
            </a:r>
            <a:r>
              <a:rPr lang="en-GB" sz="2800" b="1"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1" y="548680"/>
            <a:ext cx="2540112" cy="181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3212976"/>
            <a:ext cx="4896544" cy="3416320"/>
          </a:xfrm>
          <a:prstGeom prst="rect">
            <a:avLst/>
          </a:prstGeom>
          <a:noFill/>
        </p:spPr>
        <p:txBody>
          <a:bodyPr wrap="square" rtlCol="0">
            <a:spAutoFit/>
          </a:bodyPr>
          <a:lstStyle/>
          <a:p>
            <a:r>
              <a:rPr lang="en-GB" sz="2400" dirty="0" smtClean="0"/>
              <a:t>The </a:t>
            </a:r>
            <a:r>
              <a:rPr lang="en-GB" sz="2400" dirty="0"/>
              <a:t>17th President &amp; CEO of the </a:t>
            </a:r>
            <a:r>
              <a:rPr lang="en-GB" sz="2400" dirty="0">
                <a:solidFill>
                  <a:srgbClr val="C00000"/>
                </a:solidFill>
              </a:rPr>
              <a:t>NAACP</a:t>
            </a:r>
            <a:r>
              <a:rPr lang="en-GB" sz="2400" dirty="0"/>
              <a:t>, appointed in 2008</a:t>
            </a:r>
            <a:r>
              <a:rPr lang="en-GB" sz="2400" dirty="0" smtClean="0"/>
              <a:t>. During </a:t>
            </a:r>
            <a:r>
              <a:rPr lang="en-GB" sz="2400" dirty="0"/>
              <a:t>his </a:t>
            </a:r>
            <a:r>
              <a:rPr lang="en-GB" sz="2400" dirty="0" smtClean="0"/>
              <a:t>tenure </a:t>
            </a:r>
            <a:r>
              <a:rPr lang="en-GB" sz="2400" dirty="0"/>
              <a:t>the NAACP's online activists have swelled from 175,000 to more than 675,000; its donors have increased from 16,000 individuals per year to more than 132,000; and the number of total NAACP activists has topped one million.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033" y="2996952"/>
            <a:ext cx="3000493" cy="298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9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n-GB" sz="4000" b="1" dirty="0"/>
              <a:t>Characteristics &amp; Power of Interest Groups </a:t>
            </a:r>
            <a:r>
              <a:rPr lang="en-GB" sz="1600" dirty="0"/>
              <a:t>(contd.)</a:t>
            </a:r>
            <a:r>
              <a:rPr lang="en-GB" dirty="0"/>
              <a:t/>
            </a:r>
            <a:br>
              <a:rPr lang="en-GB" dirty="0"/>
            </a:br>
            <a:endParaRPr lang="en-GB" dirty="0"/>
          </a:p>
        </p:txBody>
      </p:sp>
      <p:sp>
        <p:nvSpPr>
          <p:cNvPr id="3" name="Content Placeholder 2"/>
          <p:cNvSpPr>
            <a:spLocks noGrp="1"/>
          </p:cNvSpPr>
          <p:nvPr>
            <p:ph idx="1"/>
          </p:nvPr>
        </p:nvSpPr>
        <p:spPr>
          <a:xfrm>
            <a:off x="251520" y="1052736"/>
            <a:ext cx="8640960" cy="5616624"/>
          </a:xfrm>
        </p:spPr>
        <p:txBody>
          <a:bodyPr>
            <a:noAutofit/>
          </a:bodyPr>
          <a:lstStyle/>
          <a:p>
            <a:pPr marL="0" indent="0">
              <a:buNone/>
            </a:pPr>
            <a:r>
              <a:rPr lang="en-GB" sz="1800" b="1" dirty="0" smtClean="0"/>
              <a:t>Techniques: </a:t>
            </a:r>
            <a:r>
              <a:rPr lang="en-GB" sz="1800" dirty="0"/>
              <a:t>(continued)</a:t>
            </a:r>
          </a:p>
          <a:p>
            <a:r>
              <a:rPr lang="en-GB" sz="1800" b="1" dirty="0" smtClean="0"/>
              <a:t>Litigation</a:t>
            </a:r>
            <a:r>
              <a:rPr lang="en-GB" sz="1800" dirty="0" smtClean="0"/>
              <a:t> (</a:t>
            </a:r>
            <a:r>
              <a:rPr lang="en-GB" sz="1800" dirty="0" smtClean="0">
                <a:solidFill>
                  <a:srgbClr val="C00000"/>
                </a:solidFill>
              </a:rPr>
              <a:t>NAACP &amp; </a:t>
            </a:r>
            <a:r>
              <a:rPr lang="en-GB" sz="1800" dirty="0" err="1" smtClean="0">
                <a:solidFill>
                  <a:srgbClr val="C00000"/>
                </a:solidFill>
              </a:rPr>
              <a:t>XIVth</a:t>
            </a:r>
            <a:r>
              <a:rPr lang="en-GB" sz="1800" dirty="0" smtClean="0">
                <a:solidFill>
                  <a:srgbClr val="C00000"/>
                </a:solidFill>
              </a:rPr>
              <a:t> Amendment</a:t>
            </a:r>
            <a:r>
              <a:rPr lang="en-GB" sz="1800" dirty="0" smtClean="0"/>
              <a:t>)</a:t>
            </a:r>
            <a:endParaRPr lang="en-GB" sz="1800" dirty="0"/>
          </a:p>
          <a:p>
            <a:r>
              <a:rPr lang="en-GB" sz="1800" b="1" i="1" dirty="0">
                <a:solidFill>
                  <a:srgbClr val="002060"/>
                </a:solidFill>
              </a:rPr>
              <a:t>Amicus curiae </a:t>
            </a:r>
            <a:r>
              <a:rPr lang="en-GB" sz="1800" dirty="0"/>
              <a:t>(“friends of the court”) </a:t>
            </a:r>
            <a:r>
              <a:rPr lang="en-GB" sz="1800" b="1" dirty="0" smtClean="0"/>
              <a:t>briefs </a:t>
            </a:r>
            <a:r>
              <a:rPr lang="en-GB" sz="1800" dirty="0" smtClean="0"/>
              <a:t>– Filed </a:t>
            </a:r>
            <a:r>
              <a:rPr lang="en-GB" sz="1800" dirty="0"/>
              <a:t>by an individual or organization to present arguments in addition to those presented by the immediate parties to a case (</a:t>
            </a:r>
            <a:r>
              <a:rPr lang="en-GB" sz="1800" dirty="0">
                <a:solidFill>
                  <a:srgbClr val="C00000"/>
                </a:solidFill>
              </a:rPr>
              <a:t>e.g. </a:t>
            </a:r>
            <a:r>
              <a:rPr lang="en-GB" sz="1800" i="1" dirty="0">
                <a:solidFill>
                  <a:srgbClr val="C00000"/>
                </a:solidFill>
              </a:rPr>
              <a:t>The National Rifle Association </a:t>
            </a:r>
            <a:r>
              <a:rPr lang="en-GB" sz="1800" dirty="0">
                <a:solidFill>
                  <a:srgbClr val="C00000"/>
                </a:solidFill>
              </a:rPr>
              <a:t>(NRA) played an important role in the Supreme Court case of </a:t>
            </a:r>
            <a:r>
              <a:rPr lang="en-GB" sz="1800" i="1" dirty="0">
                <a:solidFill>
                  <a:srgbClr val="C00000"/>
                </a:solidFill>
              </a:rPr>
              <a:t>District of Columbia v. Heller </a:t>
            </a:r>
            <a:r>
              <a:rPr lang="en-GB" sz="1800" dirty="0">
                <a:solidFill>
                  <a:srgbClr val="C00000"/>
                </a:solidFill>
              </a:rPr>
              <a:t>(2008), in which the Court declared unconstitutional the law banning the ownership of handguns in </a:t>
            </a:r>
            <a:r>
              <a:rPr lang="en-GB" sz="1800" dirty="0" smtClean="0">
                <a:solidFill>
                  <a:srgbClr val="C00000"/>
                </a:solidFill>
              </a:rPr>
              <a:t>that District</a:t>
            </a:r>
            <a:r>
              <a:rPr lang="en-GB" sz="1800" dirty="0" smtClean="0"/>
              <a:t>). </a:t>
            </a:r>
            <a:endParaRPr lang="en-GB" sz="1800" dirty="0"/>
          </a:p>
          <a:p>
            <a:r>
              <a:rPr lang="en-GB" sz="1800" b="1" dirty="0"/>
              <a:t>Election Activities</a:t>
            </a:r>
          </a:p>
          <a:p>
            <a:r>
              <a:rPr lang="en-GB" sz="1800" b="1" dirty="0"/>
              <a:t>Forming a Political </a:t>
            </a:r>
            <a:r>
              <a:rPr lang="en-GB" sz="1800" b="1" dirty="0" smtClean="0"/>
              <a:t>Party </a:t>
            </a:r>
            <a:r>
              <a:rPr lang="en-GB" sz="1800" dirty="0" smtClean="0"/>
              <a:t>(</a:t>
            </a:r>
            <a:r>
              <a:rPr lang="en-GB" sz="1800" dirty="0" smtClean="0">
                <a:solidFill>
                  <a:srgbClr val="C00000"/>
                </a:solidFill>
              </a:rPr>
              <a:t>e.g. the </a:t>
            </a:r>
            <a:r>
              <a:rPr lang="en-GB" sz="1800" i="1" dirty="0" smtClean="0">
                <a:solidFill>
                  <a:srgbClr val="C00000"/>
                </a:solidFill>
              </a:rPr>
              <a:t>Tea Party</a:t>
            </a:r>
            <a:r>
              <a:rPr lang="en-GB" sz="1800" dirty="0" smtClean="0">
                <a:solidFill>
                  <a:srgbClr val="C00000"/>
                </a:solidFill>
              </a:rPr>
              <a:t>, 2009</a:t>
            </a:r>
            <a:r>
              <a:rPr lang="en-GB" sz="1800" dirty="0" smtClean="0"/>
              <a:t>)</a:t>
            </a:r>
            <a:endParaRPr lang="en-GB" sz="1800" b="1" dirty="0"/>
          </a:p>
          <a:p>
            <a:r>
              <a:rPr lang="en-GB" sz="1800" b="1" dirty="0"/>
              <a:t>Cooperative Lobbying</a:t>
            </a:r>
          </a:p>
          <a:p>
            <a:r>
              <a:rPr lang="en-GB" sz="1800" b="1" dirty="0"/>
              <a:t>Protest</a:t>
            </a:r>
          </a:p>
          <a:p>
            <a:r>
              <a:rPr lang="en-GB" sz="1800" b="1" dirty="0"/>
              <a:t>Candidate </a:t>
            </a:r>
            <a:r>
              <a:rPr lang="en-GB" sz="1800" b="1" dirty="0" smtClean="0"/>
              <a:t>Support </a:t>
            </a:r>
            <a:r>
              <a:rPr lang="en-GB" sz="1800" dirty="0" smtClean="0"/>
              <a:t>- </a:t>
            </a:r>
            <a:r>
              <a:rPr lang="en-GB" sz="1800" dirty="0" smtClean="0">
                <a:solidFill>
                  <a:srgbClr val="C00000"/>
                </a:solidFill>
              </a:rPr>
              <a:t>e.g. </a:t>
            </a:r>
            <a:r>
              <a:rPr lang="en-GB" sz="1800" i="1" dirty="0" smtClean="0">
                <a:solidFill>
                  <a:srgbClr val="C00000"/>
                </a:solidFill>
              </a:rPr>
              <a:t>The America Israel Public Affairs Committee </a:t>
            </a:r>
            <a:r>
              <a:rPr lang="en-GB" sz="1800" dirty="0" smtClean="0">
                <a:solidFill>
                  <a:srgbClr val="C00000"/>
                </a:solidFill>
              </a:rPr>
              <a:t>(AIPAC) </a:t>
            </a:r>
            <a:r>
              <a:rPr lang="en-GB" sz="1800" dirty="0" smtClean="0"/>
              <a:t>helps </a:t>
            </a:r>
            <a:r>
              <a:rPr lang="en-GB" sz="1800" dirty="0"/>
              <a:t>connect donors with candidates, especially to the network of pro-Israel political action committees. AIPAC </a:t>
            </a:r>
            <a:r>
              <a:rPr lang="en-GB" sz="1800" dirty="0" smtClean="0"/>
              <a:t>meets </a:t>
            </a:r>
            <a:r>
              <a:rPr lang="en-GB" sz="1800" dirty="0"/>
              <a:t>with every candidate running for Congress. These candidates receive in-depth briefings to help them completely understand the complexities of Israel’s predicament and that of the Middle East as a whole. </a:t>
            </a:r>
            <a:r>
              <a:rPr lang="en-GB" sz="1800" dirty="0" smtClean="0"/>
              <a:t>A </a:t>
            </a:r>
            <a:r>
              <a:rPr lang="en-GB" sz="1800" dirty="0"/>
              <a:t>‘position paper’ on their views of the US-Israel relationship </a:t>
            </a:r>
            <a:r>
              <a:rPr lang="en-GB" sz="1800" dirty="0" smtClean="0"/>
              <a:t> is required in order to gain funding/support. Among </a:t>
            </a:r>
            <a:r>
              <a:rPr lang="en-GB" sz="1800" dirty="0"/>
              <a:t>politicians considered unfriendly to Israel who AIPAC </a:t>
            </a:r>
            <a:r>
              <a:rPr lang="en-GB" sz="1900" dirty="0"/>
              <a:t>has helped defeat </a:t>
            </a:r>
            <a:r>
              <a:rPr lang="en-GB" sz="1900" dirty="0" smtClean="0"/>
              <a:t>include Cynthia McKinney, Paul Findley, Senators William Fulbright &amp; </a:t>
            </a:r>
            <a:r>
              <a:rPr lang="en-GB" sz="1900" dirty="0" err="1" smtClean="0"/>
              <a:t>Aali</a:t>
            </a:r>
            <a:r>
              <a:rPr lang="en-GB" sz="1900" dirty="0" smtClean="0"/>
              <a:t> Stevenson. </a:t>
            </a:r>
            <a:endParaRPr lang="en-GB" sz="1900" dirty="0"/>
          </a:p>
        </p:txBody>
      </p:sp>
    </p:spTree>
    <p:extLst>
      <p:ext uri="{BB962C8B-B14F-4D97-AF65-F5344CB8AC3E}">
        <p14:creationId xmlns:p14="http://schemas.microsoft.com/office/powerpoint/2010/main" val="1026735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6924258" cy="637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89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200" b="1" dirty="0" smtClean="0"/>
              <a:t>In 2013</a:t>
            </a:r>
            <a:r>
              <a:rPr lang="en-GB" sz="3200" b="1" dirty="0"/>
              <a:t>, $3,231,891,794 </a:t>
            </a:r>
            <a:r>
              <a:rPr lang="en-GB" sz="3200" b="1" dirty="0" smtClean="0"/>
              <a:t>was spent on </a:t>
            </a:r>
            <a:br>
              <a:rPr lang="en-GB" sz="3200" b="1" dirty="0" smtClean="0"/>
            </a:br>
            <a:r>
              <a:rPr lang="en-GB" sz="3200" b="1" dirty="0" smtClean="0"/>
              <a:t>Influence </a:t>
            </a:r>
            <a:r>
              <a:rPr lang="en-GB" sz="3200" b="1" dirty="0"/>
              <a:t>&amp; Lobbying</a:t>
            </a:r>
          </a:p>
        </p:txBody>
      </p:sp>
      <p:sp>
        <p:nvSpPr>
          <p:cNvPr id="3" name="Content Placeholder 2"/>
          <p:cNvSpPr>
            <a:spLocks noGrp="1"/>
          </p:cNvSpPr>
          <p:nvPr>
            <p:ph idx="1"/>
          </p:nvPr>
        </p:nvSpPr>
        <p:spPr>
          <a:xfrm>
            <a:off x="539552" y="1052736"/>
            <a:ext cx="3538736" cy="4641379"/>
          </a:xfrm>
        </p:spPr>
        <p:style>
          <a:lnRef idx="0">
            <a:schemeClr val="accent1"/>
          </a:lnRef>
          <a:fillRef idx="3">
            <a:schemeClr val="accent1"/>
          </a:fillRef>
          <a:effectRef idx="3">
            <a:schemeClr val="accent1"/>
          </a:effectRef>
          <a:fontRef idx="minor">
            <a:schemeClr val="lt1"/>
          </a:fontRef>
        </p:style>
        <p:txBody>
          <a:bodyPr>
            <a:normAutofit fontScale="25000" lnSpcReduction="20000"/>
          </a:bodyPr>
          <a:lstStyle/>
          <a:p>
            <a:pPr marL="0" indent="0">
              <a:buNone/>
            </a:pPr>
            <a:r>
              <a:rPr lang="en-GB" sz="6400" dirty="0" smtClean="0"/>
              <a:t>Number </a:t>
            </a:r>
            <a:r>
              <a:rPr lang="en-GB" sz="6400" dirty="0"/>
              <a:t>of Lobbyists*</a:t>
            </a:r>
          </a:p>
          <a:p>
            <a:pPr marL="0" indent="0">
              <a:buNone/>
            </a:pPr>
            <a:endParaRPr lang="en-GB" sz="6400" dirty="0"/>
          </a:p>
          <a:p>
            <a:r>
              <a:rPr lang="en-GB" sz="6400" dirty="0"/>
              <a:t>1998 $10,406 10,406 </a:t>
            </a:r>
          </a:p>
          <a:p>
            <a:r>
              <a:rPr lang="en-GB" sz="6400" dirty="0"/>
              <a:t>1999 $12,932 12,932 </a:t>
            </a:r>
          </a:p>
          <a:p>
            <a:r>
              <a:rPr lang="en-GB" sz="6400" dirty="0"/>
              <a:t>2000 $12,536 12,536 </a:t>
            </a:r>
          </a:p>
          <a:p>
            <a:r>
              <a:rPr lang="en-GB" sz="6400" dirty="0"/>
              <a:t>2001 $11,831 11,831 </a:t>
            </a:r>
          </a:p>
          <a:p>
            <a:r>
              <a:rPr lang="en-GB" sz="6400" dirty="0"/>
              <a:t>2002 $12,113 12,113 </a:t>
            </a:r>
          </a:p>
          <a:p>
            <a:r>
              <a:rPr lang="en-GB" sz="6400" dirty="0"/>
              <a:t>2003 $12,913 12,913 </a:t>
            </a:r>
          </a:p>
          <a:p>
            <a:r>
              <a:rPr lang="en-GB" sz="6400" dirty="0"/>
              <a:t>2004 $13,167 13,167 </a:t>
            </a:r>
          </a:p>
          <a:p>
            <a:r>
              <a:rPr lang="en-GB" sz="6400" dirty="0"/>
              <a:t>2005 $14,072 14,072 </a:t>
            </a:r>
          </a:p>
          <a:p>
            <a:r>
              <a:rPr lang="en-GB" sz="6400" dirty="0"/>
              <a:t>2006 $14,495 14,495 </a:t>
            </a:r>
          </a:p>
          <a:p>
            <a:r>
              <a:rPr lang="en-GB" sz="6400" dirty="0"/>
              <a:t>2007 $14,837 14,837 </a:t>
            </a:r>
          </a:p>
          <a:p>
            <a:r>
              <a:rPr lang="en-GB" sz="6400" dirty="0"/>
              <a:t>2008 $14,194 14,194 </a:t>
            </a:r>
          </a:p>
          <a:p>
            <a:r>
              <a:rPr lang="en-GB" sz="6400" dirty="0"/>
              <a:t>2009 $13,788 13,788 </a:t>
            </a:r>
          </a:p>
          <a:p>
            <a:r>
              <a:rPr lang="en-GB" sz="6400" dirty="0"/>
              <a:t>2010 $12,965 12,965 </a:t>
            </a:r>
          </a:p>
          <a:p>
            <a:r>
              <a:rPr lang="en-GB" sz="6400" dirty="0"/>
              <a:t>2011 $12,715 12,715 </a:t>
            </a:r>
          </a:p>
          <a:p>
            <a:r>
              <a:rPr lang="en-GB" sz="6400" dirty="0"/>
              <a:t>2012 $12,431 12,431 </a:t>
            </a:r>
          </a:p>
          <a:p>
            <a:r>
              <a:rPr lang="en-GB" sz="6400" dirty="0"/>
              <a:t>2013 $12,341 12,341 </a:t>
            </a:r>
          </a:p>
          <a:p>
            <a:r>
              <a:rPr lang="en-GB" sz="6400" dirty="0"/>
              <a:t>2014 $9,927 9,927 </a:t>
            </a:r>
          </a:p>
          <a:p>
            <a:endParaRPr lang="en-GB" dirty="0"/>
          </a:p>
          <a:p>
            <a:endParaRPr lang="en-GB" dirty="0"/>
          </a:p>
          <a:p>
            <a:endParaRPr lang="en-GB" dirty="0"/>
          </a:p>
        </p:txBody>
      </p:sp>
      <p:sp>
        <p:nvSpPr>
          <p:cNvPr id="4" name="TextBox 3"/>
          <p:cNvSpPr txBox="1"/>
          <p:nvPr/>
        </p:nvSpPr>
        <p:spPr>
          <a:xfrm>
            <a:off x="4303255" y="1052736"/>
            <a:ext cx="4176464" cy="507831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Total Lobbying </a:t>
            </a:r>
            <a:r>
              <a:rPr lang="en-GB" dirty="0" smtClean="0"/>
              <a:t>Spending</a:t>
            </a:r>
            <a:endParaRPr lang="en-GB" sz="1600" dirty="0"/>
          </a:p>
          <a:p>
            <a:endParaRPr lang="en-GB" sz="1600" dirty="0"/>
          </a:p>
          <a:p>
            <a:r>
              <a:rPr lang="en-GB" sz="1600" dirty="0"/>
              <a:t>1998 $1,455,024,561 $1.46 Billion  </a:t>
            </a:r>
          </a:p>
          <a:p>
            <a:r>
              <a:rPr lang="en-GB" sz="1600" dirty="0"/>
              <a:t>1999 $1,447,296,929 $1.45 Billion  </a:t>
            </a:r>
          </a:p>
          <a:p>
            <a:r>
              <a:rPr lang="en-GB" sz="1600" dirty="0"/>
              <a:t>2000 $1,572,669,380 $1.57 Billion  </a:t>
            </a:r>
          </a:p>
          <a:p>
            <a:r>
              <a:rPr lang="en-GB" sz="1600" dirty="0"/>
              <a:t>2001 $1,640,698,967 $1.64 Billion  </a:t>
            </a:r>
          </a:p>
          <a:p>
            <a:r>
              <a:rPr lang="en-GB" sz="1600" dirty="0"/>
              <a:t>2002 $1,833,473,554 $1.83 Billion  </a:t>
            </a:r>
          </a:p>
          <a:p>
            <a:r>
              <a:rPr lang="en-GB" sz="1600" dirty="0"/>
              <a:t>2003 $2,063,548,117 $2.06 Billion  </a:t>
            </a:r>
          </a:p>
          <a:p>
            <a:r>
              <a:rPr lang="en-GB" sz="1600" dirty="0"/>
              <a:t>2004 $2,196,988,706 $2.20 Billion  </a:t>
            </a:r>
          </a:p>
          <a:p>
            <a:r>
              <a:rPr lang="en-GB" sz="1600" dirty="0"/>
              <a:t>2005 $2,443,255,142 $2.44 Billion  </a:t>
            </a:r>
          </a:p>
          <a:p>
            <a:r>
              <a:rPr lang="en-GB" sz="1600" dirty="0"/>
              <a:t>2006 $2,634,301,139 $2.63 Billion  </a:t>
            </a:r>
          </a:p>
          <a:p>
            <a:r>
              <a:rPr lang="en-GB" sz="1600" dirty="0"/>
              <a:t>2007 $2,875,059,719 $2.88 Billion  </a:t>
            </a:r>
          </a:p>
          <a:p>
            <a:r>
              <a:rPr lang="en-GB" sz="1600" dirty="0"/>
              <a:t>2008 $3,300,553,025 $3.30 Billion  </a:t>
            </a:r>
          </a:p>
          <a:p>
            <a:r>
              <a:rPr lang="en-GB" sz="1600" dirty="0"/>
              <a:t>2009 $3,502,204,934 $3.50 Billion  </a:t>
            </a:r>
          </a:p>
          <a:p>
            <a:r>
              <a:rPr lang="en-GB" sz="1600" dirty="0"/>
              <a:t>2010 $3,548,118,489 $3.55 Billion  </a:t>
            </a:r>
          </a:p>
          <a:p>
            <a:r>
              <a:rPr lang="en-GB" sz="1600" dirty="0"/>
              <a:t>2011 $3,326,967,436 $3.33 Billion  </a:t>
            </a:r>
          </a:p>
          <a:p>
            <a:r>
              <a:rPr lang="en-GB" sz="1600" dirty="0"/>
              <a:t>2012 $3,307,187,543 $3.31 Billion  </a:t>
            </a:r>
          </a:p>
          <a:p>
            <a:r>
              <a:rPr lang="en-GB" sz="1600" dirty="0"/>
              <a:t>2013 $3,231,891,794 $3.23 Billion  </a:t>
            </a:r>
          </a:p>
          <a:p>
            <a:r>
              <a:rPr lang="en-GB" sz="1600" dirty="0"/>
              <a:t>2014 $811,885,919 $0.81 Billion  </a:t>
            </a:r>
          </a:p>
          <a:p>
            <a:r>
              <a:rPr lang="en-GB" dirty="0"/>
              <a:t> </a:t>
            </a:r>
          </a:p>
        </p:txBody>
      </p:sp>
      <p:sp>
        <p:nvSpPr>
          <p:cNvPr id="5" name="TextBox 4"/>
          <p:cNvSpPr txBox="1"/>
          <p:nvPr/>
        </p:nvSpPr>
        <p:spPr>
          <a:xfrm>
            <a:off x="539552" y="6309320"/>
            <a:ext cx="8136904" cy="646331"/>
          </a:xfrm>
          <a:prstGeom prst="rect">
            <a:avLst/>
          </a:prstGeom>
          <a:noFill/>
        </p:spPr>
        <p:txBody>
          <a:bodyPr wrap="square" rtlCol="0">
            <a:spAutoFit/>
          </a:bodyPr>
          <a:lstStyle/>
          <a:p>
            <a:r>
              <a:rPr lang="en-GB" sz="1200" dirty="0"/>
              <a:t>NOTE: Figures are on this page are calculations by the </a:t>
            </a:r>
            <a:r>
              <a:rPr lang="en-GB" sz="1200" i="1" dirty="0" err="1"/>
              <a:t>Center</a:t>
            </a:r>
            <a:r>
              <a:rPr lang="en-GB" sz="1200" i="1" dirty="0"/>
              <a:t> for Responsive Politics </a:t>
            </a:r>
            <a:r>
              <a:rPr lang="en-GB" sz="1200" dirty="0"/>
              <a:t>based on data from the </a:t>
            </a:r>
            <a:r>
              <a:rPr lang="en-GB" sz="1200" i="1" dirty="0"/>
              <a:t>Senate Office of Public Records</a:t>
            </a:r>
            <a:r>
              <a:rPr lang="en-GB" sz="1200" dirty="0"/>
              <a:t>. Data for the most recent year was downloaded on April 28, 2014</a:t>
            </a:r>
            <a:r>
              <a:rPr lang="en-GB" sz="1200" dirty="0" smtClean="0"/>
              <a:t>. </a:t>
            </a:r>
            <a:r>
              <a:rPr lang="en-GB" sz="1200" dirty="0"/>
              <a:t>See: </a:t>
            </a:r>
            <a:r>
              <a:rPr lang="en-GB" sz="1200" dirty="0">
                <a:hlinkClick r:id="rId2"/>
              </a:rPr>
              <a:t>http://www.opensecrets.org/lobby</a:t>
            </a:r>
            <a:r>
              <a:rPr lang="en-GB" sz="1200" dirty="0" smtClean="0">
                <a:hlinkClick r:id="rId2"/>
              </a:rPr>
              <a:t>/</a:t>
            </a:r>
            <a:endParaRPr lang="en-GB" sz="1200" dirty="0" smtClean="0"/>
          </a:p>
          <a:p>
            <a:endParaRPr lang="en-GB" sz="1200" dirty="0"/>
          </a:p>
        </p:txBody>
      </p:sp>
    </p:spTree>
    <p:extLst>
      <p:ext uri="{BB962C8B-B14F-4D97-AF65-F5344CB8AC3E}">
        <p14:creationId xmlns:p14="http://schemas.microsoft.com/office/powerpoint/2010/main" val="3392631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768751" cy="557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059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normAutofit fontScale="90000"/>
          </a:bodyPr>
          <a:lstStyle/>
          <a:p>
            <a:r>
              <a:rPr lang="en-GB" b="1" dirty="0" smtClean="0"/>
              <a:t>Interest Groups Past and Present: The “Mischiefs of Faction”</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sz="3400" b="1" dirty="0" smtClean="0"/>
              <a:t>A Nation of Interests:</a:t>
            </a:r>
          </a:p>
          <a:p>
            <a:pPr marL="0" indent="0">
              <a:buNone/>
            </a:pPr>
            <a:endParaRPr lang="en-GB" sz="1600" b="1" dirty="0" smtClean="0"/>
          </a:p>
          <a:p>
            <a:r>
              <a:rPr lang="en-GB" sz="3400" dirty="0" smtClean="0"/>
              <a:t>The founders of the Republic referred to what are present day interest groups as Factions.</a:t>
            </a:r>
          </a:p>
          <a:p>
            <a:r>
              <a:rPr lang="en-GB" sz="3400" dirty="0" smtClean="0"/>
              <a:t>James Madison foresaw “factions” as an inevitable development, with tendency toward “instability and injustice.”</a:t>
            </a:r>
          </a:p>
          <a:p>
            <a:r>
              <a:rPr lang="en-GB" sz="3400" dirty="0" smtClean="0"/>
              <a:t>Interest groups are also sometimes called “special interests.”</a:t>
            </a:r>
          </a:p>
          <a:p>
            <a:r>
              <a:rPr lang="en-GB" sz="3400" dirty="0" smtClean="0"/>
              <a:t>Some Americans identify with groups distinguished by race, gender, ethnicity, age, occupation, or sexual orientation.</a:t>
            </a:r>
          </a:p>
          <a:p>
            <a:r>
              <a:rPr lang="en-GB" sz="3400" dirty="0" smtClean="0"/>
              <a:t>Others form groups based on common issues or interests, i.e. gun control, tax reduction, education.  Such groups or associations that seek to influence government in some way are called Interest Groups.</a:t>
            </a:r>
          </a:p>
          <a:p>
            <a:endParaRPr lang="en-GB" dirty="0"/>
          </a:p>
        </p:txBody>
      </p:sp>
    </p:spTree>
    <p:extLst>
      <p:ext uri="{BB962C8B-B14F-4D97-AF65-F5344CB8AC3E}">
        <p14:creationId xmlns:p14="http://schemas.microsoft.com/office/powerpoint/2010/main" val="358656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720080"/>
          </a:xfrm>
        </p:spPr>
        <p:txBody>
          <a:bodyPr>
            <a:normAutofit fontScale="90000"/>
          </a:bodyPr>
          <a:lstStyle/>
          <a:p>
            <a:r>
              <a:rPr lang="en-GB" b="1" dirty="0"/>
              <a:t>Types of Interest Groups</a:t>
            </a:r>
            <a:r>
              <a:rPr lang="en-GB" dirty="0" smtClean="0"/>
              <a:t/>
            </a:r>
            <a:br>
              <a:rPr lang="en-GB" dirty="0" smtClean="0"/>
            </a:br>
            <a:endParaRPr lang="en-GB" dirty="0"/>
          </a:p>
        </p:txBody>
      </p:sp>
      <p:sp>
        <p:nvSpPr>
          <p:cNvPr id="3" name="Content Placeholder 2"/>
          <p:cNvSpPr>
            <a:spLocks noGrp="1"/>
          </p:cNvSpPr>
          <p:nvPr>
            <p:ph idx="1"/>
          </p:nvPr>
        </p:nvSpPr>
        <p:spPr>
          <a:xfrm>
            <a:off x="457200" y="1556792"/>
            <a:ext cx="8229600" cy="4569371"/>
          </a:xfrm>
        </p:spPr>
        <p:txBody>
          <a:bodyPr>
            <a:normAutofit fontScale="47500" lnSpcReduction="20000"/>
          </a:bodyPr>
          <a:lstStyle/>
          <a:p>
            <a:pPr marL="0" indent="0">
              <a:buNone/>
            </a:pPr>
            <a:r>
              <a:rPr lang="en-GB" sz="5700" b="1" dirty="0" smtClean="0"/>
              <a:t>Social Movements</a:t>
            </a:r>
            <a:r>
              <a:rPr lang="en-GB" sz="5700" dirty="0" smtClean="0"/>
              <a:t>: </a:t>
            </a:r>
          </a:p>
          <a:p>
            <a:pPr marL="0" indent="0">
              <a:buNone/>
            </a:pPr>
            <a:endParaRPr lang="en-GB" sz="2100" dirty="0" smtClean="0"/>
          </a:p>
          <a:p>
            <a:pPr>
              <a:buFont typeface="Wingdings" panose="05000000000000000000" pitchFamily="2" charset="2"/>
              <a:buChar char="Ø"/>
            </a:pPr>
            <a:r>
              <a:rPr lang="en-GB" sz="4600" dirty="0" smtClean="0"/>
              <a:t>A large body of people who are interested in a common issue, idea, or concern that is of continuing significance and who are willing to take action to support or oppose it.</a:t>
            </a:r>
          </a:p>
          <a:p>
            <a:pPr>
              <a:buFont typeface="Wingdings" panose="05000000000000000000" pitchFamily="2" charset="2"/>
              <a:buChar char="Ø"/>
            </a:pPr>
            <a:r>
              <a:rPr lang="en-GB" sz="4600" dirty="0" smtClean="0"/>
              <a:t>Interest groups sometimes begin as movements (</a:t>
            </a:r>
            <a:r>
              <a:rPr lang="en-GB" sz="4600" dirty="0" smtClean="0">
                <a:solidFill>
                  <a:srgbClr val="C00000"/>
                </a:solidFill>
              </a:rPr>
              <a:t>e.g. LGBT*</a:t>
            </a:r>
            <a:r>
              <a:rPr lang="en-GB" sz="4600" dirty="0" smtClean="0"/>
              <a:t>)</a:t>
            </a:r>
          </a:p>
          <a:p>
            <a:pPr>
              <a:buFont typeface="Wingdings" panose="05000000000000000000" pitchFamily="2" charset="2"/>
              <a:buChar char="Ø"/>
            </a:pPr>
            <a:r>
              <a:rPr lang="en-GB" sz="4600" dirty="0" smtClean="0"/>
              <a:t>Social movements represent groups that have felt unrepresented by government (</a:t>
            </a:r>
            <a:r>
              <a:rPr lang="en-GB" sz="4600" dirty="0" smtClean="0">
                <a:solidFill>
                  <a:srgbClr val="C00000"/>
                </a:solidFill>
              </a:rPr>
              <a:t>NOW ~ National Organisation of Women</a:t>
            </a:r>
            <a:r>
              <a:rPr lang="en-GB" sz="4600" dirty="0" smtClean="0"/>
              <a:t>)</a:t>
            </a:r>
            <a:endParaRPr lang="en-GB" sz="4600" dirty="0" smtClean="0"/>
          </a:p>
          <a:p>
            <a:pPr>
              <a:buFont typeface="Wingdings" panose="05000000000000000000" pitchFamily="2" charset="2"/>
              <a:buChar char="Ø"/>
            </a:pPr>
            <a:endParaRPr lang="en-GB" sz="1100" dirty="0" smtClean="0"/>
          </a:p>
          <a:p>
            <a:pPr marL="0" indent="0">
              <a:buNone/>
            </a:pPr>
            <a:r>
              <a:rPr lang="en-GB" sz="4600" b="1" dirty="0" smtClean="0"/>
              <a:t>How do they differ?</a:t>
            </a:r>
          </a:p>
          <a:p>
            <a:pPr marL="0" indent="0">
              <a:buNone/>
            </a:pPr>
            <a:endParaRPr lang="en-GB" sz="1300" b="1" dirty="0" smtClean="0"/>
          </a:p>
          <a:p>
            <a:pPr>
              <a:buFont typeface="Wingdings" panose="05000000000000000000" pitchFamily="2" charset="2"/>
              <a:buChar char="Ø"/>
            </a:pPr>
            <a:r>
              <a:rPr lang="en-GB" sz="4600" dirty="0" smtClean="0"/>
              <a:t>Interest groups usually work within the framework of government </a:t>
            </a:r>
            <a:r>
              <a:rPr lang="en-GB" sz="4600" dirty="0"/>
              <a:t>&amp;</a:t>
            </a:r>
            <a:r>
              <a:rPr lang="en-GB" sz="4600" dirty="0" smtClean="0"/>
              <a:t> employ tactics such as lobbying to achieve their goals.</a:t>
            </a:r>
          </a:p>
          <a:p>
            <a:pPr>
              <a:buFont typeface="Wingdings" panose="05000000000000000000" pitchFamily="2" charset="2"/>
              <a:buChar char="Ø"/>
            </a:pPr>
            <a:r>
              <a:rPr lang="en-GB" sz="4600" dirty="0" smtClean="0"/>
              <a:t>Movements seek to change attitudes or institutions, not just policies (</a:t>
            </a:r>
            <a:r>
              <a:rPr lang="en-GB" sz="4600" dirty="0" smtClean="0">
                <a:solidFill>
                  <a:srgbClr val="C00000"/>
                </a:solidFill>
              </a:rPr>
              <a:t>although the outcome can effect legislation/the government, e.g. *Lawrence vs Texas, 2003</a:t>
            </a:r>
            <a:r>
              <a:rPr lang="en-GB" sz="4600" dirty="0" smtClean="0"/>
              <a:t>) </a:t>
            </a:r>
          </a:p>
          <a:p>
            <a:endParaRPr lang="en-GB" sz="3800" dirty="0"/>
          </a:p>
        </p:txBody>
      </p:sp>
    </p:spTree>
    <p:extLst>
      <p:ext uri="{BB962C8B-B14F-4D97-AF65-F5344CB8AC3E}">
        <p14:creationId xmlns:p14="http://schemas.microsoft.com/office/powerpoint/2010/main" val="114482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Types of Interest Groups (continued)</a:t>
            </a:r>
            <a:r>
              <a:rPr lang="en-GB" dirty="0" smtClean="0"/>
              <a:t/>
            </a:r>
            <a:br>
              <a:rPr lang="en-GB" dirty="0" smtClean="0"/>
            </a:br>
            <a:endParaRPr lang="en-GB" dirty="0"/>
          </a:p>
        </p:txBody>
      </p:sp>
      <p:sp>
        <p:nvSpPr>
          <p:cNvPr id="3" name="Content Placeholder 2"/>
          <p:cNvSpPr>
            <a:spLocks noGrp="1"/>
          </p:cNvSpPr>
          <p:nvPr>
            <p:ph idx="1"/>
          </p:nvPr>
        </p:nvSpPr>
        <p:spPr>
          <a:xfrm>
            <a:off x="467544" y="1268760"/>
            <a:ext cx="8229600" cy="4857403"/>
          </a:xfrm>
        </p:spPr>
        <p:txBody>
          <a:bodyPr>
            <a:normAutofit fontScale="85000" lnSpcReduction="20000"/>
          </a:bodyPr>
          <a:lstStyle/>
          <a:p>
            <a:pPr marL="0" indent="0">
              <a:buNone/>
            </a:pPr>
            <a:r>
              <a:rPr lang="en-GB" b="1" dirty="0" smtClean="0">
                <a:solidFill>
                  <a:srgbClr val="C00000"/>
                </a:solidFill>
              </a:rPr>
              <a:t>Economic Interest Groups</a:t>
            </a:r>
            <a:r>
              <a:rPr lang="en-GB" b="1" dirty="0" smtClean="0"/>
              <a:t>:</a:t>
            </a:r>
          </a:p>
          <a:p>
            <a:pPr marL="0" indent="0">
              <a:buNone/>
            </a:pPr>
            <a:endParaRPr lang="en-GB" sz="1300" b="1" dirty="0" smtClean="0"/>
          </a:p>
          <a:p>
            <a:r>
              <a:rPr lang="en-GB" b="1" dirty="0" smtClean="0"/>
              <a:t>Business</a:t>
            </a:r>
            <a:r>
              <a:rPr lang="en-GB" dirty="0" smtClean="0"/>
              <a:t>: </a:t>
            </a:r>
            <a:r>
              <a:rPr lang="en-GB" dirty="0"/>
              <a:t>L</a:t>
            </a:r>
            <a:r>
              <a:rPr lang="en-GB" dirty="0" smtClean="0"/>
              <a:t>arge corporations, including multinationals (</a:t>
            </a:r>
            <a:r>
              <a:rPr lang="en-GB" dirty="0" smtClean="0">
                <a:solidFill>
                  <a:srgbClr val="C00000"/>
                </a:solidFill>
              </a:rPr>
              <a:t>Microsoft!?)</a:t>
            </a:r>
          </a:p>
          <a:p>
            <a:r>
              <a:rPr lang="en-GB" b="1" dirty="0" smtClean="0"/>
              <a:t>Trade and Other Associations</a:t>
            </a:r>
            <a:r>
              <a:rPr lang="en-GB" dirty="0" smtClean="0"/>
              <a:t>: Businesses with similar interests join together as associations which are as diverse as the product and services they provide (</a:t>
            </a:r>
            <a:r>
              <a:rPr lang="en-GB" dirty="0" smtClean="0">
                <a:solidFill>
                  <a:srgbClr val="C00000"/>
                </a:solidFill>
              </a:rPr>
              <a:t>e.g. TAFTA - </a:t>
            </a:r>
            <a:r>
              <a:rPr lang="en-GB" i="1" dirty="0" smtClean="0">
                <a:solidFill>
                  <a:srgbClr val="C00000"/>
                </a:solidFill>
              </a:rPr>
              <a:t>The Transatlantic Free Trade Agreement </a:t>
            </a:r>
            <a:r>
              <a:rPr lang="en-GB" dirty="0" smtClean="0">
                <a:solidFill>
                  <a:srgbClr val="C00000"/>
                </a:solidFill>
              </a:rPr>
              <a:t>&amp; the powerful lobby group the </a:t>
            </a:r>
            <a:r>
              <a:rPr lang="en-GB" i="1" dirty="0" smtClean="0">
                <a:solidFill>
                  <a:srgbClr val="C00000"/>
                </a:solidFill>
              </a:rPr>
              <a:t>Chamber of Commerce of the US</a:t>
            </a:r>
            <a:r>
              <a:rPr lang="en-GB" i="1" dirty="0" smtClean="0"/>
              <a:t>)</a:t>
            </a:r>
            <a:r>
              <a:rPr lang="en-GB" dirty="0" smtClean="0"/>
              <a:t>. </a:t>
            </a:r>
          </a:p>
          <a:p>
            <a:r>
              <a:rPr lang="en-GB" b="1" dirty="0" smtClean="0"/>
              <a:t>Labour: </a:t>
            </a:r>
            <a:r>
              <a:rPr lang="en-GB" dirty="0" smtClean="0"/>
              <a:t>Workers’ associations with shared interests, ranging from professional standards to wage &amp; working </a:t>
            </a:r>
            <a:r>
              <a:rPr lang="en-GB" dirty="0" smtClean="0"/>
              <a:t>conditions (</a:t>
            </a:r>
            <a:r>
              <a:rPr lang="en-GB" dirty="0" smtClean="0">
                <a:solidFill>
                  <a:srgbClr val="C00000"/>
                </a:solidFill>
              </a:rPr>
              <a:t>e.g. American </a:t>
            </a:r>
            <a:r>
              <a:rPr lang="en-GB" dirty="0" smtClean="0">
                <a:solidFill>
                  <a:srgbClr val="C00000"/>
                </a:solidFill>
              </a:rPr>
              <a:t>Farm Bureau Federation, United Farm Workers </a:t>
            </a:r>
            <a:r>
              <a:rPr lang="en-GB" dirty="0" smtClean="0">
                <a:solidFill>
                  <a:srgbClr val="C00000"/>
                </a:solidFill>
              </a:rPr>
              <a:t>Association</a:t>
            </a:r>
            <a:r>
              <a:rPr lang="en-GB" dirty="0" smtClean="0"/>
              <a:t>).</a:t>
            </a:r>
            <a:endParaRPr lang="en-GB" dirty="0"/>
          </a:p>
        </p:txBody>
      </p:sp>
    </p:spTree>
    <p:extLst>
      <p:ext uri="{BB962C8B-B14F-4D97-AF65-F5344CB8AC3E}">
        <p14:creationId xmlns:p14="http://schemas.microsoft.com/office/powerpoint/2010/main" val="474085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b="1" dirty="0" smtClean="0"/>
              <a:t>Union Membership in the U.S. Compared to Other Countries </a:t>
            </a:r>
            <a:r>
              <a:rPr lang="en-GB" dirty="0" smtClean="0"/>
              <a:t/>
            </a:r>
            <a:br>
              <a:rPr lang="en-GB" dirty="0" smtClean="0"/>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313292" cy="491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19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fontScale="90000"/>
          </a:bodyPr>
          <a:lstStyle/>
          <a:p>
            <a:r>
              <a:rPr lang="en-GB" b="1" dirty="0" smtClean="0"/>
              <a:t>Types of Interest Groups (continued)</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328592"/>
          </a:xfrm>
        </p:spPr>
        <p:txBody>
          <a:bodyPr>
            <a:normAutofit fontScale="77500" lnSpcReduction="20000"/>
          </a:bodyPr>
          <a:lstStyle/>
          <a:p>
            <a:pPr marL="0" indent="0">
              <a:buNone/>
            </a:pPr>
            <a:r>
              <a:rPr lang="en-GB" b="1" dirty="0" smtClean="0">
                <a:solidFill>
                  <a:srgbClr val="C00000"/>
                </a:solidFill>
              </a:rPr>
              <a:t>Economic Interest Groups</a:t>
            </a:r>
            <a:r>
              <a:rPr lang="en-GB" b="1" dirty="0" smtClean="0"/>
              <a:t>: </a:t>
            </a:r>
          </a:p>
          <a:p>
            <a:r>
              <a:rPr lang="en-GB" b="1" dirty="0" smtClean="0"/>
              <a:t>Professional Associations</a:t>
            </a:r>
            <a:r>
              <a:rPr lang="en-GB" dirty="0" smtClean="0"/>
              <a:t>: Professional associations with shared interests (</a:t>
            </a:r>
            <a:r>
              <a:rPr lang="en-GB" dirty="0" smtClean="0">
                <a:solidFill>
                  <a:srgbClr val="C00000"/>
                </a:solidFill>
              </a:rPr>
              <a:t>e.g. American Medical Association, American Bar Association, American Federation of Teachers, American Realtors </a:t>
            </a:r>
            <a:r>
              <a:rPr lang="en-GB" dirty="0" smtClean="0">
                <a:solidFill>
                  <a:srgbClr val="C00000"/>
                </a:solidFill>
              </a:rPr>
              <a:t>Assoc</a:t>
            </a:r>
            <a:r>
              <a:rPr lang="en-GB" dirty="0" smtClean="0">
                <a:solidFill>
                  <a:srgbClr val="C00000"/>
                </a:solidFill>
              </a:rPr>
              <a:t>iation</a:t>
            </a:r>
            <a:r>
              <a:rPr lang="en-GB" dirty="0" smtClean="0"/>
              <a:t>).</a:t>
            </a:r>
            <a:endParaRPr lang="en-GB" dirty="0" smtClean="0"/>
          </a:p>
          <a:p>
            <a:r>
              <a:rPr lang="en-GB" b="1" dirty="0" smtClean="0"/>
              <a:t>Ideological or Single-Issue: </a:t>
            </a:r>
            <a:r>
              <a:rPr lang="en-GB" dirty="0" smtClean="0"/>
              <a:t>Interest Groups (also referred to as Advocacy Groups… </a:t>
            </a:r>
            <a:r>
              <a:rPr lang="en-GB" dirty="0" err="1" smtClean="0"/>
              <a:t>inc.</a:t>
            </a:r>
            <a:r>
              <a:rPr lang="en-GB" dirty="0" smtClean="0"/>
              <a:t> </a:t>
            </a:r>
            <a:r>
              <a:rPr lang="en-GB" dirty="0" smtClean="0">
                <a:solidFill>
                  <a:srgbClr val="C00000"/>
                </a:solidFill>
              </a:rPr>
              <a:t>NOW, NAACP, Stop the War Coalition</a:t>
            </a:r>
            <a:r>
              <a:rPr lang="en-GB" dirty="0" smtClean="0"/>
              <a:t>)</a:t>
            </a:r>
          </a:p>
          <a:p>
            <a:r>
              <a:rPr lang="en-GB" b="1" dirty="0" smtClean="0"/>
              <a:t>Public Interest Groups:  </a:t>
            </a:r>
            <a:r>
              <a:rPr lang="en-GB" dirty="0" smtClean="0"/>
              <a:t>Seek to influence policy on Capitol Hill &amp; in state legislatures on issues like - environmental issues, safe energy, consumer </a:t>
            </a:r>
            <a:r>
              <a:rPr lang="en-GB" dirty="0" smtClean="0"/>
              <a:t>protection (</a:t>
            </a:r>
            <a:r>
              <a:rPr lang="en-GB" dirty="0" smtClean="0">
                <a:solidFill>
                  <a:srgbClr val="C00000"/>
                </a:solidFill>
              </a:rPr>
              <a:t>e.g. </a:t>
            </a:r>
            <a:r>
              <a:rPr lang="en-GB" dirty="0" smtClean="0">
                <a:solidFill>
                  <a:srgbClr val="C00000"/>
                </a:solidFill>
                <a:effectLst/>
              </a:rPr>
              <a:t>PIRG, the federation of state </a:t>
            </a:r>
            <a:r>
              <a:rPr lang="en-GB" i="1" dirty="0" smtClean="0">
                <a:solidFill>
                  <a:srgbClr val="C00000"/>
                </a:solidFill>
                <a:effectLst/>
              </a:rPr>
              <a:t>Public Interest Research Groups</a:t>
            </a:r>
            <a:r>
              <a:rPr lang="en-GB" dirty="0" smtClean="0">
                <a:solidFill>
                  <a:srgbClr val="C00000"/>
                </a:solidFill>
                <a:effectLst/>
              </a:rPr>
              <a:t> stands up to powerful special interests on behalf of the American </a:t>
            </a:r>
            <a:r>
              <a:rPr lang="en-GB" dirty="0" smtClean="0">
                <a:solidFill>
                  <a:srgbClr val="C00000"/>
                </a:solidFill>
                <a:effectLst/>
              </a:rPr>
              <a:t>public</a:t>
            </a:r>
            <a:r>
              <a:rPr lang="en-GB" dirty="0" smtClean="0">
                <a:effectLst/>
              </a:rPr>
              <a:t>). </a:t>
            </a:r>
            <a:endParaRPr lang="en-GB" dirty="0" smtClean="0">
              <a:effectLst/>
            </a:endParaRPr>
          </a:p>
          <a:p>
            <a:r>
              <a:rPr lang="en-GB" b="1" dirty="0" smtClean="0"/>
              <a:t>Nongovernmental Organizations:</a:t>
            </a:r>
            <a:r>
              <a:rPr lang="en-GB" dirty="0" smtClean="0"/>
              <a:t>(NGOs ), </a:t>
            </a:r>
            <a:r>
              <a:rPr lang="en-GB" dirty="0" smtClean="0">
                <a:solidFill>
                  <a:srgbClr val="C00000"/>
                </a:solidFill>
              </a:rPr>
              <a:t>e.g. The Federal Reserve</a:t>
            </a:r>
            <a:r>
              <a:rPr lang="en-GB" dirty="0" smtClean="0"/>
              <a:t>.</a:t>
            </a:r>
          </a:p>
          <a:p>
            <a:endParaRPr lang="en-GB" dirty="0"/>
          </a:p>
        </p:txBody>
      </p:sp>
    </p:spTree>
    <p:extLst>
      <p:ext uri="{BB962C8B-B14F-4D97-AF65-F5344CB8AC3E}">
        <p14:creationId xmlns:p14="http://schemas.microsoft.com/office/powerpoint/2010/main" val="1456287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96950"/>
          </a:xfrm>
        </p:spPr>
        <p:txBody>
          <a:bodyPr>
            <a:normAutofit fontScale="90000"/>
          </a:bodyPr>
          <a:lstStyle/>
          <a:p>
            <a:r>
              <a:rPr lang="en-GB" b="1" dirty="0" smtClean="0"/>
              <a:t>Types of Interest Groups (continued)</a:t>
            </a:r>
            <a:br>
              <a:rPr lang="en-GB" b="1" dirty="0" smtClean="0"/>
            </a:br>
            <a:endParaRPr lang="en-GB" b="1" dirty="0"/>
          </a:p>
        </p:txBody>
      </p:sp>
      <p:sp>
        <p:nvSpPr>
          <p:cNvPr id="3" name="Content Placeholder 2"/>
          <p:cNvSpPr>
            <a:spLocks noGrp="1"/>
          </p:cNvSpPr>
          <p:nvPr>
            <p:ph idx="1"/>
          </p:nvPr>
        </p:nvSpPr>
        <p:spPr>
          <a:xfrm>
            <a:off x="457200" y="1052736"/>
            <a:ext cx="8229600" cy="5544616"/>
          </a:xfrm>
        </p:spPr>
        <p:txBody>
          <a:bodyPr>
            <a:normAutofit fontScale="70000" lnSpcReduction="20000"/>
          </a:bodyPr>
          <a:lstStyle/>
          <a:p>
            <a:pPr marL="0" indent="0">
              <a:buNone/>
            </a:pPr>
            <a:r>
              <a:rPr lang="en-GB" sz="3500" b="1" dirty="0" smtClean="0">
                <a:solidFill>
                  <a:srgbClr val="C00000"/>
                </a:solidFill>
              </a:rPr>
              <a:t>Government &amp; Government Employee Interest Groups</a:t>
            </a:r>
            <a:r>
              <a:rPr lang="en-GB" sz="3500" b="1" dirty="0" smtClean="0"/>
              <a:t>:</a:t>
            </a:r>
          </a:p>
          <a:p>
            <a:pPr marL="0" indent="0">
              <a:buNone/>
            </a:pPr>
            <a:endParaRPr lang="en-GB" sz="1300" b="1" dirty="0" smtClean="0"/>
          </a:p>
          <a:p>
            <a:r>
              <a:rPr lang="en-GB" sz="3600" dirty="0" smtClean="0"/>
              <a:t>Governments are themselves important interest groups.</a:t>
            </a:r>
          </a:p>
          <a:p>
            <a:r>
              <a:rPr lang="en-GB" sz="3600" dirty="0" smtClean="0"/>
              <a:t>Government employees form a large and well-organized group. </a:t>
            </a:r>
          </a:p>
          <a:p>
            <a:pPr lvl="1">
              <a:buFont typeface="Wingdings" pitchFamily="2" charset="2"/>
              <a:buChar char="Ø"/>
            </a:pPr>
            <a:r>
              <a:rPr lang="en-GB" sz="3100" dirty="0" smtClean="0"/>
              <a:t>Also government groups can represent the interests of other governments (</a:t>
            </a:r>
            <a:r>
              <a:rPr lang="en-GB" sz="3100" dirty="0" smtClean="0">
                <a:solidFill>
                  <a:srgbClr val="C00000"/>
                </a:solidFill>
              </a:rPr>
              <a:t>e.g. </a:t>
            </a:r>
            <a:r>
              <a:rPr lang="en-GB" sz="3100" dirty="0">
                <a:solidFill>
                  <a:srgbClr val="C00000"/>
                </a:solidFill>
              </a:rPr>
              <a:t>AIPAC</a:t>
            </a:r>
            <a:r>
              <a:rPr lang="en-GB" sz="3100" i="1" dirty="0">
                <a:solidFill>
                  <a:srgbClr val="C00000"/>
                </a:solidFill>
              </a:rPr>
              <a:t> </a:t>
            </a:r>
            <a:r>
              <a:rPr lang="en-GB" sz="3100" i="1" dirty="0" smtClean="0">
                <a:solidFill>
                  <a:srgbClr val="C00000"/>
                </a:solidFill>
              </a:rPr>
              <a:t>– American Israel Public Affairs Committee - </a:t>
            </a:r>
            <a:r>
              <a:rPr lang="en-GB" sz="3100" dirty="0" smtClean="0">
                <a:solidFill>
                  <a:srgbClr val="C00000"/>
                </a:solidFill>
              </a:rPr>
              <a:t>empowers </a:t>
            </a:r>
            <a:r>
              <a:rPr lang="en-GB" sz="3100" dirty="0">
                <a:solidFill>
                  <a:srgbClr val="C00000"/>
                </a:solidFill>
              </a:rPr>
              <a:t>pro-Israel </a:t>
            </a:r>
            <a:r>
              <a:rPr lang="en-GB" sz="3100" dirty="0" smtClean="0">
                <a:solidFill>
                  <a:srgbClr val="C00000"/>
                </a:solidFill>
              </a:rPr>
              <a:t>activists</a:t>
            </a:r>
            <a:r>
              <a:rPr lang="en-GB" sz="3100" dirty="0" smtClean="0"/>
              <a:t>). </a:t>
            </a:r>
          </a:p>
          <a:p>
            <a:pPr lvl="1">
              <a:buFont typeface="Wingdings" pitchFamily="2" charset="2"/>
              <a:buChar char="Ø"/>
            </a:pPr>
            <a:r>
              <a:rPr lang="en-GB" sz="3100" dirty="0" smtClean="0"/>
              <a:t>Many cities &amp; state governments have lobbyists in Washington to act in their interest. </a:t>
            </a:r>
          </a:p>
          <a:p>
            <a:pPr lvl="1">
              <a:buFont typeface="Wingdings" pitchFamily="2" charset="2"/>
              <a:buChar char="Ø"/>
            </a:pPr>
            <a:r>
              <a:rPr lang="en-GB" sz="3100" dirty="0" smtClean="0"/>
              <a:t>Most foreign governments also hire lobbyists to promote their interests in Congress and the White House.</a:t>
            </a:r>
          </a:p>
          <a:p>
            <a:r>
              <a:rPr lang="en-GB" sz="3600" dirty="0" smtClean="0"/>
              <a:t>Public employees are increasingly important to organised labour because they constitute the fastest-growing unions in the USA over the last decade </a:t>
            </a:r>
            <a:r>
              <a:rPr lang="en-GB" sz="3100" dirty="0" smtClean="0"/>
              <a:t>(</a:t>
            </a:r>
            <a:r>
              <a:rPr lang="en-GB" sz="3100" dirty="0" smtClean="0">
                <a:solidFill>
                  <a:srgbClr val="C00000"/>
                </a:solidFill>
              </a:rPr>
              <a:t>Today most labour unions in the United States are members of one of two larger umbrella organizations, e.g. AFL-CIO - </a:t>
            </a:r>
            <a:r>
              <a:rPr lang="en-GB" sz="3100" i="1" dirty="0" smtClean="0">
                <a:solidFill>
                  <a:srgbClr val="C00000"/>
                </a:solidFill>
              </a:rPr>
              <a:t>American Federation of </a:t>
            </a:r>
            <a:r>
              <a:rPr lang="en-GB" sz="3100" i="1" dirty="0" err="1" smtClean="0">
                <a:solidFill>
                  <a:srgbClr val="C00000"/>
                </a:solidFill>
              </a:rPr>
              <a:t>Labor</a:t>
            </a:r>
            <a:r>
              <a:rPr lang="en-GB" sz="3100" i="1" dirty="0" smtClean="0">
                <a:solidFill>
                  <a:srgbClr val="C00000"/>
                </a:solidFill>
              </a:rPr>
              <a:t>–Congress of Industrial Organizations</a:t>
            </a:r>
            <a:r>
              <a:rPr lang="en-GB" sz="3100" dirty="0" smtClean="0"/>
              <a:t>).</a:t>
            </a:r>
          </a:p>
          <a:p>
            <a:endParaRPr lang="en-GB" dirty="0"/>
          </a:p>
        </p:txBody>
      </p:sp>
    </p:spTree>
    <p:extLst>
      <p:ext uri="{BB962C8B-B14F-4D97-AF65-F5344CB8AC3E}">
        <p14:creationId xmlns:p14="http://schemas.microsoft.com/office/powerpoint/2010/main" val="51766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fontScale="90000"/>
          </a:bodyPr>
          <a:lstStyle/>
          <a:p>
            <a:r>
              <a:rPr lang="en-GB" b="1" dirty="0" smtClean="0"/>
              <a:t>Types of Interest Groups (continued)</a:t>
            </a:r>
            <a:r>
              <a:rPr lang="en-GB" dirty="0" smtClean="0"/>
              <a:t/>
            </a:r>
            <a:br>
              <a:rPr lang="en-GB" dirty="0" smtClean="0"/>
            </a:br>
            <a:endParaRPr lang="en-GB" dirty="0"/>
          </a:p>
        </p:txBody>
      </p:sp>
      <p:pic>
        <p:nvPicPr>
          <p:cNvPr id="3076" name="Picture 4" descr="http://www.opensecrets.org/lobby/include/IMG_client_year_comp.php?id=D000058247&amp;ty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01008"/>
            <a:ext cx="6653539"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51520" y="908721"/>
            <a:ext cx="8640960" cy="2808312"/>
          </a:xfrm>
        </p:spPr>
        <p:txBody>
          <a:bodyPr>
            <a:normAutofit lnSpcReduction="10000"/>
          </a:bodyPr>
          <a:lstStyle/>
          <a:p>
            <a:r>
              <a:rPr lang="en-GB" sz="2400" dirty="0" smtClean="0"/>
              <a:t>Other Interest Groups:</a:t>
            </a:r>
          </a:p>
          <a:p>
            <a:r>
              <a:rPr lang="en-GB" sz="2400" b="1" dirty="0" smtClean="0"/>
              <a:t>Nationality Groups </a:t>
            </a:r>
            <a:r>
              <a:rPr lang="en-GB" sz="2400" dirty="0" smtClean="0"/>
              <a:t>(</a:t>
            </a:r>
            <a:r>
              <a:rPr lang="en-GB" sz="2400" dirty="0" smtClean="0">
                <a:solidFill>
                  <a:srgbClr val="C00000"/>
                </a:solidFill>
              </a:rPr>
              <a:t>e.g. the </a:t>
            </a:r>
            <a:r>
              <a:rPr lang="en-GB" sz="2400" i="1" dirty="0" smtClean="0">
                <a:solidFill>
                  <a:srgbClr val="C00000"/>
                </a:solidFill>
              </a:rPr>
              <a:t>National Association of Arab-Americans</a:t>
            </a:r>
            <a:r>
              <a:rPr lang="en-GB" sz="2400" dirty="0" smtClean="0">
                <a:solidFill>
                  <a:srgbClr val="C00000"/>
                </a:solidFill>
              </a:rPr>
              <a:t>, or MALDEF - </a:t>
            </a:r>
            <a:r>
              <a:rPr lang="en-GB" sz="2400" i="1" dirty="0" smtClean="0">
                <a:solidFill>
                  <a:srgbClr val="C00000"/>
                </a:solidFill>
              </a:rPr>
              <a:t>The Mexican American Legal </a:t>
            </a:r>
            <a:r>
              <a:rPr lang="en-GB" sz="2400" i="1" dirty="0" err="1" smtClean="0">
                <a:solidFill>
                  <a:srgbClr val="C00000"/>
                </a:solidFill>
              </a:rPr>
              <a:t>Defense</a:t>
            </a:r>
            <a:r>
              <a:rPr lang="en-GB" sz="2400" i="1" dirty="0" smtClean="0">
                <a:solidFill>
                  <a:srgbClr val="C00000"/>
                </a:solidFill>
              </a:rPr>
              <a:t> </a:t>
            </a:r>
            <a:r>
              <a:rPr lang="en-GB" sz="2400" i="1" dirty="0">
                <a:solidFill>
                  <a:srgbClr val="C00000"/>
                </a:solidFill>
              </a:rPr>
              <a:t>&amp;</a:t>
            </a:r>
            <a:r>
              <a:rPr lang="en-GB" sz="2400" i="1" dirty="0" smtClean="0">
                <a:solidFill>
                  <a:srgbClr val="C00000"/>
                </a:solidFill>
              </a:rPr>
              <a:t> Educational Fund</a:t>
            </a:r>
            <a:r>
              <a:rPr lang="en-GB" sz="2400" dirty="0" smtClean="0">
                <a:solidFill>
                  <a:srgbClr val="C00000"/>
                </a:solidFill>
              </a:rPr>
              <a:t>, Religious organizations – </a:t>
            </a:r>
            <a:r>
              <a:rPr lang="en-GB" sz="2400" i="1" dirty="0" smtClean="0">
                <a:solidFill>
                  <a:srgbClr val="C00000"/>
                </a:solidFill>
              </a:rPr>
              <a:t>The Christian </a:t>
            </a:r>
            <a:r>
              <a:rPr lang="en-GB" sz="2400" i="1" dirty="0" smtClean="0">
                <a:solidFill>
                  <a:srgbClr val="C00000"/>
                </a:solidFill>
              </a:rPr>
              <a:t>Coalition</a:t>
            </a:r>
            <a:r>
              <a:rPr lang="en-GB" sz="2400" dirty="0" smtClean="0"/>
              <a:t>).</a:t>
            </a:r>
            <a:endParaRPr lang="en-GB" sz="2400" dirty="0" smtClean="0"/>
          </a:p>
          <a:p>
            <a:r>
              <a:rPr lang="en-GB" sz="2400" b="1" dirty="0" smtClean="0"/>
              <a:t>Environmental Groups </a:t>
            </a:r>
            <a:r>
              <a:rPr lang="en-GB" sz="2400" dirty="0" smtClean="0"/>
              <a:t>(</a:t>
            </a:r>
            <a:r>
              <a:rPr lang="en-GB" sz="2400" dirty="0" smtClean="0">
                <a:solidFill>
                  <a:srgbClr val="C00000"/>
                </a:solidFill>
              </a:rPr>
              <a:t>e.g. the </a:t>
            </a:r>
            <a:r>
              <a:rPr lang="en-GB" sz="2400" i="1" dirty="0" smtClean="0">
                <a:solidFill>
                  <a:srgbClr val="C00000"/>
                </a:solidFill>
              </a:rPr>
              <a:t>Sierra Group</a:t>
            </a:r>
            <a:r>
              <a:rPr lang="en-GB" sz="2400" dirty="0" smtClean="0"/>
              <a:t>)</a:t>
            </a:r>
            <a:endParaRPr lang="en-GB" sz="2400" b="1" dirty="0" smtClean="0"/>
          </a:p>
          <a:p>
            <a:r>
              <a:rPr lang="en-GB" sz="2400" b="1" dirty="0" smtClean="0"/>
              <a:t>Veteran’s Groups </a:t>
            </a:r>
            <a:r>
              <a:rPr lang="en-GB" sz="2400" dirty="0" smtClean="0"/>
              <a:t>(</a:t>
            </a:r>
            <a:r>
              <a:rPr lang="en-GB" sz="2400" dirty="0" smtClean="0">
                <a:solidFill>
                  <a:srgbClr val="C00000"/>
                </a:solidFill>
              </a:rPr>
              <a:t>e.g. </a:t>
            </a:r>
            <a:r>
              <a:rPr lang="en-GB" sz="2400" i="1" dirty="0" smtClean="0">
                <a:solidFill>
                  <a:srgbClr val="C00000"/>
                </a:solidFill>
              </a:rPr>
              <a:t>The League of Conservation Voters</a:t>
            </a:r>
            <a:r>
              <a:rPr lang="en-GB" sz="2400" dirty="0" smtClean="0"/>
              <a:t>)</a:t>
            </a:r>
            <a:endParaRPr lang="en-GB" sz="2400" b="1" dirty="0" smtClean="0"/>
          </a:p>
          <a:p>
            <a:endParaRPr lang="en-GB" sz="2400" dirty="0" smtClean="0"/>
          </a:p>
          <a:p>
            <a:endParaRPr lang="en-GB" dirty="0"/>
          </a:p>
        </p:txBody>
      </p:sp>
    </p:spTree>
    <p:extLst>
      <p:ext uri="{BB962C8B-B14F-4D97-AF65-F5344CB8AC3E}">
        <p14:creationId xmlns:p14="http://schemas.microsoft.com/office/powerpoint/2010/main" val="213732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3610744" cy="1584176"/>
          </a:xfrm>
        </p:spPr>
        <p:txBody>
          <a:bodyPr>
            <a:normAutofit fontScale="90000"/>
          </a:bodyPr>
          <a:lstStyle/>
          <a:p>
            <a:r>
              <a:rPr lang="en-GB" b="1" dirty="0" smtClean="0"/>
              <a:t/>
            </a:r>
            <a:br>
              <a:rPr lang="en-GB" b="1" dirty="0" smtClean="0"/>
            </a:br>
            <a:r>
              <a:rPr lang="en-GB" dirty="0" smtClean="0"/>
              <a:t/>
            </a:r>
            <a:br>
              <a:rPr lang="en-GB" dirty="0" smtClean="0"/>
            </a:br>
            <a:r>
              <a:rPr lang="en-GB" b="1" dirty="0" smtClean="0"/>
              <a:t>Types of Interest Groups (continued)</a:t>
            </a: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755576" y="2204864"/>
            <a:ext cx="3322712" cy="3921299"/>
          </a:xfrm>
        </p:spPr>
        <p:txBody>
          <a:bodyPr>
            <a:normAutofit fontScale="92500" lnSpcReduction="10000"/>
          </a:bodyPr>
          <a:lstStyle/>
          <a:p>
            <a:pPr marL="0" indent="0">
              <a:buNone/>
            </a:pPr>
            <a:r>
              <a:rPr lang="en-GB" b="1" dirty="0" smtClean="0"/>
              <a:t>Ideological or Single-Interest Groups: </a:t>
            </a:r>
          </a:p>
          <a:p>
            <a:pPr marL="0" indent="0">
              <a:buNone/>
            </a:pPr>
            <a:r>
              <a:rPr lang="en-GB" dirty="0" smtClean="0">
                <a:solidFill>
                  <a:srgbClr val="C00000"/>
                </a:solidFill>
              </a:rPr>
              <a:t>e.g. </a:t>
            </a:r>
            <a:r>
              <a:rPr lang="en-US" altLang="en-US" i="1" dirty="0" smtClean="0">
                <a:solidFill>
                  <a:srgbClr val="C00000"/>
                </a:solidFill>
              </a:rPr>
              <a:t>The Christian Coalition </a:t>
            </a:r>
            <a:r>
              <a:rPr lang="en-US" altLang="en-US" dirty="0" smtClean="0"/>
              <a:t>distributes voter guides before elections as one means of influencing  politics</a:t>
            </a:r>
          </a:p>
          <a:p>
            <a:pPr marL="0" indent="0">
              <a:buNone/>
            </a:pPr>
            <a:endParaRPr lang="en-GB" b="1" dirty="0" smtClean="0"/>
          </a:p>
          <a:p>
            <a:pPr marL="0" indent="0">
              <a:buNone/>
            </a:pP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8639"/>
            <a:ext cx="4248472" cy="645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05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1409</Words>
  <Application>Microsoft Office PowerPoint</Application>
  <PresentationFormat>On-screen Show (4:3)</PresentationFormat>
  <Paragraphs>156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US Pressure Groups</vt:lpstr>
      <vt:lpstr>Interest Groups Past and Present: The “Mischiefs of Faction” </vt:lpstr>
      <vt:lpstr>Types of Interest Groups </vt:lpstr>
      <vt:lpstr>Types of Interest Groups (continued) </vt:lpstr>
      <vt:lpstr>Union Membership in the U.S. Compared to Other Countries  </vt:lpstr>
      <vt:lpstr>Types of Interest Groups (continued) </vt:lpstr>
      <vt:lpstr>Types of Interest Groups (continued) </vt:lpstr>
      <vt:lpstr>Types of Interest Groups (continued) </vt:lpstr>
      <vt:lpstr>  Types of Interest Groups (continued)  </vt:lpstr>
      <vt:lpstr>PowerPoint Presentation</vt:lpstr>
      <vt:lpstr>Types of Interest Groups (continued)</vt:lpstr>
      <vt:lpstr>Examples of Major organised Interest Groups</vt:lpstr>
      <vt:lpstr>Characteristics &amp; Power of Interest Groups </vt:lpstr>
      <vt:lpstr>Characteristics &amp; Power of Interest Groups (contd.)</vt:lpstr>
      <vt:lpstr>PowerPoint Presentation</vt:lpstr>
      <vt:lpstr>Characteristics &amp; Power of Interest Groups (contd.) </vt:lpstr>
      <vt:lpstr>PowerPoint Presentation</vt:lpstr>
      <vt:lpstr>In 2013, $3,231,891,794 was spent on  Influence &amp; Lobbying</vt:lpstr>
      <vt:lpstr>PowerPoint Presentation</vt:lpstr>
    </vt:vector>
  </TitlesOfParts>
  <Company>Loughborough Endowed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Pressure Groups</dc:title>
  <dc:creator>Mike Dawkins</dc:creator>
  <cp:lastModifiedBy>Administrator</cp:lastModifiedBy>
  <cp:revision>30</cp:revision>
  <cp:lastPrinted>2014-05-19T11:21:59Z</cp:lastPrinted>
  <dcterms:created xsi:type="dcterms:W3CDTF">2014-05-19T08:21:06Z</dcterms:created>
  <dcterms:modified xsi:type="dcterms:W3CDTF">2015-06-04T15:30:14Z</dcterms:modified>
</cp:coreProperties>
</file>