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77" r:id="rId5"/>
    <p:sldId id="278" r:id="rId6"/>
    <p:sldId id="275" r:id="rId7"/>
    <p:sldId id="276" r:id="rId8"/>
    <p:sldId id="279" r:id="rId9"/>
    <p:sldId id="280" r:id="rId10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CDA7C-8D60-B73E-63A1-1928EF3013AB}" v="1609" dt="2019-09-25T08:56:02.112"/>
    <p1510:client id="{AD68BE2A-3746-4067-2E39-6A5B89047E39}" v="44" dt="2019-10-02T06:37:14.841"/>
    <p1510:client id="{FFDBF616-0120-627D-3506-B71A886D1710}" v="2" dt="2019-10-02T10:39:30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59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59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0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3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69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19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81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8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49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01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3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9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48B767C4-798B-41CD-8E44-F47C81BA6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"/>
            <a:ext cx="12188856" cy="888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AE34DF-1339-434F-9955-4EEDDC50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205327"/>
            <a:ext cx="11953136" cy="75406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Abadi Extra Light"/>
                <a:cs typeface="Calibri Light" panose="020F0302020204030204"/>
              </a:rPr>
              <a:t>Data Protection Act</a:t>
            </a:r>
            <a:endParaRPr lang="en-US"/>
          </a:p>
        </p:txBody>
      </p:sp>
      <p:pic>
        <p:nvPicPr>
          <p:cNvPr id="12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3DB99EA-C52F-4F2A-B2A1-704F9925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9410"/>
            <a:ext cx="12201525" cy="144780"/>
          </a:xfrm>
          <a:prstGeom prst="rect">
            <a:avLst/>
          </a:prstGeom>
        </p:spPr>
      </p:pic>
      <p:pic>
        <p:nvPicPr>
          <p:cNvPr id="15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9F14634-9DDD-4BF7-8520-EF7EF085F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7" y="1017714"/>
            <a:ext cx="12194127" cy="144780"/>
          </a:xfrm>
          <a:prstGeom prst="rect">
            <a:avLst/>
          </a:prstGeom>
        </p:spPr>
      </p:pic>
      <p:pic>
        <p:nvPicPr>
          <p:cNvPr id="1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9CE6F7-1AC7-46E0-AFCF-81C296E5C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3810"/>
            <a:ext cx="12201525" cy="14478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84B37D1-C447-4DFE-BB97-571B801CF15A}"/>
              </a:ext>
            </a:extLst>
          </p:cNvPr>
          <p:cNvSpPr/>
          <p:nvPr/>
        </p:nvSpPr>
        <p:spPr>
          <a:xfrm>
            <a:off x="531181" y="1493021"/>
            <a:ext cx="3506679" cy="4918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Core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</a:rPr>
              <a:t>Define the term personal data and give some examples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Define the term sensitive data and give some examples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Tx/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What are the eight principles of the Data Protection Act?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758351-CD0C-463F-AC12-9417B224D252}"/>
              </a:ext>
            </a:extLst>
          </p:cNvPr>
          <p:cNvSpPr/>
          <p:nvPr/>
        </p:nvSpPr>
        <p:spPr>
          <a:xfrm>
            <a:off x="4342660" y="1460654"/>
            <a:ext cx="3506679" cy="49182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Next steps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</a:rPr>
              <a:t>Why do we need the Data Protection Act?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How does the Data Protection Act apply to Computer Science?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If a company breaches the Data Protection Act, what kind of punishments can they face?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Who are the ICO and how do they apply to the Data Protection Act?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5245D3-C8D6-4D0C-8BED-AC7EE817C745}"/>
              </a:ext>
            </a:extLst>
          </p:cNvPr>
          <p:cNvSpPr/>
          <p:nvPr/>
        </p:nvSpPr>
        <p:spPr>
          <a:xfrm>
            <a:off x="8154139" y="1460654"/>
            <a:ext cx="3506679" cy="49182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Mastery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In 2018 the GDPR bought in new legislation for Data Protection. Explain how the GDPR expands Data Protecion law.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Explain some of the logical and physical protection measures that companies can deploy to help protect customer data.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Explain the term 'right to be forgotten' in the context of Data Protection.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475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48B767C4-798B-41CD-8E44-F47C81BA6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"/>
            <a:ext cx="12188856" cy="888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AE34DF-1339-434F-9955-4EEDDC50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205327"/>
            <a:ext cx="11953136" cy="75406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Abadi Extra Light"/>
                <a:cs typeface="Calibri Light" panose="020F0302020204030204"/>
              </a:rPr>
              <a:t>Computer Misuse Act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12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3DB99EA-C52F-4F2A-B2A1-704F9925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9410"/>
            <a:ext cx="12201525" cy="144780"/>
          </a:xfrm>
          <a:prstGeom prst="rect">
            <a:avLst/>
          </a:prstGeom>
        </p:spPr>
      </p:pic>
      <p:pic>
        <p:nvPicPr>
          <p:cNvPr id="15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9F14634-9DDD-4BF7-8520-EF7EF085F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7" y="1017714"/>
            <a:ext cx="12194127" cy="144780"/>
          </a:xfrm>
          <a:prstGeom prst="rect">
            <a:avLst/>
          </a:prstGeom>
        </p:spPr>
      </p:pic>
      <p:pic>
        <p:nvPicPr>
          <p:cNvPr id="1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9CE6F7-1AC7-46E0-AFCF-81C296E5C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3810"/>
            <a:ext cx="12201525" cy="14478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84B37D1-C447-4DFE-BB97-571B801CF15A}"/>
              </a:ext>
            </a:extLst>
          </p:cNvPr>
          <p:cNvSpPr/>
          <p:nvPr/>
        </p:nvSpPr>
        <p:spPr>
          <a:xfrm>
            <a:off x="531181" y="1493021"/>
            <a:ext cx="3506679" cy="4918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Core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Ientify both physical and logical threats to computer systems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</a:rPr>
              <a:t>Identify physical ways that computer systems can be protected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Identify logical ways that computer systems can be protected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758351-CD0C-463F-AC12-9417B224D252}"/>
              </a:ext>
            </a:extLst>
          </p:cNvPr>
          <p:cNvSpPr/>
          <p:nvPr/>
        </p:nvSpPr>
        <p:spPr>
          <a:xfrm>
            <a:off x="4342660" y="1460654"/>
            <a:ext cx="3506679" cy="49182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Next steps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</a:rPr>
              <a:t>What</a:t>
            </a:r>
            <a:r>
              <a:rPr lang="en-US">
                <a:solidFill>
                  <a:schemeClr val="tx1"/>
                </a:solidFill>
                <a:cs typeface="Calibri"/>
              </a:rPr>
              <a:t> are the three components of the Computer Misuse Act?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Explore the different punishments criminals may face if they break the Computer Misuse Act.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Research a famous case involving the Computer Misuse Act. Summarise the crime that occurred and the punishment that was handed out.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5245D3-C8D6-4D0C-8BED-AC7EE817C745}"/>
              </a:ext>
            </a:extLst>
          </p:cNvPr>
          <p:cNvSpPr/>
          <p:nvPr/>
        </p:nvSpPr>
        <p:spPr>
          <a:xfrm>
            <a:off x="8154139" y="1460654"/>
            <a:ext cx="3506679" cy="49182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Mastery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Evaluate the statement 'the Computer Misuse Act is limited in its scope and scale of bringing international Cyber Criminals to justice'.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10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48B767C4-798B-41CD-8E44-F47C81BA6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"/>
            <a:ext cx="12188856" cy="888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AE34DF-1339-434F-9955-4EEDDC50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205327"/>
            <a:ext cx="11953136" cy="7540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badi Extra Light"/>
                <a:cs typeface="Calibri Light" panose="020F0302020204030204"/>
              </a:rPr>
              <a:t>Copyright Design and Patents Act</a:t>
            </a:r>
            <a:endParaRPr lang="en-US" sz="4800" dirty="0">
              <a:solidFill>
                <a:schemeClr val="bg1"/>
              </a:solidFill>
              <a:latin typeface="Abadi Extra Light"/>
            </a:endParaRPr>
          </a:p>
        </p:txBody>
      </p:sp>
      <p:pic>
        <p:nvPicPr>
          <p:cNvPr id="12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3DB99EA-C52F-4F2A-B2A1-704F9925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9410"/>
            <a:ext cx="12201525" cy="144780"/>
          </a:xfrm>
          <a:prstGeom prst="rect">
            <a:avLst/>
          </a:prstGeom>
        </p:spPr>
      </p:pic>
      <p:pic>
        <p:nvPicPr>
          <p:cNvPr id="15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9F14634-9DDD-4BF7-8520-EF7EF085F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7" y="1017714"/>
            <a:ext cx="12194127" cy="144780"/>
          </a:xfrm>
          <a:prstGeom prst="rect">
            <a:avLst/>
          </a:prstGeom>
        </p:spPr>
      </p:pic>
      <p:pic>
        <p:nvPicPr>
          <p:cNvPr id="1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9CE6F7-1AC7-46E0-AFCF-81C296E5C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3810"/>
            <a:ext cx="12201525" cy="14478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84B37D1-C447-4DFE-BB97-571B801CF15A}"/>
              </a:ext>
            </a:extLst>
          </p:cNvPr>
          <p:cNvSpPr/>
          <p:nvPr/>
        </p:nvSpPr>
        <p:spPr>
          <a:xfrm>
            <a:off x="531181" y="1493021"/>
            <a:ext cx="3506679" cy="4918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Core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Describe the following terms: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Copyright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Patent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Intellectual property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Why do we need Copyright law?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Identify ‘artifacts’ that are covered by Copyright law.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758351-CD0C-463F-AC12-9417B224D252}"/>
              </a:ext>
            </a:extLst>
          </p:cNvPr>
          <p:cNvSpPr/>
          <p:nvPr/>
        </p:nvSpPr>
        <p:spPr>
          <a:xfrm>
            <a:off x="4342660" y="1460654"/>
            <a:ext cx="3506679" cy="49182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Next steps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is Creative Commons?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are the four components of Creative Commons?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does Copyright help creators of digital works?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long does Copyright last for?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5245D3-C8D6-4D0C-8BED-AC7EE817C745}"/>
              </a:ext>
            </a:extLst>
          </p:cNvPr>
          <p:cNvSpPr/>
          <p:nvPr/>
        </p:nvSpPr>
        <p:spPr>
          <a:xfrm>
            <a:off x="8154139" y="1460654"/>
            <a:ext cx="3506679" cy="49182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Mastery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does Creative Commons link with Copyright law?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is DRM?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How does DRM work?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5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48B767C4-798B-41CD-8E44-F47C81BA6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"/>
            <a:ext cx="12188856" cy="888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AE34DF-1339-434F-9955-4EEDDC50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205327"/>
            <a:ext cx="11953136" cy="7540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badi Extra Light"/>
                <a:cs typeface="Calibri Light" panose="020F0302020204030204"/>
              </a:rPr>
              <a:t>Freedom of Information Act</a:t>
            </a:r>
            <a:endParaRPr lang="en-US" sz="4800" dirty="0">
              <a:solidFill>
                <a:schemeClr val="bg1"/>
              </a:solidFill>
              <a:latin typeface="Abadi Extra Light"/>
            </a:endParaRPr>
          </a:p>
        </p:txBody>
      </p:sp>
      <p:pic>
        <p:nvPicPr>
          <p:cNvPr id="12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3DB99EA-C52F-4F2A-B2A1-704F9925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9410"/>
            <a:ext cx="12201525" cy="144780"/>
          </a:xfrm>
          <a:prstGeom prst="rect">
            <a:avLst/>
          </a:prstGeom>
        </p:spPr>
      </p:pic>
      <p:pic>
        <p:nvPicPr>
          <p:cNvPr id="15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9F14634-9DDD-4BF7-8520-EF7EF085F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7" y="1017714"/>
            <a:ext cx="12194127" cy="144780"/>
          </a:xfrm>
          <a:prstGeom prst="rect">
            <a:avLst/>
          </a:prstGeom>
        </p:spPr>
      </p:pic>
      <p:pic>
        <p:nvPicPr>
          <p:cNvPr id="1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9CE6F7-1AC7-46E0-AFCF-81C296E5C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3810"/>
            <a:ext cx="12201525" cy="14478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84B37D1-C447-4DFE-BB97-571B801CF15A}"/>
              </a:ext>
            </a:extLst>
          </p:cNvPr>
          <p:cNvSpPr/>
          <p:nvPr/>
        </p:nvSpPr>
        <p:spPr>
          <a:xfrm>
            <a:off x="531181" y="1493021"/>
            <a:ext cx="3506679" cy="4918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Core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 the term public </a:t>
            </a:r>
            <a:r>
              <a:rPr lang="en-US" dirty="0" err="1">
                <a:solidFill>
                  <a:schemeClr val="tx1"/>
                </a:solidFill>
              </a:rPr>
              <a:t>organisation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Why can't you send a Freedom of Information Act request to private businesses?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Who can make a Freedom of Information Act request?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Tx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758351-CD0C-463F-AC12-9417B224D252}"/>
              </a:ext>
            </a:extLst>
          </p:cNvPr>
          <p:cNvSpPr/>
          <p:nvPr/>
        </p:nvSpPr>
        <p:spPr>
          <a:xfrm>
            <a:off x="4342660" y="1460654"/>
            <a:ext cx="3506679" cy="49182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Next steps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Why is the Freedom of Information Act perceived as a law which benefits society?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How do you make a Freedom of Information Act request?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What exemptions are there under the Freedom of Information Act?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5245D3-C8D6-4D0C-8BED-AC7EE817C745}"/>
              </a:ext>
            </a:extLst>
          </p:cNvPr>
          <p:cNvSpPr/>
          <p:nvPr/>
        </p:nvSpPr>
        <p:spPr>
          <a:xfrm>
            <a:off x="8154139" y="1460654"/>
            <a:ext cx="3506679" cy="49182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Mastery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Research two examples of famous Freedom of Information Act requests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 err="1">
                <a:solidFill>
                  <a:schemeClr val="tx1"/>
                </a:solidFill>
                <a:cs typeface="Calibri"/>
              </a:rPr>
              <a:t>Summarise</a:t>
            </a:r>
            <a:r>
              <a:rPr lang="en-US" dirty="0">
                <a:solidFill>
                  <a:schemeClr val="tx1"/>
                </a:solidFill>
                <a:cs typeface="Calibri"/>
              </a:rPr>
              <a:t> what happened in each case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Explain the implications these two FOIA requests have had on the affected public </a:t>
            </a:r>
            <a:r>
              <a:rPr lang="en-US" dirty="0" err="1">
                <a:solidFill>
                  <a:schemeClr val="tx1"/>
                </a:solidFill>
                <a:cs typeface="Calibri"/>
              </a:rPr>
              <a:t>organisation</a:t>
            </a:r>
            <a:r>
              <a:rPr lang="en-US" dirty="0">
                <a:solidFill>
                  <a:schemeClr val="tx1"/>
                </a:solidFill>
                <a:cs typeface="Calibri"/>
              </a:rPr>
              <a:t>. How has policy now changed?</a:t>
            </a:r>
          </a:p>
        </p:txBody>
      </p:sp>
    </p:spTree>
    <p:extLst>
      <p:ext uri="{BB962C8B-B14F-4D97-AF65-F5344CB8AC3E}">
        <p14:creationId xmlns:p14="http://schemas.microsoft.com/office/powerpoint/2010/main" val="379321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48B767C4-798B-41CD-8E44-F47C81BA6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"/>
            <a:ext cx="12188856" cy="888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AE34DF-1339-434F-9955-4EEDDC50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205327"/>
            <a:ext cx="11953136" cy="7540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badi Extra Light"/>
                <a:cs typeface="Calibri Light" panose="020F0302020204030204"/>
              </a:rPr>
              <a:t>Investigatory Powers Act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3DB99EA-C52F-4F2A-B2A1-704F9925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9410"/>
            <a:ext cx="12201525" cy="144780"/>
          </a:xfrm>
          <a:prstGeom prst="rect">
            <a:avLst/>
          </a:prstGeom>
        </p:spPr>
      </p:pic>
      <p:pic>
        <p:nvPicPr>
          <p:cNvPr id="15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9F14634-9DDD-4BF7-8520-EF7EF085F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7" y="1017714"/>
            <a:ext cx="12194127" cy="144780"/>
          </a:xfrm>
          <a:prstGeom prst="rect">
            <a:avLst/>
          </a:prstGeom>
        </p:spPr>
      </p:pic>
      <p:pic>
        <p:nvPicPr>
          <p:cNvPr id="1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9CE6F7-1AC7-46E0-AFCF-81C296E5C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3810"/>
            <a:ext cx="12201525" cy="14478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84B37D1-C447-4DFE-BB97-571B801CF15A}"/>
              </a:ext>
            </a:extLst>
          </p:cNvPr>
          <p:cNvSpPr/>
          <p:nvPr/>
        </p:nvSpPr>
        <p:spPr>
          <a:xfrm>
            <a:off x="531181" y="1493021"/>
            <a:ext cx="3506679" cy="4918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Core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is the purpose of IPA?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Who is IPA targeted at?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err="1">
                <a:solidFill>
                  <a:schemeClr val="tx1"/>
                </a:solidFill>
                <a:cs typeface="Calibri"/>
              </a:rPr>
              <a:t>Summarise</a:t>
            </a:r>
            <a:r>
              <a:rPr lang="en-US" dirty="0">
                <a:solidFill>
                  <a:schemeClr val="tx1"/>
                </a:solidFill>
                <a:cs typeface="Calibri"/>
              </a:rPr>
              <a:t> the key points from </a:t>
            </a:r>
            <a:r>
              <a:rPr lang="en-US">
                <a:solidFill>
                  <a:schemeClr val="tx1"/>
                </a:solidFill>
                <a:cs typeface="Calibri"/>
              </a:rPr>
              <a:t>part 1, 3 and 4 of the IP Act.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Calibri Light" panose="020F0302020204030204"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Calibri Light" panose="020F0302020204030204"/>
              <a:buAutoNum type="arabicPeriod"/>
            </a:pP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758351-CD0C-463F-AC12-9417B224D252}"/>
              </a:ext>
            </a:extLst>
          </p:cNvPr>
          <p:cNvSpPr/>
          <p:nvPr/>
        </p:nvSpPr>
        <p:spPr>
          <a:xfrm>
            <a:off x="4342660" y="1460654"/>
            <a:ext cx="3506679" cy="49182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Next steps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How does IPA apply to Computer Science?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Explain the limitations of 'intercepting' communication.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Explain the powers that authorities have under IPA.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5245D3-C8D6-4D0C-8BED-AC7EE817C745}"/>
              </a:ext>
            </a:extLst>
          </p:cNvPr>
          <p:cNvSpPr/>
          <p:nvPr/>
        </p:nvSpPr>
        <p:spPr>
          <a:xfrm>
            <a:off x="8154139" y="1460654"/>
            <a:ext cx="3506679" cy="49182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Mastery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The IPA has been dubbed 'snoopers charter'. Explain the </a:t>
            </a:r>
            <a:r>
              <a:rPr lang="en-US">
                <a:solidFill>
                  <a:schemeClr val="tx1"/>
                </a:solidFill>
                <a:cs typeface="Calibri"/>
              </a:rPr>
              <a:t>reasons behind this.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  <a:cs typeface="Calibri"/>
              </a:rPr>
              <a:t>Explain why there is </a:t>
            </a:r>
            <a:r>
              <a:rPr lang="en-US">
                <a:solidFill>
                  <a:schemeClr val="tx1"/>
                </a:solidFill>
                <a:cs typeface="Calibri"/>
              </a:rPr>
              <a:t>controversy around IPA in the </a:t>
            </a:r>
            <a:r>
              <a:rPr lang="en-US" dirty="0">
                <a:solidFill>
                  <a:schemeClr val="tx1"/>
                </a:solidFill>
                <a:cs typeface="Calibri"/>
              </a:rPr>
              <a:t>context of 'big brother'.</a:t>
            </a:r>
          </a:p>
        </p:txBody>
      </p:sp>
    </p:spTree>
    <p:extLst>
      <p:ext uri="{BB962C8B-B14F-4D97-AF65-F5344CB8AC3E}">
        <p14:creationId xmlns:p14="http://schemas.microsoft.com/office/powerpoint/2010/main" val="219535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48B767C4-798B-41CD-8E44-F47C81BA6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"/>
            <a:ext cx="12188856" cy="888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AE34DF-1339-434F-9955-4EEDDC50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205327"/>
            <a:ext cx="11953136" cy="75406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Abadi Extra Light"/>
                <a:cs typeface="Calibri Light" panose="020F0302020204030204"/>
              </a:rPr>
              <a:t>Cultural issues</a:t>
            </a:r>
            <a:endParaRPr lang="en-US"/>
          </a:p>
        </p:txBody>
      </p:sp>
      <p:pic>
        <p:nvPicPr>
          <p:cNvPr id="12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3DB99EA-C52F-4F2A-B2A1-704F9925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9410"/>
            <a:ext cx="12201525" cy="144780"/>
          </a:xfrm>
          <a:prstGeom prst="rect">
            <a:avLst/>
          </a:prstGeom>
        </p:spPr>
      </p:pic>
      <p:pic>
        <p:nvPicPr>
          <p:cNvPr id="15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9F14634-9DDD-4BF7-8520-EF7EF085F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7" y="1017714"/>
            <a:ext cx="12194127" cy="144780"/>
          </a:xfrm>
          <a:prstGeom prst="rect">
            <a:avLst/>
          </a:prstGeom>
        </p:spPr>
      </p:pic>
      <p:pic>
        <p:nvPicPr>
          <p:cNvPr id="1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9CE6F7-1AC7-46E0-AFCF-81C296E5C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3810"/>
            <a:ext cx="12201525" cy="14478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84B37D1-C447-4DFE-BB97-571B801CF15A}"/>
              </a:ext>
            </a:extLst>
          </p:cNvPr>
          <p:cNvSpPr/>
          <p:nvPr/>
        </p:nvSpPr>
        <p:spPr>
          <a:xfrm>
            <a:off x="531181" y="1493021"/>
            <a:ext cx="3506679" cy="49182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Core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Define the term Internet of Things.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Describe how the Internet of Things may lead to over-use of data and technology.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How many of the top 25 largest companies in the world are technology companies? What does this tell us about society today?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Tx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Calibri Light" panose="020F0302020204030204"/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Font typeface="Calibri Light" panose="020F0302020204030204"/>
              <a:buAutoNum type="arabicPeriod"/>
            </a:pP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758351-CD0C-463F-AC12-9417B224D252}"/>
              </a:ext>
            </a:extLst>
          </p:cNvPr>
          <p:cNvSpPr/>
          <p:nvPr/>
        </p:nvSpPr>
        <p:spPr>
          <a:xfrm>
            <a:off x="4342660" y="1460654"/>
            <a:ext cx="3506679" cy="49182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Next steps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Explain the term 'big brother' in within the context of Computer Science.</a:t>
            </a:r>
            <a:endParaRPr lang="en-US" dirty="0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endParaRPr lang="en-US" dirty="0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Define the term Globalisation.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>
              <a:buAutoNum type="arabicPeriod"/>
            </a:pPr>
            <a:endParaRPr lang="en-US" dirty="0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How is Globalisation impacting on different cultures around the world, specifically related to technology.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5245D3-C8D6-4D0C-8BED-AC7EE817C745}"/>
              </a:ext>
            </a:extLst>
          </p:cNvPr>
          <p:cNvSpPr/>
          <p:nvPr/>
        </p:nvSpPr>
        <p:spPr>
          <a:xfrm>
            <a:off x="8154139" y="1460654"/>
            <a:ext cx="3506679" cy="49182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Mastery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Define the concept of Big Data.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How is Big Data being used as a force for good in the world today?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How might Big Data be used as a force for bad in the world today?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  <a:cs typeface="Calibri"/>
            </a:endParaRPr>
          </a:p>
          <a:p>
            <a:pPr marL="342900" indent="-342900">
              <a:buAutoNum type="arabicPeriod"/>
            </a:pPr>
            <a:r>
              <a:rPr lang="en-US">
                <a:solidFill>
                  <a:schemeClr val="tx1"/>
                </a:solidFill>
                <a:cs typeface="Calibri"/>
              </a:rPr>
              <a:t>How is technology impacting on our right to a private life?</a:t>
            </a:r>
            <a:endParaRPr lang="en-US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644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CEBBD44748B428133AFF837E438C5" ma:contentTypeVersion="13" ma:contentTypeDescription="Create a new document." ma:contentTypeScope="" ma:versionID="2f87779976a7862c584fc226a74fdad1">
  <xsd:schema xmlns:xsd="http://www.w3.org/2001/XMLSchema" xmlns:xs="http://www.w3.org/2001/XMLSchema" xmlns:p="http://schemas.microsoft.com/office/2006/metadata/properties" xmlns:ns2="8b9d7b8b-7657-48c0-9ef9-cc5317a6cca6" targetNamespace="http://schemas.microsoft.com/office/2006/metadata/properties" ma:root="true" ma:fieldsID="3ad9a92fb99fb8a19c525c9e9941d94b" ns2:_="">
    <xsd:import namespace="8b9d7b8b-7657-48c0-9ef9-cc5317a6cc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UniqueSourceRef" minOccurs="0"/>
                <xsd:element ref="ns2:FileHash" minOccurs="0"/>
                <xsd:element ref="ns2:CloudMigratorVersion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d7b8b-7657-48c0-9ef9-cc5317a6cc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FileHash" ma:index="12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3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Hash xmlns="8b9d7b8b-7657-48c0-9ef9-cc5317a6cca6">e8726d86884a3bd68caf2c19279c215912297848</FileHash>
    <UniqueSourceRef xmlns="8b9d7b8b-7657-48c0-9ef9-cc5317a6cca6">8939b02c-926c-444a-b525-b0cc1ef03b16_ComputingFaculty@lsf.org</UniqueSourceRef>
    <CloudMigratorVersion xmlns="8b9d7b8b-7657-48c0-9ef9-cc5317a6cca6">3.14.6.0</CloudMigratorVersion>
    <SharedWithUsers xmlns="8b9d7b8b-7657-48c0-9ef9-cc5317a6cca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7B2F00C-0506-4F5B-B98B-50C4466560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d7b8b-7657-48c0-9ef9-cc5317a6c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A4F309-6F2B-49E7-A018-E13D1B169E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FDDD6D-DBC7-419C-AEF6-F0D11FD137EB}">
  <ds:schemaRefs>
    <ds:schemaRef ds:uri="http://schemas.microsoft.com/office/2006/metadata/properties"/>
    <ds:schemaRef ds:uri="http://schemas.microsoft.com/office/infopath/2007/PartnerControls"/>
    <ds:schemaRef ds:uri="8b9d7b8b-7657-48c0-9ef9-cc5317a6cc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167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Data Protection Act</vt:lpstr>
      <vt:lpstr>Computer Misuse Act</vt:lpstr>
      <vt:lpstr>Copyright Design and Patents Act</vt:lpstr>
      <vt:lpstr>Freedom of Information Act</vt:lpstr>
      <vt:lpstr>Investigatory Powers Act</vt:lpstr>
      <vt:lpstr>Cultural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Tom Wilkinson</cp:lastModifiedBy>
  <cp:revision>1168</cp:revision>
  <dcterms:created xsi:type="dcterms:W3CDTF">2013-07-15T20:26:40Z</dcterms:created>
  <dcterms:modified xsi:type="dcterms:W3CDTF">2019-10-02T10:40:52Z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0x010100F67CEBBD44748B428133AFF837E438C5</vt:lpwstr>
  </property>
</Properties>
</file>