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2"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94660"/>
  </p:normalViewPr>
  <p:slideViewPr>
    <p:cSldViewPr>
      <p:cViewPr varScale="1">
        <p:scale>
          <a:sx n="103" d="100"/>
          <a:sy n="103" d="100"/>
        </p:scale>
        <p:origin x="-2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484239-DEB8-4A1D-9EFD-A88AE76690F0}" type="datetimeFigureOut">
              <a:rPr lang="en-GB" smtClean="0"/>
              <a:t>30/06/2015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7AC044-662A-4333-9E23-0398D9EFC6F0}" type="slidenum">
              <a:rPr lang="en-GB" smtClean="0"/>
              <a:t>‹#›</a:t>
            </a:fld>
            <a:endParaRPr lang="en-GB"/>
          </a:p>
        </p:txBody>
      </p:sp>
    </p:spTree>
    <p:extLst>
      <p:ext uri="{BB962C8B-B14F-4D97-AF65-F5344CB8AC3E}">
        <p14:creationId xmlns:p14="http://schemas.microsoft.com/office/powerpoint/2010/main" val="1370177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Notes for the teacher: The idea of this and the following slide is to illustrate that the civil rights movement did not suddenly appear with important figures like Rosa Parks, Dr. King, etc., but was a gradual movement that involved the hard work of hundreds and thousands of individuals.  Also, students should be aware that decades before the 1960s, there were divisions among African Americans as to what routes to take in the search for African-American rights.  For example, Malcolm X did not found the Nation of Islam, nor was Elijah Muhammad the first to advocate black autonomy.  These slides also review portions of the Progressive era, since the struggle for African American rights became an important issue at that time.</a:t>
            </a:r>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4D2C88BC-A976-4800-AB94-A40DEC8A3D20}" type="slidenum">
              <a:rPr lang="en-US" smtClean="0">
                <a:latin typeface="Calibri" pitchFamily="34" charset="0"/>
              </a:rPr>
              <a:pPr eaLnBrk="1" fontAlgn="base" hangingPunct="1">
                <a:spcBef>
                  <a:spcPct val="0"/>
                </a:spcBef>
                <a:spcAft>
                  <a:spcPct val="0"/>
                </a:spcAft>
              </a:pPr>
              <a:t>5</a:t>
            </a:fld>
            <a:endParaRPr lang="en-US"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D327577C-A098-403C-83A6-9AE3263EE2EE}" type="slidenum">
              <a:rPr lang="en-US" smtClean="0">
                <a:latin typeface="Calibri" pitchFamily="34" charset="0"/>
              </a:rPr>
              <a:pPr eaLnBrk="1" fontAlgn="base" hangingPunct="1">
                <a:spcBef>
                  <a:spcPct val="0"/>
                </a:spcBef>
                <a:spcAft>
                  <a:spcPct val="0"/>
                </a:spcAft>
              </a:pPr>
              <a:t>40</a:t>
            </a:fld>
            <a:endParaRPr 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F2578A5-34C5-4F2B-BE26-803DC35EAA44}" type="datetimeFigureOut">
              <a:rPr lang="en-GB" smtClean="0"/>
              <a:t>30/06/2015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33D94-A98C-451C-9537-DEBDEA81EABD}" type="slidenum">
              <a:rPr lang="en-GB" smtClean="0"/>
              <a:t>‹#›</a:t>
            </a:fld>
            <a:endParaRPr lang="en-GB"/>
          </a:p>
        </p:txBody>
      </p:sp>
    </p:spTree>
    <p:extLst>
      <p:ext uri="{BB962C8B-B14F-4D97-AF65-F5344CB8AC3E}">
        <p14:creationId xmlns:p14="http://schemas.microsoft.com/office/powerpoint/2010/main" val="3703697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2578A5-34C5-4F2B-BE26-803DC35EAA44}" type="datetimeFigureOut">
              <a:rPr lang="en-GB" smtClean="0"/>
              <a:t>30/06/2015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33D94-A98C-451C-9537-DEBDEA81EABD}" type="slidenum">
              <a:rPr lang="en-GB" smtClean="0"/>
              <a:t>‹#›</a:t>
            </a:fld>
            <a:endParaRPr lang="en-GB"/>
          </a:p>
        </p:txBody>
      </p:sp>
    </p:spTree>
    <p:extLst>
      <p:ext uri="{BB962C8B-B14F-4D97-AF65-F5344CB8AC3E}">
        <p14:creationId xmlns:p14="http://schemas.microsoft.com/office/powerpoint/2010/main" val="3552388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2578A5-34C5-4F2B-BE26-803DC35EAA44}" type="datetimeFigureOut">
              <a:rPr lang="en-GB" smtClean="0"/>
              <a:t>30/06/2015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33D94-A98C-451C-9537-DEBDEA81EABD}" type="slidenum">
              <a:rPr lang="en-GB" smtClean="0"/>
              <a:t>‹#›</a:t>
            </a:fld>
            <a:endParaRPr lang="en-GB"/>
          </a:p>
        </p:txBody>
      </p:sp>
    </p:spTree>
    <p:extLst>
      <p:ext uri="{BB962C8B-B14F-4D97-AF65-F5344CB8AC3E}">
        <p14:creationId xmlns:p14="http://schemas.microsoft.com/office/powerpoint/2010/main" val="381460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2578A5-34C5-4F2B-BE26-803DC35EAA44}" type="datetimeFigureOut">
              <a:rPr lang="en-GB" smtClean="0"/>
              <a:t>30/06/2015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33D94-A98C-451C-9537-DEBDEA81EABD}" type="slidenum">
              <a:rPr lang="en-GB" smtClean="0"/>
              <a:t>‹#›</a:t>
            </a:fld>
            <a:endParaRPr lang="en-GB"/>
          </a:p>
        </p:txBody>
      </p:sp>
    </p:spTree>
    <p:extLst>
      <p:ext uri="{BB962C8B-B14F-4D97-AF65-F5344CB8AC3E}">
        <p14:creationId xmlns:p14="http://schemas.microsoft.com/office/powerpoint/2010/main" val="1634996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2578A5-34C5-4F2B-BE26-803DC35EAA44}" type="datetimeFigureOut">
              <a:rPr lang="en-GB" smtClean="0"/>
              <a:t>30/06/2015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33D94-A98C-451C-9537-DEBDEA81EABD}" type="slidenum">
              <a:rPr lang="en-GB" smtClean="0"/>
              <a:t>‹#›</a:t>
            </a:fld>
            <a:endParaRPr lang="en-GB"/>
          </a:p>
        </p:txBody>
      </p:sp>
    </p:spTree>
    <p:extLst>
      <p:ext uri="{BB962C8B-B14F-4D97-AF65-F5344CB8AC3E}">
        <p14:creationId xmlns:p14="http://schemas.microsoft.com/office/powerpoint/2010/main" val="254058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F2578A5-34C5-4F2B-BE26-803DC35EAA44}" type="datetimeFigureOut">
              <a:rPr lang="en-GB" smtClean="0"/>
              <a:t>30/06/2015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933D94-A98C-451C-9537-DEBDEA81EABD}" type="slidenum">
              <a:rPr lang="en-GB" smtClean="0"/>
              <a:t>‹#›</a:t>
            </a:fld>
            <a:endParaRPr lang="en-GB"/>
          </a:p>
        </p:txBody>
      </p:sp>
    </p:spTree>
    <p:extLst>
      <p:ext uri="{BB962C8B-B14F-4D97-AF65-F5344CB8AC3E}">
        <p14:creationId xmlns:p14="http://schemas.microsoft.com/office/powerpoint/2010/main" val="957548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F2578A5-34C5-4F2B-BE26-803DC35EAA44}" type="datetimeFigureOut">
              <a:rPr lang="en-GB" smtClean="0"/>
              <a:t>30/06/2015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933D94-A98C-451C-9537-DEBDEA81EABD}" type="slidenum">
              <a:rPr lang="en-GB" smtClean="0"/>
              <a:t>‹#›</a:t>
            </a:fld>
            <a:endParaRPr lang="en-GB"/>
          </a:p>
        </p:txBody>
      </p:sp>
    </p:spTree>
    <p:extLst>
      <p:ext uri="{BB962C8B-B14F-4D97-AF65-F5344CB8AC3E}">
        <p14:creationId xmlns:p14="http://schemas.microsoft.com/office/powerpoint/2010/main" val="1016958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F2578A5-34C5-4F2B-BE26-803DC35EAA44}" type="datetimeFigureOut">
              <a:rPr lang="en-GB" smtClean="0"/>
              <a:t>30/06/2015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933D94-A98C-451C-9537-DEBDEA81EABD}" type="slidenum">
              <a:rPr lang="en-GB" smtClean="0"/>
              <a:t>‹#›</a:t>
            </a:fld>
            <a:endParaRPr lang="en-GB"/>
          </a:p>
        </p:txBody>
      </p:sp>
    </p:spTree>
    <p:extLst>
      <p:ext uri="{BB962C8B-B14F-4D97-AF65-F5344CB8AC3E}">
        <p14:creationId xmlns:p14="http://schemas.microsoft.com/office/powerpoint/2010/main" val="2955493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2578A5-34C5-4F2B-BE26-803DC35EAA44}" type="datetimeFigureOut">
              <a:rPr lang="en-GB" smtClean="0"/>
              <a:t>30/06/2015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933D94-A98C-451C-9537-DEBDEA81EABD}" type="slidenum">
              <a:rPr lang="en-GB" smtClean="0"/>
              <a:t>‹#›</a:t>
            </a:fld>
            <a:endParaRPr lang="en-GB"/>
          </a:p>
        </p:txBody>
      </p:sp>
    </p:spTree>
    <p:extLst>
      <p:ext uri="{BB962C8B-B14F-4D97-AF65-F5344CB8AC3E}">
        <p14:creationId xmlns:p14="http://schemas.microsoft.com/office/powerpoint/2010/main" val="3979151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2578A5-34C5-4F2B-BE26-803DC35EAA44}" type="datetimeFigureOut">
              <a:rPr lang="en-GB" smtClean="0"/>
              <a:t>30/06/2015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933D94-A98C-451C-9537-DEBDEA81EABD}" type="slidenum">
              <a:rPr lang="en-GB" smtClean="0"/>
              <a:t>‹#›</a:t>
            </a:fld>
            <a:endParaRPr lang="en-GB"/>
          </a:p>
        </p:txBody>
      </p:sp>
    </p:spTree>
    <p:extLst>
      <p:ext uri="{BB962C8B-B14F-4D97-AF65-F5344CB8AC3E}">
        <p14:creationId xmlns:p14="http://schemas.microsoft.com/office/powerpoint/2010/main" val="724681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2578A5-34C5-4F2B-BE26-803DC35EAA44}" type="datetimeFigureOut">
              <a:rPr lang="en-GB" smtClean="0"/>
              <a:t>30/06/2015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933D94-A98C-451C-9537-DEBDEA81EABD}" type="slidenum">
              <a:rPr lang="en-GB" smtClean="0"/>
              <a:t>‹#›</a:t>
            </a:fld>
            <a:endParaRPr lang="en-GB"/>
          </a:p>
        </p:txBody>
      </p:sp>
    </p:spTree>
    <p:extLst>
      <p:ext uri="{BB962C8B-B14F-4D97-AF65-F5344CB8AC3E}">
        <p14:creationId xmlns:p14="http://schemas.microsoft.com/office/powerpoint/2010/main" val="2221232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2578A5-34C5-4F2B-BE26-803DC35EAA44}" type="datetimeFigureOut">
              <a:rPr lang="en-GB" smtClean="0"/>
              <a:t>30/06/2015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933D94-A98C-451C-9537-DEBDEA81EABD}" type="slidenum">
              <a:rPr lang="en-GB" smtClean="0"/>
              <a:t>‹#›</a:t>
            </a:fld>
            <a:endParaRPr lang="en-GB"/>
          </a:p>
        </p:txBody>
      </p:sp>
    </p:spTree>
    <p:extLst>
      <p:ext uri="{BB962C8B-B14F-4D97-AF65-F5344CB8AC3E}">
        <p14:creationId xmlns:p14="http://schemas.microsoft.com/office/powerpoint/2010/main" val="743925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theguardian.com/us-news/2015/jun/01/black-americans-killed-by-police-analysi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980728"/>
            <a:ext cx="8424936" cy="1440160"/>
          </a:xfrm>
        </p:spPr>
        <p:txBody>
          <a:bodyPr>
            <a:normAutofit fontScale="90000"/>
          </a:bodyPr>
          <a:lstStyle/>
          <a:p>
            <a:r>
              <a:rPr lang="en-GB" sz="4000" b="1" dirty="0" smtClean="0"/>
              <a:t>Unit 3: Racial &amp; Ethnic Politics</a:t>
            </a:r>
            <a:r>
              <a:rPr lang="en-GB" b="1" dirty="0" smtClean="0"/>
              <a:t/>
            </a:r>
            <a:br>
              <a:rPr lang="en-GB" b="1" dirty="0" smtClean="0"/>
            </a:br>
            <a:r>
              <a:rPr lang="en-GB" sz="5600" b="1" dirty="0" smtClean="0"/>
              <a:t>The History of the </a:t>
            </a:r>
            <a:br>
              <a:rPr lang="en-GB" sz="5600" b="1" dirty="0" smtClean="0"/>
            </a:br>
            <a:r>
              <a:rPr lang="en-US" sz="5600" b="1" dirty="0" smtClean="0">
                <a:solidFill>
                  <a:schemeClr val="tx2">
                    <a:tint val="100000"/>
                    <a:shade val="90000"/>
                    <a:satMod val="250000"/>
                    <a:alpha val="100000"/>
                  </a:schemeClr>
                </a:solidFill>
              </a:rPr>
              <a:t>African-American Civil Rights Movement</a:t>
            </a:r>
            <a:endParaRPr lang="en-GB" sz="56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3064942"/>
            <a:ext cx="4608512" cy="3557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0457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Southern Christian Leadership Conference (SCLC)</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5211762"/>
          </a:xfrm>
        </p:spPr>
        <p:txBody>
          <a:bodyPr>
            <a:normAutofit lnSpcReduction="10000"/>
          </a:bodyPr>
          <a:lstStyle/>
          <a:p>
            <a:pPr eaLnBrk="1" fontAlgn="auto" hangingPunct="1">
              <a:spcBef>
                <a:spcPts val="0"/>
              </a:spcBef>
              <a:spcAft>
                <a:spcPts val="0"/>
              </a:spcAft>
              <a:buFont typeface="Wingdings" pitchFamily="2" charset="2"/>
              <a:buChar char="Ø"/>
              <a:defRPr/>
            </a:pPr>
            <a:r>
              <a:rPr lang="en-US" dirty="0" smtClean="0"/>
              <a:t>MLK had spoken out in support of the Montgomery Bus Boycott</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SCLC established by Martin Luther King, Jr., and Ralph Abernathy in 1957</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Nonviolent protest and resistance based on civil disobedience of Henry David Thoreau and Mohandas Gandhi</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Christian-themed organization</a:t>
            </a:r>
            <a:endParaRPr lang="en-US" dirty="0"/>
          </a:p>
        </p:txBody>
      </p:sp>
    </p:spTree>
    <p:extLst>
      <p:ext uri="{BB962C8B-B14F-4D97-AF65-F5344CB8AC3E}">
        <p14:creationId xmlns:p14="http://schemas.microsoft.com/office/powerpoint/2010/main" val="30600263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Little Rock, Arkansas – 1957</a:t>
            </a:r>
            <a:endParaRPr lang="en-US" b="1" dirty="0">
              <a:solidFill>
                <a:schemeClr val="tx2">
                  <a:tint val="100000"/>
                  <a:shade val="90000"/>
                  <a:satMod val="250000"/>
                  <a:alpha val="100000"/>
                </a:schemeClr>
              </a:solidFill>
            </a:endParaRPr>
          </a:p>
        </p:txBody>
      </p:sp>
      <p:sp>
        <p:nvSpPr>
          <p:cNvPr id="20483" name="Content Placeholder 2"/>
          <p:cNvSpPr>
            <a:spLocks noGrp="1"/>
          </p:cNvSpPr>
          <p:nvPr>
            <p:ph idx="1"/>
          </p:nvPr>
        </p:nvSpPr>
        <p:spPr/>
        <p:txBody>
          <a:bodyPr>
            <a:normAutofit lnSpcReduction="10000"/>
          </a:bodyPr>
          <a:lstStyle/>
          <a:p>
            <a:pPr eaLnBrk="1" hangingPunct="1"/>
            <a:r>
              <a:rPr lang="en-US" smtClean="0"/>
              <a:t>“</a:t>
            </a:r>
            <a:r>
              <a:rPr lang="en-US" b="1" smtClean="0"/>
              <a:t>Little Rock Nine</a:t>
            </a:r>
            <a:r>
              <a:rPr lang="en-US" smtClean="0"/>
              <a:t>” enrolled at Central High School</a:t>
            </a:r>
          </a:p>
          <a:p>
            <a:pPr eaLnBrk="1" hangingPunct="1"/>
            <a:r>
              <a:rPr lang="en-US" smtClean="0"/>
              <a:t>Governor Orval Faubus called out Arkansas National Guard to block them</a:t>
            </a:r>
          </a:p>
          <a:p>
            <a:pPr eaLnBrk="1" hangingPunct="1"/>
            <a:r>
              <a:rPr lang="en-US" smtClean="0"/>
              <a:t>Eisenhower sent federal troops who stayed for the whole school year</a:t>
            </a:r>
          </a:p>
          <a:p>
            <a:pPr eaLnBrk="1" hangingPunct="1"/>
            <a:r>
              <a:rPr lang="en-US" smtClean="0"/>
              <a:t>Full compliance  with school desegregation continued to meet resistance in the South, however</a:t>
            </a:r>
          </a:p>
        </p:txBody>
      </p:sp>
    </p:spTree>
    <p:extLst>
      <p:ext uri="{BB962C8B-B14F-4D97-AF65-F5344CB8AC3E}">
        <p14:creationId xmlns:p14="http://schemas.microsoft.com/office/powerpoint/2010/main" val="37743299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Civil Rights Act of 1957</a:t>
            </a:r>
            <a:endParaRPr lang="en-US" b="1" dirty="0">
              <a:solidFill>
                <a:schemeClr val="tx2">
                  <a:tint val="100000"/>
                  <a:shade val="90000"/>
                  <a:satMod val="250000"/>
                  <a:alpha val="100000"/>
                </a:schemeClr>
              </a:solidFill>
            </a:endParaRPr>
          </a:p>
        </p:txBody>
      </p:sp>
      <p:sp>
        <p:nvSpPr>
          <p:cNvPr id="21507" name="Content Placeholder 2"/>
          <p:cNvSpPr>
            <a:spLocks noGrp="1"/>
          </p:cNvSpPr>
          <p:nvPr>
            <p:ph idx="1"/>
          </p:nvPr>
        </p:nvSpPr>
        <p:spPr>
          <a:xfrm>
            <a:off x="457200" y="1646238"/>
            <a:ext cx="8229600" cy="5211762"/>
          </a:xfrm>
        </p:spPr>
        <p:txBody>
          <a:bodyPr>
            <a:normAutofit/>
          </a:bodyPr>
          <a:lstStyle/>
          <a:p>
            <a:pPr eaLnBrk="1" hangingPunct="1"/>
            <a:r>
              <a:rPr lang="en-US" dirty="0" smtClean="0"/>
              <a:t>First federal civil rights legislation since Reconstruction </a:t>
            </a:r>
          </a:p>
          <a:p>
            <a:pPr eaLnBrk="1" hangingPunct="1"/>
            <a:endParaRPr lang="en-US" sz="1400" dirty="0" smtClean="0"/>
          </a:p>
          <a:p>
            <a:pPr eaLnBrk="1" hangingPunct="1"/>
            <a:r>
              <a:rPr lang="en-US" dirty="0" smtClean="0"/>
              <a:t>Established the </a:t>
            </a:r>
            <a:r>
              <a:rPr lang="en-US" b="1" dirty="0" smtClean="0"/>
              <a:t>United States Civil Rights Commission</a:t>
            </a:r>
          </a:p>
          <a:p>
            <a:pPr eaLnBrk="1" hangingPunct="1"/>
            <a:endParaRPr lang="en-US" sz="1400" b="1" dirty="0" smtClean="0"/>
          </a:p>
          <a:p>
            <a:pPr eaLnBrk="1" hangingPunct="1"/>
            <a:r>
              <a:rPr lang="en-US" dirty="0" smtClean="0"/>
              <a:t>Civil rights violations to be investigated</a:t>
            </a:r>
          </a:p>
          <a:p>
            <a:pPr eaLnBrk="1" hangingPunct="1"/>
            <a:endParaRPr lang="en-US" sz="1400" dirty="0" smtClean="0"/>
          </a:p>
          <a:p>
            <a:pPr eaLnBrk="1" hangingPunct="1"/>
            <a:r>
              <a:rPr lang="en-US" b="1" dirty="0" smtClean="0"/>
              <a:t>Voting rights </a:t>
            </a:r>
            <a:r>
              <a:rPr lang="en-US" dirty="0" smtClean="0"/>
              <a:t>of African Americans protected  by the U.S. Attorney General</a:t>
            </a:r>
          </a:p>
        </p:txBody>
      </p:sp>
    </p:spTree>
    <p:extLst>
      <p:ext uri="{BB962C8B-B14F-4D97-AF65-F5344CB8AC3E}">
        <p14:creationId xmlns:p14="http://schemas.microsoft.com/office/powerpoint/2010/main" val="2165594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Greensboro Sit-in, 1960</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5211762"/>
          </a:xfrm>
        </p:spPr>
        <p:txBody>
          <a:bodyPr>
            <a:normAutofit lnSpcReduction="10000"/>
          </a:bodyPr>
          <a:lstStyle/>
          <a:p>
            <a:pPr eaLnBrk="1" fontAlgn="auto" hangingPunct="1">
              <a:spcBef>
                <a:spcPts val="0"/>
              </a:spcBef>
              <a:spcAft>
                <a:spcPts val="0"/>
              </a:spcAft>
              <a:buFont typeface="Wingdings" pitchFamily="2" charset="2"/>
              <a:buChar char="Ø"/>
              <a:defRPr/>
            </a:pPr>
            <a:r>
              <a:rPr lang="en-US" dirty="0" smtClean="0"/>
              <a:t>Four African-American college students in Greensboro, North Carolina, ordered coffee and doughnuts at a Woolworth’s lunch counter</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Restaurant refused to serve them, so students sat there until it closed</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Sparked similar restaurant sit-ins, along with “read-ins” at libraries, “wade-ins” at beaches, etc.</a:t>
            </a:r>
            <a:endParaRPr lang="en-US" dirty="0"/>
          </a:p>
        </p:txBody>
      </p:sp>
    </p:spTree>
    <p:extLst>
      <p:ext uri="{BB962C8B-B14F-4D97-AF65-F5344CB8AC3E}">
        <p14:creationId xmlns:p14="http://schemas.microsoft.com/office/powerpoint/2010/main" val="3186966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Student Nonviolent Coordinating Committee (SNCC), 1960</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a:bodyPr>
          <a:lstStyle/>
          <a:p>
            <a:pPr eaLnBrk="1" fontAlgn="auto" hangingPunct="1">
              <a:spcBef>
                <a:spcPts val="0"/>
              </a:spcBef>
              <a:spcAft>
                <a:spcPts val="0"/>
              </a:spcAft>
              <a:buFont typeface="Wingdings" pitchFamily="2" charset="2"/>
              <a:buChar char="Ø"/>
              <a:defRPr/>
            </a:pPr>
            <a:r>
              <a:rPr lang="en-US" dirty="0" smtClean="0"/>
              <a:t>African American students invigorated by sit-ins</a:t>
            </a:r>
          </a:p>
          <a:p>
            <a:pPr eaLnBrk="1" fontAlgn="auto" hangingPunct="1">
              <a:spcBef>
                <a:spcPts val="0"/>
              </a:spcBef>
              <a:spcAft>
                <a:spcPts val="0"/>
              </a:spcAft>
              <a:buFont typeface="Wingdings" pitchFamily="2" charset="2"/>
              <a:buChar char="Ø"/>
              <a:defRPr/>
            </a:pPr>
            <a:r>
              <a:rPr lang="en-US" dirty="0" smtClean="0"/>
              <a:t>Ella Baker organized Easter, 1960, meeting at North Carolina’s Shaw University</a:t>
            </a:r>
          </a:p>
          <a:p>
            <a:pPr eaLnBrk="1" fontAlgn="auto" hangingPunct="1">
              <a:spcBef>
                <a:spcPts val="0"/>
              </a:spcBef>
              <a:spcAft>
                <a:spcPts val="0"/>
              </a:spcAft>
              <a:buFont typeface="Wingdings" pitchFamily="2" charset="2"/>
              <a:buChar char="Ø"/>
              <a:defRPr/>
            </a:pPr>
            <a:r>
              <a:rPr lang="en-US" dirty="0" smtClean="0"/>
              <a:t>James Lawson spoke about civil rights as a “moral issue”</a:t>
            </a:r>
          </a:p>
          <a:p>
            <a:pPr eaLnBrk="1" fontAlgn="auto" hangingPunct="1">
              <a:spcBef>
                <a:spcPts val="0"/>
              </a:spcBef>
              <a:spcAft>
                <a:spcPts val="0"/>
              </a:spcAft>
              <a:buFont typeface="Wingdings" pitchFamily="2" charset="2"/>
              <a:buChar char="Ø"/>
              <a:defRPr/>
            </a:pPr>
            <a:r>
              <a:rPr lang="en-US" dirty="0" smtClean="0"/>
              <a:t>SNCC organization created a grass-roots movement to end discrimination and segregation</a:t>
            </a:r>
            <a:endParaRPr lang="en-US" dirty="0"/>
          </a:p>
        </p:txBody>
      </p:sp>
    </p:spTree>
    <p:extLst>
      <p:ext uri="{BB962C8B-B14F-4D97-AF65-F5344CB8AC3E}">
        <p14:creationId xmlns:p14="http://schemas.microsoft.com/office/powerpoint/2010/main" val="752283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Freedom Riders, 1961</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304800" y="1646238"/>
            <a:ext cx="8534400" cy="4906962"/>
          </a:xfrm>
        </p:spPr>
        <p:txBody>
          <a:bodyPr>
            <a:normAutofit fontScale="92500" lnSpcReduction="20000"/>
          </a:bodyPr>
          <a:lstStyle/>
          <a:p>
            <a:pPr eaLnBrk="1" fontAlgn="auto" hangingPunct="1">
              <a:spcBef>
                <a:spcPts val="0"/>
              </a:spcBef>
              <a:spcAft>
                <a:spcPts val="0"/>
              </a:spcAft>
              <a:buFont typeface="Wingdings" pitchFamily="2" charset="2"/>
              <a:buChar char="Ø"/>
              <a:defRPr/>
            </a:pPr>
            <a:r>
              <a:rPr lang="en-US" b="1" i="1" dirty="0" smtClean="0"/>
              <a:t>Boynton</a:t>
            </a:r>
            <a:r>
              <a:rPr lang="en-US" b="1" dirty="0" smtClean="0"/>
              <a:t> v. </a:t>
            </a:r>
            <a:r>
              <a:rPr lang="en-US" b="1" i="1" dirty="0" smtClean="0"/>
              <a:t>Virginia</a:t>
            </a:r>
            <a:r>
              <a:rPr lang="en-US" dirty="0" smtClean="0"/>
              <a:t>, 1960 – segregation in interstate transportation unconstitutional</a:t>
            </a:r>
          </a:p>
          <a:p>
            <a:pPr eaLnBrk="1" fontAlgn="auto" hangingPunct="1">
              <a:spcBef>
                <a:spcPts val="0"/>
              </a:spcBef>
              <a:spcAft>
                <a:spcPts val="0"/>
              </a:spcAft>
              <a:buFont typeface="Wingdings" pitchFamily="2" charset="2"/>
              <a:buChar char="Ø"/>
              <a:defRPr/>
            </a:pPr>
            <a:r>
              <a:rPr lang="en-US" b="1" dirty="0" smtClean="0"/>
              <a:t>Freedom ride </a:t>
            </a:r>
            <a:r>
              <a:rPr lang="en-US" dirty="0" smtClean="0"/>
              <a:t>on two Greyhound buses going from Washington, D.C., to New Orleans, Louisiana – seven blacks and six whites</a:t>
            </a:r>
          </a:p>
          <a:p>
            <a:pPr eaLnBrk="1" fontAlgn="auto" hangingPunct="1">
              <a:spcBef>
                <a:spcPts val="0"/>
              </a:spcBef>
              <a:spcAft>
                <a:spcPts val="0"/>
              </a:spcAft>
              <a:buFont typeface="Wingdings" pitchFamily="2" charset="2"/>
              <a:buChar char="Ø"/>
              <a:defRPr/>
            </a:pPr>
            <a:r>
              <a:rPr lang="en-US" dirty="0" smtClean="0"/>
              <a:t>One bus firebombed in Anniston, Alabama</a:t>
            </a:r>
          </a:p>
          <a:p>
            <a:pPr eaLnBrk="1" fontAlgn="auto" hangingPunct="1">
              <a:spcBef>
                <a:spcPts val="0"/>
              </a:spcBef>
              <a:spcAft>
                <a:spcPts val="0"/>
              </a:spcAft>
              <a:buFont typeface="Wingdings" pitchFamily="2" charset="2"/>
              <a:buChar char="Ø"/>
              <a:defRPr/>
            </a:pPr>
            <a:r>
              <a:rPr lang="en-US" dirty="0" smtClean="0"/>
              <a:t>Other bus attacked by a mob in Birmingham, Alabama</a:t>
            </a:r>
          </a:p>
          <a:p>
            <a:pPr eaLnBrk="1" fontAlgn="auto" hangingPunct="1">
              <a:spcBef>
                <a:spcPts val="0"/>
              </a:spcBef>
              <a:spcAft>
                <a:spcPts val="0"/>
              </a:spcAft>
              <a:buFont typeface="Wingdings" pitchFamily="2" charset="2"/>
              <a:buChar char="Ø"/>
              <a:defRPr/>
            </a:pPr>
            <a:r>
              <a:rPr lang="en-US" dirty="0" smtClean="0"/>
              <a:t>U.S. marshals sent in when bus reached Montgomery, Alabama</a:t>
            </a:r>
          </a:p>
          <a:p>
            <a:pPr eaLnBrk="1" fontAlgn="auto" hangingPunct="1">
              <a:spcBef>
                <a:spcPts val="0"/>
              </a:spcBef>
              <a:spcAft>
                <a:spcPts val="0"/>
              </a:spcAft>
              <a:buFont typeface="Wingdings" pitchFamily="2" charset="2"/>
              <a:buChar char="Ø"/>
              <a:defRPr/>
            </a:pPr>
            <a:r>
              <a:rPr lang="en-US" dirty="0" smtClean="0"/>
              <a:t>Riders arrested in Jackson, Mississippi</a:t>
            </a:r>
          </a:p>
          <a:p>
            <a:pPr eaLnBrk="1" fontAlgn="auto" hangingPunct="1">
              <a:spcBef>
                <a:spcPts val="0"/>
              </a:spcBef>
              <a:spcAft>
                <a:spcPts val="0"/>
              </a:spcAft>
              <a:buFont typeface="Wingdings" pitchFamily="2" charset="2"/>
              <a:buChar char="Ø"/>
              <a:defRPr/>
            </a:pPr>
            <a:r>
              <a:rPr lang="en-US" dirty="0" smtClean="0"/>
              <a:t>Hundreds more were inspired and joined the freedom rides</a:t>
            </a:r>
            <a:endParaRPr lang="en-US" dirty="0"/>
          </a:p>
        </p:txBody>
      </p:sp>
    </p:spTree>
    <p:extLst>
      <p:ext uri="{BB962C8B-B14F-4D97-AF65-F5344CB8AC3E}">
        <p14:creationId xmlns:p14="http://schemas.microsoft.com/office/powerpoint/2010/main" val="15883523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Kennedy’s Response</a:t>
            </a:r>
            <a:endParaRPr lang="en-US" b="1" dirty="0">
              <a:solidFill>
                <a:schemeClr val="tx2">
                  <a:tint val="100000"/>
                  <a:shade val="90000"/>
                  <a:satMod val="250000"/>
                  <a:alpha val="100000"/>
                </a:schemeClr>
              </a:solidFill>
            </a:endParaRPr>
          </a:p>
        </p:txBody>
      </p:sp>
      <p:sp>
        <p:nvSpPr>
          <p:cNvPr id="25603" name="Content Placeholder 2"/>
          <p:cNvSpPr>
            <a:spLocks noGrp="1"/>
          </p:cNvSpPr>
          <p:nvPr>
            <p:ph idx="1"/>
          </p:nvPr>
        </p:nvSpPr>
        <p:spPr/>
        <p:txBody>
          <a:bodyPr/>
          <a:lstStyle/>
          <a:p>
            <a:pPr eaLnBrk="1" hangingPunct="1"/>
            <a:r>
              <a:rPr lang="en-US" smtClean="0"/>
              <a:t>Federal government forced to act</a:t>
            </a:r>
          </a:p>
          <a:p>
            <a:pPr eaLnBrk="1" hangingPunct="1"/>
            <a:endParaRPr lang="en-US" smtClean="0"/>
          </a:p>
          <a:p>
            <a:pPr eaLnBrk="1" hangingPunct="1"/>
            <a:r>
              <a:rPr lang="en-US" smtClean="0"/>
              <a:t>JFK got leaders in Mississippi to agree to protect freedom riders</a:t>
            </a:r>
          </a:p>
          <a:p>
            <a:pPr eaLnBrk="1" hangingPunct="1"/>
            <a:endParaRPr lang="en-US" smtClean="0"/>
          </a:p>
          <a:p>
            <a:pPr eaLnBrk="1" hangingPunct="1"/>
            <a:r>
              <a:rPr lang="en-US" smtClean="0"/>
              <a:t>Federal Transportation Commission ordered interstate transportation to be desegregated</a:t>
            </a:r>
          </a:p>
        </p:txBody>
      </p:sp>
    </p:spTree>
    <p:extLst>
      <p:ext uri="{BB962C8B-B14F-4D97-AF65-F5344CB8AC3E}">
        <p14:creationId xmlns:p14="http://schemas.microsoft.com/office/powerpoint/2010/main" val="2578057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MLK &amp; SCLC in Birmingham, Alabama, 1963</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304800" y="1524000"/>
            <a:ext cx="8610600" cy="4953000"/>
          </a:xfrm>
        </p:spPr>
        <p:txBody>
          <a:bodyPr>
            <a:normAutofit/>
          </a:bodyPr>
          <a:lstStyle/>
          <a:p>
            <a:pPr eaLnBrk="1" fontAlgn="auto" hangingPunct="1">
              <a:spcBef>
                <a:spcPts val="0"/>
              </a:spcBef>
              <a:spcAft>
                <a:spcPts val="0"/>
              </a:spcAft>
              <a:buFont typeface="Wingdings" pitchFamily="2" charset="2"/>
              <a:buChar char="Ø"/>
              <a:defRPr/>
            </a:pPr>
            <a:r>
              <a:rPr lang="en-US" dirty="0" smtClean="0"/>
              <a:t>Birmingham considered most segregated city</a:t>
            </a:r>
          </a:p>
          <a:p>
            <a:pPr eaLnBrk="1" fontAlgn="auto" hangingPunct="1">
              <a:spcBef>
                <a:spcPts val="0"/>
              </a:spcBef>
              <a:spcAft>
                <a:spcPts val="0"/>
              </a:spcAft>
              <a:buFont typeface="Wingdings" pitchFamily="2" charset="2"/>
              <a:buChar char="Ø"/>
              <a:defRPr/>
            </a:pPr>
            <a:r>
              <a:rPr lang="en-US" dirty="0" smtClean="0"/>
              <a:t>City leaders got a ban on SCLC demonstration</a:t>
            </a:r>
          </a:p>
          <a:p>
            <a:pPr eaLnBrk="1" fontAlgn="auto" hangingPunct="1">
              <a:spcBef>
                <a:spcPts val="0"/>
              </a:spcBef>
              <a:spcAft>
                <a:spcPts val="0"/>
              </a:spcAft>
              <a:buFont typeface="Wingdings" pitchFamily="2" charset="2"/>
              <a:buChar char="Ø"/>
              <a:defRPr/>
            </a:pPr>
            <a:r>
              <a:rPr lang="en-US" dirty="0" smtClean="0"/>
              <a:t>MLK joined demonstration and arrested</a:t>
            </a:r>
          </a:p>
          <a:p>
            <a:pPr eaLnBrk="1" fontAlgn="auto" hangingPunct="1">
              <a:spcBef>
                <a:spcPts val="0"/>
              </a:spcBef>
              <a:spcAft>
                <a:spcPts val="0"/>
              </a:spcAft>
              <a:buFont typeface="Wingdings" pitchFamily="2" charset="2"/>
              <a:buChar char="Ø"/>
              <a:defRPr/>
            </a:pPr>
            <a:r>
              <a:rPr lang="en-US" dirty="0" smtClean="0"/>
              <a:t>Famous “Letter from Birmingham Jail”</a:t>
            </a:r>
          </a:p>
          <a:p>
            <a:pPr eaLnBrk="1" fontAlgn="auto" hangingPunct="1">
              <a:spcBef>
                <a:spcPts val="0"/>
              </a:spcBef>
              <a:spcAft>
                <a:spcPts val="0"/>
              </a:spcAft>
              <a:buFont typeface="Wingdings" pitchFamily="2" charset="2"/>
              <a:buChar char="Ø"/>
              <a:defRPr/>
            </a:pPr>
            <a:r>
              <a:rPr lang="en-US" dirty="0" smtClean="0"/>
              <a:t>Public Safety Commissioner T. Eugene “Bull” Connor turned fire hoses and police dogs on protestors, including kids</a:t>
            </a:r>
          </a:p>
          <a:p>
            <a:pPr eaLnBrk="1" fontAlgn="auto" hangingPunct="1">
              <a:spcBef>
                <a:spcPts val="0"/>
              </a:spcBef>
              <a:spcAft>
                <a:spcPts val="0"/>
              </a:spcAft>
              <a:buFont typeface="Wingdings" pitchFamily="2" charset="2"/>
              <a:buChar char="Ø"/>
              <a:defRPr/>
            </a:pPr>
            <a:r>
              <a:rPr lang="en-US" dirty="0" smtClean="0"/>
              <a:t>Nationwide sympathy for demonstrators resulted from national news coverage</a:t>
            </a:r>
            <a:endParaRPr lang="en-US" dirty="0"/>
          </a:p>
        </p:txBody>
      </p:sp>
    </p:spTree>
    <p:extLst>
      <p:ext uri="{BB962C8B-B14F-4D97-AF65-F5344CB8AC3E}">
        <p14:creationId xmlns:p14="http://schemas.microsoft.com/office/powerpoint/2010/main" val="12219717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Kennedy’s Television Address, 1963</a:t>
            </a:r>
            <a:endParaRPr lang="en-US" b="1" dirty="0">
              <a:solidFill>
                <a:schemeClr val="tx2">
                  <a:tint val="100000"/>
                  <a:shade val="90000"/>
                  <a:satMod val="250000"/>
                  <a:alpha val="100000"/>
                </a:schemeClr>
              </a:solidFill>
            </a:endParaRPr>
          </a:p>
        </p:txBody>
      </p:sp>
      <p:sp>
        <p:nvSpPr>
          <p:cNvPr id="28675" name="Content Placeholder 2"/>
          <p:cNvSpPr>
            <a:spLocks noGrp="1"/>
          </p:cNvSpPr>
          <p:nvPr>
            <p:ph idx="1"/>
          </p:nvPr>
        </p:nvSpPr>
        <p:spPr/>
        <p:txBody>
          <a:bodyPr/>
          <a:lstStyle/>
          <a:p>
            <a:pPr eaLnBrk="1" hangingPunct="1">
              <a:buFont typeface="Wingdings" pitchFamily="2" charset="2"/>
              <a:buChar char="Ø"/>
            </a:pPr>
            <a:r>
              <a:rPr lang="en-US" dirty="0" smtClean="0"/>
              <a:t>June 11, 1963</a:t>
            </a:r>
          </a:p>
          <a:p>
            <a:pPr eaLnBrk="1" hangingPunct="1">
              <a:buFont typeface="Wingdings" pitchFamily="2" charset="2"/>
              <a:buChar char="Ø"/>
            </a:pPr>
            <a:r>
              <a:rPr lang="en-US" dirty="0" smtClean="0"/>
              <a:t>John F. Kennedy spoke on national television</a:t>
            </a:r>
          </a:p>
          <a:p>
            <a:pPr eaLnBrk="1" hangingPunct="1">
              <a:buFont typeface="Wingdings" pitchFamily="2" charset="2"/>
              <a:buChar char="Ø"/>
            </a:pPr>
            <a:r>
              <a:rPr lang="en-US" dirty="0" smtClean="0"/>
              <a:t>Civil rights were a “moral issue”</a:t>
            </a:r>
          </a:p>
          <a:p>
            <a:pPr eaLnBrk="1" hangingPunct="1">
              <a:buFont typeface="Wingdings" pitchFamily="2" charset="2"/>
              <a:buChar char="Ø"/>
            </a:pPr>
            <a:r>
              <a:rPr lang="en-US" dirty="0" smtClean="0"/>
              <a:t>Pledged “equal rights and equal opportunities”</a:t>
            </a:r>
          </a:p>
          <a:p>
            <a:pPr eaLnBrk="1" hangingPunct="1">
              <a:buFont typeface="Wingdings" pitchFamily="2" charset="2"/>
              <a:buChar char="Ø"/>
            </a:pPr>
            <a:r>
              <a:rPr lang="en-US" dirty="0" smtClean="0"/>
              <a:t>Proposed new civil rights legislation</a:t>
            </a:r>
          </a:p>
          <a:p>
            <a:pPr eaLnBrk="1" hangingPunct="1">
              <a:buFont typeface="Wingdings" pitchFamily="2" charset="2"/>
              <a:buChar char="Ø"/>
            </a:pPr>
            <a:r>
              <a:rPr lang="en-US" dirty="0" smtClean="0"/>
              <a:t>Aided by Attorney General Robert “Bobby” Kennedy (his brother)</a:t>
            </a:r>
          </a:p>
        </p:txBody>
      </p:sp>
    </p:spTree>
    <p:extLst>
      <p:ext uri="{BB962C8B-B14F-4D97-AF65-F5344CB8AC3E}">
        <p14:creationId xmlns:p14="http://schemas.microsoft.com/office/powerpoint/2010/main" val="41325184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March on Washington, 1963</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304800" y="1646238"/>
            <a:ext cx="8534400" cy="4906962"/>
          </a:xfrm>
        </p:spPr>
        <p:txBody>
          <a:bodyPr>
            <a:normAutofit lnSpcReduction="10000"/>
          </a:bodyPr>
          <a:lstStyle/>
          <a:p>
            <a:pPr eaLnBrk="1" fontAlgn="auto" hangingPunct="1">
              <a:spcBef>
                <a:spcPts val="0"/>
              </a:spcBef>
              <a:spcAft>
                <a:spcPts val="0"/>
              </a:spcAft>
              <a:buFont typeface="Wingdings" pitchFamily="2" charset="2"/>
              <a:buChar char="Ø"/>
              <a:defRPr/>
            </a:pPr>
            <a:r>
              <a:rPr lang="en-US" dirty="0" smtClean="0"/>
              <a:t>August 28, 1963</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NAACP, SCLC, SNCC, and other groups</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Over 200,000 peaceful demonstrators</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MLK’s “I Have a Dream” speech at the Lincoln Memorial</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Broadcasted live on national television</a:t>
            </a:r>
            <a:endParaRPr lang="en-US" dirty="0"/>
          </a:p>
        </p:txBody>
      </p:sp>
    </p:spTree>
    <p:extLst>
      <p:ext uri="{BB962C8B-B14F-4D97-AF65-F5344CB8AC3E}">
        <p14:creationId xmlns:p14="http://schemas.microsoft.com/office/powerpoint/2010/main" val="1674629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Life for African Americans in the South (circa 1950)</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4906962"/>
          </a:xfrm>
        </p:spPr>
        <p:txBody>
          <a:bodyPr>
            <a:normAutofit fontScale="92500"/>
          </a:bodyPr>
          <a:lstStyle/>
          <a:p>
            <a:pPr eaLnBrk="1" fontAlgn="auto" hangingPunct="1">
              <a:spcBef>
                <a:spcPts val="0"/>
              </a:spcBef>
              <a:spcAft>
                <a:spcPts val="0"/>
              </a:spcAft>
              <a:buFont typeface="Wingdings" pitchFamily="2" charset="2"/>
              <a:buChar char="Ø"/>
              <a:defRPr/>
            </a:pPr>
            <a:r>
              <a:rPr lang="en-US" b="1" i="1" dirty="0" smtClean="0"/>
              <a:t>De jure segregation </a:t>
            </a:r>
            <a:r>
              <a:rPr lang="en-US" dirty="0" smtClean="0"/>
              <a:t>– legal segregation through written laws</a:t>
            </a:r>
          </a:p>
          <a:p>
            <a:pPr eaLnBrk="1" fontAlgn="auto" hangingPunct="1">
              <a:spcBef>
                <a:spcPts val="0"/>
              </a:spcBef>
              <a:spcAft>
                <a:spcPts val="0"/>
              </a:spcAft>
              <a:buFont typeface="Wingdings" pitchFamily="2" charset="2"/>
              <a:buChar char="Ø"/>
              <a:defRPr/>
            </a:pPr>
            <a:r>
              <a:rPr lang="en-US" b="1" i="1" dirty="0" smtClean="0"/>
              <a:t>Jim Crow laws </a:t>
            </a:r>
            <a:r>
              <a:rPr lang="en-US" dirty="0" smtClean="0"/>
              <a:t>– designed to separate blacks and whites</a:t>
            </a:r>
          </a:p>
          <a:p>
            <a:pPr eaLnBrk="1" fontAlgn="auto" hangingPunct="1">
              <a:spcBef>
                <a:spcPts val="0"/>
              </a:spcBef>
              <a:spcAft>
                <a:spcPts val="0"/>
              </a:spcAft>
              <a:buFont typeface="Wingdings" pitchFamily="2" charset="2"/>
              <a:buChar char="Ø"/>
              <a:defRPr/>
            </a:pPr>
            <a:r>
              <a:rPr lang="en-US" b="1" dirty="0" err="1" smtClean="0"/>
              <a:t>Plessy</a:t>
            </a:r>
            <a:r>
              <a:rPr lang="en-US" b="1" dirty="0" smtClean="0"/>
              <a:t> v. Ferguson</a:t>
            </a:r>
            <a:r>
              <a:rPr lang="en-US" dirty="0" smtClean="0"/>
              <a:t>, 1896 – “separate but equal”</a:t>
            </a:r>
          </a:p>
          <a:p>
            <a:pPr eaLnBrk="1" fontAlgn="auto" hangingPunct="1">
              <a:spcBef>
                <a:spcPts val="0"/>
              </a:spcBef>
              <a:spcAft>
                <a:spcPts val="0"/>
              </a:spcAft>
              <a:buFont typeface="Wingdings" pitchFamily="2" charset="2"/>
              <a:buChar char="Ø"/>
              <a:defRPr/>
            </a:pPr>
            <a:r>
              <a:rPr lang="en-US" b="1" i="1" dirty="0" smtClean="0"/>
              <a:t>Segregation</a:t>
            </a:r>
            <a:r>
              <a:rPr lang="en-US" b="1" dirty="0" smtClean="0"/>
              <a:t> </a:t>
            </a:r>
            <a:r>
              <a:rPr lang="en-US" dirty="0" smtClean="0"/>
              <a:t>of beaches, cemeteries, hospitals, restaurants, schools, transportation, and more</a:t>
            </a:r>
          </a:p>
          <a:p>
            <a:pPr eaLnBrk="1" fontAlgn="auto" hangingPunct="1">
              <a:spcBef>
                <a:spcPts val="0"/>
              </a:spcBef>
              <a:spcAft>
                <a:spcPts val="0"/>
              </a:spcAft>
              <a:buFont typeface="Wingdings" pitchFamily="2" charset="2"/>
              <a:buChar char="Ø"/>
              <a:defRPr/>
            </a:pPr>
            <a:r>
              <a:rPr lang="en-US" b="1" i="1" dirty="0" smtClean="0"/>
              <a:t>Disenfranchised</a:t>
            </a:r>
            <a:r>
              <a:rPr lang="en-US" dirty="0" smtClean="0"/>
              <a:t> – few could vote – grandfather clauses, literacy tests, poll taxes</a:t>
            </a:r>
            <a:endParaRPr lang="en-US" dirty="0"/>
          </a:p>
        </p:txBody>
      </p:sp>
    </p:spTree>
    <p:extLst>
      <p:ext uri="{BB962C8B-B14F-4D97-AF65-F5344CB8AC3E}">
        <p14:creationId xmlns:p14="http://schemas.microsoft.com/office/powerpoint/2010/main" val="16366297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“Ole Miss” Integrated, 1962</a:t>
            </a:r>
            <a:endParaRPr lang="en-US" b="1" dirty="0">
              <a:solidFill>
                <a:schemeClr val="tx2">
                  <a:tint val="100000"/>
                  <a:shade val="90000"/>
                  <a:satMod val="250000"/>
                  <a:alpha val="100000"/>
                </a:schemeClr>
              </a:solidFill>
            </a:endParaRPr>
          </a:p>
        </p:txBody>
      </p:sp>
      <p:sp>
        <p:nvSpPr>
          <p:cNvPr id="26627" name="Content Placeholder 2"/>
          <p:cNvSpPr>
            <a:spLocks noGrp="1"/>
          </p:cNvSpPr>
          <p:nvPr>
            <p:ph idx="1"/>
          </p:nvPr>
        </p:nvSpPr>
        <p:spPr/>
        <p:txBody>
          <a:bodyPr>
            <a:normAutofit lnSpcReduction="10000"/>
          </a:bodyPr>
          <a:lstStyle/>
          <a:p>
            <a:pPr eaLnBrk="1" hangingPunct="1">
              <a:buFont typeface="Wingdings" pitchFamily="2" charset="2"/>
              <a:buChar char="Ø"/>
            </a:pPr>
            <a:r>
              <a:rPr lang="en-US" b="1" dirty="0" err="1" smtClean="0"/>
              <a:t>Medgar</a:t>
            </a:r>
            <a:r>
              <a:rPr lang="en-US" b="1" dirty="0" smtClean="0"/>
              <a:t> Evers </a:t>
            </a:r>
            <a:r>
              <a:rPr lang="en-US" dirty="0" smtClean="0"/>
              <a:t>worked to get Air Force veteran </a:t>
            </a:r>
            <a:r>
              <a:rPr lang="en-US" b="1" dirty="0" smtClean="0"/>
              <a:t>James Meredith </a:t>
            </a:r>
            <a:r>
              <a:rPr lang="en-US" dirty="0" smtClean="0"/>
              <a:t>into the all-white University of Mississippi</a:t>
            </a:r>
          </a:p>
          <a:p>
            <a:pPr eaLnBrk="1" hangingPunct="1">
              <a:buFont typeface="Wingdings" pitchFamily="2" charset="2"/>
              <a:buChar char="Ø"/>
            </a:pPr>
            <a:r>
              <a:rPr lang="en-US" dirty="0" smtClean="0"/>
              <a:t>September 30, 1962 – riot sparked by rumors of Meredith’s campus arrival – 2 killed and 160 injured</a:t>
            </a:r>
          </a:p>
          <a:p>
            <a:pPr eaLnBrk="1" hangingPunct="1">
              <a:buFont typeface="Wingdings" pitchFamily="2" charset="2"/>
              <a:buChar char="Ø"/>
            </a:pPr>
            <a:r>
              <a:rPr lang="en-US" dirty="0" smtClean="0"/>
              <a:t>Meredith enrolled, graduating in 1963</a:t>
            </a:r>
          </a:p>
          <a:p>
            <a:pPr eaLnBrk="1" hangingPunct="1">
              <a:buFont typeface="Wingdings" pitchFamily="2" charset="2"/>
              <a:buChar char="Ø"/>
            </a:pPr>
            <a:r>
              <a:rPr lang="en-US" dirty="0" smtClean="0"/>
              <a:t>June, 1963 – </a:t>
            </a:r>
            <a:r>
              <a:rPr lang="en-US" dirty="0" err="1" smtClean="0"/>
              <a:t>Medgar</a:t>
            </a:r>
            <a:r>
              <a:rPr lang="en-US" dirty="0" smtClean="0"/>
              <a:t> Evers assassinated</a:t>
            </a:r>
          </a:p>
          <a:p>
            <a:pPr eaLnBrk="1" hangingPunct="1">
              <a:buFont typeface="Wingdings" pitchFamily="2" charset="2"/>
              <a:buChar char="Ø"/>
            </a:pPr>
            <a:r>
              <a:rPr lang="en-US" dirty="0" smtClean="0"/>
              <a:t>1966 – James Meredith shot and wounded</a:t>
            </a:r>
          </a:p>
        </p:txBody>
      </p:sp>
    </p:spTree>
    <p:extLst>
      <p:ext uri="{BB962C8B-B14F-4D97-AF65-F5344CB8AC3E}">
        <p14:creationId xmlns:p14="http://schemas.microsoft.com/office/powerpoint/2010/main" val="9675511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Birmingham Church Bombing, 1963</a:t>
            </a:r>
            <a:endParaRPr lang="en-US" b="1" dirty="0">
              <a:solidFill>
                <a:schemeClr val="tx2">
                  <a:tint val="100000"/>
                  <a:shade val="90000"/>
                  <a:satMod val="250000"/>
                  <a:alpha val="100000"/>
                </a:schemeClr>
              </a:solidFill>
            </a:endParaRPr>
          </a:p>
        </p:txBody>
      </p:sp>
      <p:sp>
        <p:nvSpPr>
          <p:cNvPr id="30723" name="Content Placeholder 2"/>
          <p:cNvSpPr>
            <a:spLocks noGrp="1"/>
          </p:cNvSpPr>
          <p:nvPr>
            <p:ph idx="1"/>
          </p:nvPr>
        </p:nvSpPr>
        <p:spPr/>
        <p:txBody>
          <a:bodyPr/>
          <a:lstStyle/>
          <a:p>
            <a:pPr eaLnBrk="1" hangingPunct="1"/>
            <a:r>
              <a:rPr lang="en-US" smtClean="0"/>
              <a:t>September 15, 1963</a:t>
            </a:r>
          </a:p>
          <a:p>
            <a:pPr eaLnBrk="1" hangingPunct="1"/>
            <a:endParaRPr lang="en-US" smtClean="0"/>
          </a:p>
          <a:p>
            <a:pPr eaLnBrk="1" hangingPunct="1"/>
            <a:r>
              <a:rPr lang="en-US" smtClean="0"/>
              <a:t>Sixteenth Street Baptist Church in Birmingham, Alabama</a:t>
            </a:r>
          </a:p>
          <a:p>
            <a:pPr eaLnBrk="1" hangingPunct="1"/>
            <a:endParaRPr lang="en-US" smtClean="0"/>
          </a:p>
          <a:p>
            <a:pPr eaLnBrk="1" hangingPunct="1"/>
            <a:r>
              <a:rPr lang="en-US" smtClean="0"/>
              <a:t>Four young girls killed when bomb exploded</a:t>
            </a:r>
          </a:p>
        </p:txBody>
      </p:sp>
    </p:spTree>
    <p:extLst>
      <p:ext uri="{BB962C8B-B14F-4D97-AF65-F5344CB8AC3E}">
        <p14:creationId xmlns:p14="http://schemas.microsoft.com/office/powerpoint/2010/main" val="20823856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Assassination of JFK, 1963</a:t>
            </a:r>
            <a:endParaRPr lang="en-US" b="1" dirty="0">
              <a:solidFill>
                <a:schemeClr val="tx2">
                  <a:tint val="100000"/>
                  <a:shade val="90000"/>
                  <a:satMod val="250000"/>
                  <a:alpha val="100000"/>
                </a:schemeClr>
              </a:solidFill>
            </a:endParaRPr>
          </a:p>
        </p:txBody>
      </p:sp>
      <p:sp>
        <p:nvSpPr>
          <p:cNvPr id="31747" name="Content Placeholder 2"/>
          <p:cNvSpPr>
            <a:spLocks noGrp="1"/>
          </p:cNvSpPr>
          <p:nvPr>
            <p:ph idx="1"/>
          </p:nvPr>
        </p:nvSpPr>
        <p:spPr/>
        <p:txBody>
          <a:bodyPr/>
          <a:lstStyle/>
          <a:p>
            <a:pPr eaLnBrk="1" hangingPunct="1"/>
            <a:endParaRPr lang="en-US" smtClean="0"/>
          </a:p>
          <a:p>
            <a:pPr eaLnBrk="1" hangingPunct="1"/>
            <a:r>
              <a:rPr lang="en-US" smtClean="0"/>
              <a:t>November 22, 1963, in Dallas, Texas</a:t>
            </a:r>
          </a:p>
          <a:p>
            <a:pPr eaLnBrk="1" hangingPunct="1"/>
            <a:endParaRPr lang="en-US" smtClean="0"/>
          </a:p>
          <a:p>
            <a:pPr eaLnBrk="1" hangingPunct="1"/>
            <a:r>
              <a:rPr lang="en-US" smtClean="0"/>
              <a:t>Lyndon B. Johnson became president</a:t>
            </a:r>
          </a:p>
          <a:p>
            <a:pPr eaLnBrk="1" hangingPunct="1"/>
            <a:endParaRPr lang="en-US" smtClean="0"/>
          </a:p>
          <a:p>
            <a:pPr eaLnBrk="1" hangingPunct="1"/>
            <a:r>
              <a:rPr lang="en-US" smtClean="0"/>
              <a:t>LBJ pledged to continue JFK’s work toward civil rights</a:t>
            </a:r>
          </a:p>
        </p:txBody>
      </p:sp>
    </p:spTree>
    <p:extLst>
      <p:ext uri="{BB962C8B-B14F-4D97-AF65-F5344CB8AC3E}">
        <p14:creationId xmlns:p14="http://schemas.microsoft.com/office/powerpoint/2010/main" val="13359473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Civil Rights Act of 1964</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4906962"/>
          </a:xfrm>
        </p:spPr>
        <p:txBody>
          <a:bodyPr>
            <a:normAutofit fontScale="92500"/>
          </a:bodyPr>
          <a:lstStyle/>
          <a:p>
            <a:pPr eaLnBrk="1" fontAlgn="auto" hangingPunct="1">
              <a:spcBef>
                <a:spcPts val="0"/>
              </a:spcBef>
              <a:spcAft>
                <a:spcPts val="0"/>
              </a:spcAft>
              <a:buFont typeface="Wingdings" pitchFamily="2" charset="2"/>
              <a:buChar char="Ø"/>
              <a:defRPr/>
            </a:pPr>
            <a:r>
              <a:rPr lang="en-US" dirty="0" smtClean="0"/>
              <a:t>Southern senators tried using a </a:t>
            </a:r>
            <a:r>
              <a:rPr lang="en-US" b="1" dirty="0" smtClean="0"/>
              <a:t>filibuster</a:t>
            </a:r>
            <a:r>
              <a:rPr lang="en-US" dirty="0" smtClean="0"/>
              <a:t> to block its passage – 80 days of long speeches</a:t>
            </a:r>
          </a:p>
          <a:p>
            <a:pPr eaLnBrk="1" fontAlgn="auto" hangingPunct="1">
              <a:spcBef>
                <a:spcPts val="0"/>
              </a:spcBef>
              <a:spcAft>
                <a:spcPts val="0"/>
              </a:spcAft>
              <a:buFont typeface="Wingdings" pitchFamily="2" charset="2"/>
              <a:buChar char="Ø"/>
              <a:defRPr/>
            </a:pPr>
            <a:r>
              <a:rPr lang="en-US" dirty="0" smtClean="0"/>
              <a:t>July, 1964 – became law</a:t>
            </a:r>
          </a:p>
          <a:p>
            <a:pPr eaLnBrk="1" fontAlgn="auto" hangingPunct="1">
              <a:spcBef>
                <a:spcPts val="0"/>
              </a:spcBef>
              <a:spcAft>
                <a:spcPts val="0"/>
              </a:spcAft>
              <a:buFont typeface="Wingdings" pitchFamily="2" charset="2"/>
              <a:buChar char="Ø"/>
              <a:defRPr/>
            </a:pPr>
            <a:r>
              <a:rPr lang="en-US" dirty="0" smtClean="0"/>
              <a:t>Established the </a:t>
            </a:r>
            <a:r>
              <a:rPr lang="en-US" b="1" dirty="0" smtClean="0"/>
              <a:t>Equal Employment Opportunity Commission </a:t>
            </a:r>
            <a:r>
              <a:rPr lang="en-US" dirty="0" smtClean="0"/>
              <a:t>(EEOC)</a:t>
            </a:r>
          </a:p>
          <a:p>
            <a:pPr eaLnBrk="1" fontAlgn="auto" hangingPunct="1">
              <a:spcBef>
                <a:spcPts val="0"/>
              </a:spcBef>
              <a:spcAft>
                <a:spcPts val="0"/>
              </a:spcAft>
              <a:buFont typeface="Wingdings" pitchFamily="2" charset="2"/>
              <a:buChar char="Ø"/>
              <a:defRPr/>
            </a:pPr>
            <a:r>
              <a:rPr lang="en-US" dirty="0" smtClean="0"/>
              <a:t>Justice Department could prosecute discrimination based on race, color, sex, or national origin</a:t>
            </a:r>
          </a:p>
          <a:p>
            <a:pPr eaLnBrk="1" fontAlgn="auto" hangingPunct="1">
              <a:spcBef>
                <a:spcPts val="0"/>
              </a:spcBef>
              <a:spcAft>
                <a:spcPts val="0"/>
              </a:spcAft>
              <a:buFont typeface="Wingdings" pitchFamily="2" charset="2"/>
              <a:buChar char="Ø"/>
              <a:defRPr/>
            </a:pPr>
            <a:r>
              <a:rPr lang="en-US" dirty="0" smtClean="0"/>
              <a:t>Outlawed segregation in public accommodations</a:t>
            </a:r>
          </a:p>
          <a:p>
            <a:pPr eaLnBrk="1" fontAlgn="auto" hangingPunct="1">
              <a:spcBef>
                <a:spcPts val="0"/>
              </a:spcBef>
              <a:spcAft>
                <a:spcPts val="0"/>
              </a:spcAft>
              <a:buFont typeface="Wingdings" pitchFamily="2" charset="2"/>
              <a:buChar char="Ø"/>
              <a:defRPr/>
            </a:pPr>
            <a:r>
              <a:rPr lang="en-US" dirty="0" smtClean="0"/>
              <a:t>Required schools to desegregate</a:t>
            </a:r>
            <a:endParaRPr lang="en-US" dirty="0"/>
          </a:p>
        </p:txBody>
      </p:sp>
    </p:spTree>
    <p:extLst>
      <p:ext uri="{BB962C8B-B14F-4D97-AF65-F5344CB8AC3E}">
        <p14:creationId xmlns:p14="http://schemas.microsoft.com/office/powerpoint/2010/main" val="17799447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a:bodyPr>
          <a:lstStyle/>
          <a:p>
            <a:pPr marL="54864" indent="0" eaLnBrk="1" fontAlgn="auto" hangingPunct="1">
              <a:spcAft>
                <a:spcPts val="0"/>
              </a:spcAft>
              <a:defRPr/>
            </a:pPr>
            <a:r>
              <a:rPr lang="en-US" sz="3800" b="1" dirty="0" smtClean="0">
                <a:solidFill>
                  <a:schemeClr val="tx2">
                    <a:tint val="100000"/>
                    <a:shade val="90000"/>
                    <a:satMod val="250000"/>
                    <a:alpha val="100000"/>
                  </a:schemeClr>
                </a:solidFill>
              </a:rPr>
              <a:t>Disenfranchised Southern Black Voters</a:t>
            </a:r>
            <a:endParaRPr lang="en-US" sz="3800"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304800" y="1646238"/>
            <a:ext cx="8534400" cy="4983162"/>
          </a:xfrm>
        </p:spPr>
        <p:txBody>
          <a:bodyPr>
            <a:normAutofit lnSpcReduction="10000"/>
          </a:bodyPr>
          <a:lstStyle/>
          <a:p>
            <a:pPr eaLnBrk="1" fontAlgn="auto" hangingPunct="1">
              <a:spcBef>
                <a:spcPts val="0"/>
              </a:spcBef>
              <a:spcAft>
                <a:spcPts val="0"/>
              </a:spcAft>
              <a:buFont typeface="Wingdings" pitchFamily="2" charset="2"/>
              <a:buChar char="Ø"/>
              <a:defRPr/>
            </a:pPr>
            <a:r>
              <a:rPr lang="en-US" dirty="0" smtClean="0"/>
              <a:t>Most African Americans in the South could not vote</a:t>
            </a:r>
          </a:p>
          <a:p>
            <a:pPr eaLnBrk="1" fontAlgn="auto" hangingPunct="1">
              <a:spcBef>
                <a:spcPts val="0"/>
              </a:spcBef>
              <a:spcAft>
                <a:spcPts val="0"/>
              </a:spcAft>
              <a:buFont typeface="Wingdings" pitchFamily="2" charset="2"/>
              <a:buChar char="Ø"/>
              <a:defRPr/>
            </a:pPr>
            <a:r>
              <a:rPr lang="en-US" b="1" dirty="0" smtClean="0"/>
              <a:t>Intimidation</a:t>
            </a:r>
            <a:r>
              <a:rPr lang="en-US" dirty="0" smtClean="0"/>
              <a:t> – African Americans were dissuaded from registering to vote</a:t>
            </a:r>
          </a:p>
          <a:p>
            <a:pPr eaLnBrk="1" fontAlgn="auto" hangingPunct="1">
              <a:spcBef>
                <a:spcPts val="0"/>
              </a:spcBef>
              <a:spcAft>
                <a:spcPts val="0"/>
              </a:spcAft>
              <a:buFont typeface="Wingdings" pitchFamily="2" charset="2"/>
              <a:buChar char="Ø"/>
              <a:defRPr/>
            </a:pPr>
            <a:r>
              <a:rPr lang="en-US" b="1" dirty="0" smtClean="0"/>
              <a:t>Literacy tests </a:t>
            </a:r>
            <a:r>
              <a:rPr lang="en-US" dirty="0" smtClean="0"/>
              <a:t>– difficult reading tests required in order to vote</a:t>
            </a:r>
          </a:p>
          <a:p>
            <a:pPr eaLnBrk="1" fontAlgn="auto" hangingPunct="1">
              <a:spcBef>
                <a:spcPts val="0"/>
              </a:spcBef>
              <a:spcAft>
                <a:spcPts val="0"/>
              </a:spcAft>
              <a:buFont typeface="Wingdings" pitchFamily="2" charset="2"/>
              <a:buChar char="Ø"/>
              <a:defRPr/>
            </a:pPr>
            <a:r>
              <a:rPr lang="en-US" b="1" dirty="0" smtClean="0"/>
              <a:t>Poll taxes </a:t>
            </a:r>
            <a:r>
              <a:rPr lang="en-US" dirty="0" smtClean="0"/>
              <a:t>-- fees required in order to vote</a:t>
            </a:r>
          </a:p>
          <a:p>
            <a:pPr eaLnBrk="1" fontAlgn="auto" hangingPunct="1">
              <a:spcBef>
                <a:spcPts val="0"/>
              </a:spcBef>
              <a:spcAft>
                <a:spcPts val="0"/>
              </a:spcAft>
              <a:buFont typeface="Wingdings" pitchFamily="2" charset="2"/>
              <a:buChar char="Ø"/>
              <a:defRPr/>
            </a:pPr>
            <a:r>
              <a:rPr lang="en-US" b="1" dirty="0" smtClean="0"/>
              <a:t>Grandfather clauses </a:t>
            </a:r>
            <a:r>
              <a:rPr lang="en-US" dirty="0" smtClean="0"/>
              <a:t>– whites avoided these voting requirements because of clauses exempting those whose grandfathers had been able to vote</a:t>
            </a:r>
            <a:endParaRPr lang="en-US" dirty="0"/>
          </a:p>
        </p:txBody>
      </p:sp>
    </p:spTree>
    <p:extLst>
      <p:ext uri="{BB962C8B-B14F-4D97-AF65-F5344CB8AC3E}">
        <p14:creationId xmlns:p14="http://schemas.microsoft.com/office/powerpoint/2010/main" val="20429595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Murder in Mississippi, 1964</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323528" y="1196752"/>
            <a:ext cx="8610600" cy="5410200"/>
          </a:xfrm>
        </p:spPr>
        <p:txBody>
          <a:bodyPr>
            <a:normAutofit fontScale="85000" lnSpcReduction="20000"/>
          </a:bodyPr>
          <a:lstStyle/>
          <a:p>
            <a:pPr eaLnBrk="1" fontAlgn="auto" hangingPunct="1">
              <a:spcBef>
                <a:spcPts val="0"/>
              </a:spcBef>
              <a:spcAft>
                <a:spcPts val="0"/>
              </a:spcAft>
              <a:buFont typeface="Wingdings" pitchFamily="2" charset="2"/>
              <a:buChar char="Ø"/>
              <a:defRPr/>
            </a:pPr>
            <a:r>
              <a:rPr lang="en-US" dirty="0" smtClean="0"/>
              <a:t>Civil rights workers </a:t>
            </a:r>
            <a:r>
              <a:rPr lang="en-US" b="1" dirty="0" smtClean="0"/>
              <a:t>James Chaney</a:t>
            </a:r>
            <a:r>
              <a:rPr lang="en-US" dirty="0" smtClean="0"/>
              <a:t>, </a:t>
            </a:r>
            <a:r>
              <a:rPr lang="en-US" b="1" dirty="0" smtClean="0"/>
              <a:t>Andrew Goodman</a:t>
            </a:r>
            <a:r>
              <a:rPr lang="en-US" dirty="0" smtClean="0"/>
              <a:t>, and </a:t>
            </a:r>
            <a:r>
              <a:rPr lang="en-US" b="1" dirty="0" smtClean="0"/>
              <a:t>Michael </a:t>
            </a:r>
            <a:r>
              <a:rPr lang="en-US" b="1" dirty="0" err="1" smtClean="0"/>
              <a:t>Schwerner</a:t>
            </a:r>
            <a:r>
              <a:rPr lang="en-US" b="1" dirty="0" smtClean="0"/>
              <a:t> </a:t>
            </a:r>
            <a:r>
              <a:rPr lang="en-US" dirty="0" smtClean="0"/>
              <a:t>went missing during a trip to investigate the burning of a church – June 21, 1964</a:t>
            </a:r>
          </a:p>
          <a:p>
            <a:pPr eaLnBrk="1" fontAlgn="auto" hangingPunct="1">
              <a:spcBef>
                <a:spcPts val="0"/>
              </a:spcBef>
              <a:spcAft>
                <a:spcPts val="0"/>
              </a:spcAft>
              <a:buFont typeface="Wingdings" pitchFamily="2" charset="2"/>
              <a:buChar char="Ø"/>
              <a:defRPr/>
            </a:pPr>
            <a:r>
              <a:rPr lang="en-US" dirty="0" smtClean="0"/>
              <a:t>Arrested on speeding charges and held incommunicado at Neshoba County Jail</a:t>
            </a:r>
          </a:p>
          <a:p>
            <a:pPr eaLnBrk="1" fontAlgn="auto" hangingPunct="1">
              <a:spcBef>
                <a:spcPts val="0"/>
              </a:spcBef>
              <a:spcAft>
                <a:spcPts val="0"/>
              </a:spcAft>
              <a:buFont typeface="Wingdings" pitchFamily="2" charset="2"/>
              <a:buChar char="Ø"/>
              <a:defRPr/>
            </a:pPr>
            <a:r>
              <a:rPr lang="en-US" dirty="0" smtClean="0"/>
              <a:t>Deputy Price, a KKK member, alerted his fellow Klansmen to the situation</a:t>
            </a:r>
          </a:p>
          <a:p>
            <a:pPr eaLnBrk="1" fontAlgn="auto" hangingPunct="1">
              <a:spcBef>
                <a:spcPts val="0"/>
              </a:spcBef>
              <a:spcAft>
                <a:spcPts val="0"/>
              </a:spcAft>
              <a:buFont typeface="Wingdings" pitchFamily="2" charset="2"/>
              <a:buChar char="Ø"/>
              <a:defRPr/>
            </a:pPr>
            <a:r>
              <a:rPr lang="en-US" dirty="0" smtClean="0"/>
              <a:t>Price ordered the three young men to leave town, followed their car, then pulled them over again</a:t>
            </a:r>
          </a:p>
          <a:p>
            <a:pPr eaLnBrk="1" fontAlgn="auto" hangingPunct="1">
              <a:spcBef>
                <a:spcPts val="0"/>
              </a:spcBef>
              <a:spcAft>
                <a:spcPts val="0"/>
              </a:spcAft>
              <a:buFont typeface="Wingdings" pitchFamily="2" charset="2"/>
              <a:buChar char="Ø"/>
              <a:defRPr/>
            </a:pPr>
            <a:r>
              <a:rPr lang="en-US" dirty="0" smtClean="0"/>
              <a:t>Klansmen arrived and killed the three young men, buried them, and set fire to their car</a:t>
            </a:r>
          </a:p>
          <a:p>
            <a:pPr eaLnBrk="1" fontAlgn="auto" hangingPunct="1">
              <a:spcBef>
                <a:spcPts val="0"/>
              </a:spcBef>
              <a:spcAft>
                <a:spcPts val="0"/>
              </a:spcAft>
              <a:buFont typeface="Wingdings" pitchFamily="2" charset="2"/>
              <a:buChar char="Ø"/>
              <a:defRPr/>
            </a:pPr>
            <a:r>
              <a:rPr lang="en-US" dirty="0" smtClean="0"/>
              <a:t>LBJ forced </a:t>
            </a:r>
            <a:r>
              <a:rPr lang="en-US" b="1" dirty="0" smtClean="0"/>
              <a:t>J. Edgar Hoover </a:t>
            </a:r>
            <a:r>
              <a:rPr lang="en-US" dirty="0" smtClean="0"/>
              <a:t>(FBI) to investigate</a:t>
            </a:r>
          </a:p>
          <a:p>
            <a:pPr eaLnBrk="1" fontAlgn="auto" hangingPunct="1">
              <a:spcBef>
                <a:spcPts val="0"/>
              </a:spcBef>
              <a:spcAft>
                <a:spcPts val="0"/>
              </a:spcAft>
              <a:buFont typeface="Wingdings" pitchFamily="2" charset="2"/>
              <a:buChar char="Ø"/>
              <a:defRPr/>
            </a:pPr>
            <a:r>
              <a:rPr lang="en-US" dirty="0" smtClean="0"/>
              <a:t>Six-week search for bodies caught national attention</a:t>
            </a:r>
          </a:p>
          <a:p>
            <a:pPr eaLnBrk="1" fontAlgn="auto" hangingPunct="1">
              <a:spcBef>
                <a:spcPts val="0"/>
              </a:spcBef>
              <a:spcAft>
                <a:spcPts val="0"/>
              </a:spcAft>
              <a:buFont typeface="Wingdings" pitchFamily="2" charset="2"/>
              <a:buChar char="Ø"/>
              <a:defRPr/>
            </a:pPr>
            <a:r>
              <a:rPr lang="en-US" dirty="0" smtClean="0"/>
              <a:t>State of Mississippi would not prosecute, so 18 men charged in federal court (charged with violating victims’ civil rights by murdering them)</a:t>
            </a:r>
          </a:p>
          <a:p>
            <a:pPr eaLnBrk="1" fontAlgn="auto" hangingPunct="1">
              <a:spcBef>
                <a:spcPts val="0"/>
              </a:spcBef>
              <a:spcAft>
                <a:spcPts val="0"/>
              </a:spcAft>
              <a:buFont typeface="Wingdings 2"/>
              <a:buChar char=""/>
              <a:defRPr/>
            </a:pPr>
            <a:endParaRPr lang="en-US" dirty="0" smtClean="0"/>
          </a:p>
          <a:p>
            <a:pPr eaLnBrk="1" fontAlgn="auto" hangingPunct="1">
              <a:spcBef>
                <a:spcPts val="0"/>
              </a:spcBef>
              <a:spcAft>
                <a:spcPts val="0"/>
              </a:spcAft>
              <a:buFont typeface="Wingdings 2"/>
              <a:buChar char=""/>
              <a:defRPr/>
            </a:pPr>
            <a:endParaRPr lang="en-US" dirty="0"/>
          </a:p>
        </p:txBody>
      </p:sp>
    </p:spTree>
    <p:extLst>
      <p:ext uri="{BB962C8B-B14F-4D97-AF65-F5344CB8AC3E}">
        <p14:creationId xmlns:p14="http://schemas.microsoft.com/office/powerpoint/2010/main" val="8724779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Freedom Summer, 1964</a:t>
            </a:r>
            <a:endParaRPr lang="en-US" b="1" dirty="0">
              <a:solidFill>
                <a:schemeClr val="tx2">
                  <a:tint val="100000"/>
                  <a:shade val="90000"/>
                  <a:satMod val="250000"/>
                  <a:alpha val="100000"/>
                </a:schemeClr>
              </a:solidFill>
            </a:endParaRPr>
          </a:p>
        </p:txBody>
      </p:sp>
      <p:sp>
        <p:nvSpPr>
          <p:cNvPr id="35843" name="Content Placeholder 2"/>
          <p:cNvSpPr>
            <a:spLocks noGrp="1"/>
          </p:cNvSpPr>
          <p:nvPr>
            <p:ph idx="1"/>
          </p:nvPr>
        </p:nvSpPr>
        <p:spPr>
          <a:xfrm>
            <a:off x="304800" y="1646238"/>
            <a:ext cx="8534400" cy="4906962"/>
          </a:xfrm>
        </p:spPr>
        <p:txBody>
          <a:bodyPr/>
          <a:lstStyle/>
          <a:p>
            <a:pPr eaLnBrk="1" hangingPunct="1"/>
            <a:r>
              <a:rPr lang="en-US" smtClean="0"/>
              <a:t>Major voter registration drive in the South</a:t>
            </a:r>
          </a:p>
          <a:p>
            <a:pPr eaLnBrk="1" hangingPunct="1"/>
            <a:r>
              <a:rPr lang="en-US" smtClean="0"/>
              <a:t>Despite murders of Chaney, Goodman, and Schwerner, approximately 1,000 black and white student volunteers participated</a:t>
            </a:r>
          </a:p>
          <a:p>
            <a:pPr eaLnBrk="1" hangingPunct="1"/>
            <a:r>
              <a:rPr lang="en-US" smtClean="0"/>
              <a:t>Formed </a:t>
            </a:r>
            <a:r>
              <a:rPr lang="en-US" b="1" smtClean="0"/>
              <a:t>Mississippi Freedom Democratic Party </a:t>
            </a:r>
            <a:r>
              <a:rPr lang="en-US" smtClean="0"/>
              <a:t>(MFDP) because Democratic Party of Mississippi was 100% white</a:t>
            </a:r>
          </a:p>
        </p:txBody>
      </p:sp>
    </p:spTree>
    <p:extLst>
      <p:ext uri="{BB962C8B-B14F-4D97-AF65-F5344CB8AC3E}">
        <p14:creationId xmlns:p14="http://schemas.microsoft.com/office/powerpoint/2010/main" val="3859103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Democratic Convention, 1964</a:t>
            </a:r>
            <a:endParaRPr lang="en-US" b="1" dirty="0">
              <a:solidFill>
                <a:schemeClr val="tx2">
                  <a:tint val="100000"/>
                  <a:shade val="90000"/>
                  <a:satMod val="250000"/>
                  <a:alpha val="100000"/>
                </a:schemeClr>
              </a:solidFill>
            </a:endParaRPr>
          </a:p>
        </p:txBody>
      </p:sp>
      <p:sp>
        <p:nvSpPr>
          <p:cNvPr id="36867" name="Content Placeholder 2"/>
          <p:cNvSpPr>
            <a:spLocks noGrp="1"/>
          </p:cNvSpPr>
          <p:nvPr>
            <p:ph idx="1"/>
          </p:nvPr>
        </p:nvSpPr>
        <p:spPr>
          <a:xfrm>
            <a:off x="304800" y="1646238"/>
            <a:ext cx="8534400" cy="4906962"/>
          </a:xfrm>
        </p:spPr>
        <p:txBody>
          <a:bodyPr/>
          <a:lstStyle/>
          <a:p>
            <a:pPr eaLnBrk="1" hangingPunct="1"/>
            <a:r>
              <a:rPr lang="en-US" smtClean="0"/>
              <a:t>New Jersey – August, 1964</a:t>
            </a:r>
          </a:p>
          <a:p>
            <a:pPr eaLnBrk="1" hangingPunct="1"/>
            <a:r>
              <a:rPr lang="en-US" smtClean="0"/>
              <a:t>MFDP sought to represent Mississippi</a:t>
            </a:r>
          </a:p>
          <a:p>
            <a:pPr eaLnBrk="1" hangingPunct="1"/>
            <a:r>
              <a:rPr lang="en-US" b="1" smtClean="0"/>
              <a:t>Fannie Lou Hamer </a:t>
            </a:r>
            <a:r>
              <a:rPr lang="en-US" smtClean="0"/>
              <a:t>spoke about blacks’ desire to “live as decent human beings”</a:t>
            </a:r>
          </a:p>
          <a:p>
            <a:pPr eaLnBrk="1" hangingPunct="1"/>
            <a:r>
              <a:rPr lang="en-US" smtClean="0"/>
              <a:t>Convention offered “at-large delegate” position to two MFDP members as a compromise</a:t>
            </a:r>
          </a:p>
          <a:p>
            <a:pPr eaLnBrk="1" hangingPunct="1"/>
            <a:r>
              <a:rPr lang="en-US" smtClean="0"/>
              <a:t>Official Mississippi delegation walked out</a:t>
            </a:r>
          </a:p>
        </p:txBody>
      </p:sp>
    </p:spTree>
    <p:extLst>
      <p:ext uri="{BB962C8B-B14F-4D97-AF65-F5344CB8AC3E}">
        <p14:creationId xmlns:p14="http://schemas.microsoft.com/office/powerpoint/2010/main" val="10628337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Selma March, 1965</a:t>
            </a:r>
            <a:endParaRPr lang="en-US" b="1" dirty="0">
              <a:solidFill>
                <a:schemeClr val="tx2">
                  <a:tint val="100000"/>
                  <a:shade val="90000"/>
                  <a:satMod val="250000"/>
                  <a:alpha val="100000"/>
                </a:schemeClr>
              </a:solidFill>
            </a:endParaRPr>
          </a:p>
        </p:txBody>
      </p:sp>
      <p:sp>
        <p:nvSpPr>
          <p:cNvPr id="37891" name="Content Placeholder 2"/>
          <p:cNvSpPr>
            <a:spLocks noGrp="1"/>
          </p:cNvSpPr>
          <p:nvPr>
            <p:ph idx="1"/>
          </p:nvPr>
        </p:nvSpPr>
        <p:spPr/>
        <p:txBody>
          <a:bodyPr>
            <a:normAutofit lnSpcReduction="10000"/>
          </a:bodyPr>
          <a:lstStyle/>
          <a:p>
            <a:pPr eaLnBrk="1" hangingPunct="1"/>
            <a:r>
              <a:rPr lang="en-US" smtClean="0"/>
              <a:t>SCLC march in Selma, Alabama, for voting rights legislation</a:t>
            </a:r>
          </a:p>
          <a:p>
            <a:pPr eaLnBrk="1" hangingPunct="1"/>
            <a:r>
              <a:rPr lang="en-US" smtClean="0"/>
              <a:t>Edmund Pettus Bridge, between Montgomery and Selma </a:t>
            </a:r>
          </a:p>
          <a:p>
            <a:pPr eaLnBrk="1" hangingPunct="1"/>
            <a:r>
              <a:rPr lang="en-US" smtClean="0"/>
              <a:t>“Bloody Sunday” – March 7, 1965</a:t>
            </a:r>
          </a:p>
          <a:p>
            <a:pPr eaLnBrk="1" hangingPunct="1"/>
            <a:r>
              <a:rPr lang="en-US" smtClean="0"/>
              <a:t>Alabama state troopers and others violently stopped marchers</a:t>
            </a:r>
          </a:p>
          <a:p>
            <a:pPr eaLnBrk="1" hangingPunct="1"/>
            <a:r>
              <a:rPr lang="en-US" smtClean="0"/>
              <a:t>March 15, 1965 – LBJ spoke for a federal voting rights law on national television</a:t>
            </a:r>
          </a:p>
        </p:txBody>
      </p:sp>
    </p:spTree>
    <p:extLst>
      <p:ext uri="{BB962C8B-B14F-4D97-AF65-F5344CB8AC3E}">
        <p14:creationId xmlns:p14="http://schemas.microsoft.com/office/powerpoint/2010/main" val="18395047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LBJ’s Address to the Nation</a:t>
            </a:r>
            <a:endParaRPr lang="en-US" b="1" dirty="0">
              <a:solidFill>
                <a:schemeClr val="tx2">
                  <a:tint val="100000"/>
                  <a:shade val="90000"/>
                  <a:satMod val="250000"/>
                  <a:alpha val="100000"/>
                </a:schemeClr>
              </a:solidFill>
            </a:endParaRPr>
          </a:p>
        </p:txBody>
      </p:sp>
      <p:sp>
        <p:nvSpPr>
          <p:cNvPr id="38915" name="Content Placeholder 2"/>
          <p:cNvSpPr>
            <a:spLocks noGrp="1"/>
          </p:cNvSpPr>
          <p:nvPr>
            <p:ph idx="1"/>
          </p:nvPr>
        </p:nvSpPr>
        <p:spPr/>
        <p:txBody>
          <a:bodyPr/>
          <a:lstStyle/>
          <a:p>
            <a:pPr eaLnBrk="1" hangingPunct="1"/>
            <a:endParaRPr lang="en-US" smtClean="0"/>
          </a:p>
          <a:p>
            <a:pPr eaLnBrk="1" hangingPunct="1"/>
            <a:r>
              <a:rPr lang="en-US" smtClean="0"/>
              <a:t>March 15, 1965</a:t>
            </a:r>
          </a:p>
          <a:p>
            <a:pPr eaLnBrk="1" hangingPunct="1"/>
            <a:endParaRPr lang="en-US" smtClean="0"/>
          </a:p>
          <a:p>
            <a:pPr eaLnBrk="1" hangingPunct="1"/>
            <a:r>
              <a:rPr lang="en-US" smtClean="0"/>
              <a:t>“Their cause is our cause too, because it is not just Negroes, but really it is all of us, who must overcome the crippling legacy of bigotry and injustice.  And, we shall overcome.”</a:t>
            </a:r>
          </a:p>
        </p:txBody>
      </p:sp>
    </p:spTree>
    <p:extLst>
      <p:ext uri="{BB962C8B-B14F-4D97-AF65-F5344CB8AC3E}">
        <p14:creationId xmlns:p14="http://schemas.microsoft.com/office/powerpoint/2010/main" val="2679910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Life for African Americans in the North (circa 1950)</a:t>
            </a:r>
            <a:endParaRPr lang="en-US" b="1" dirty="0">
              <a:solidFill>
                <a:schemeClr val="tx2">
                  <a:tint val="100000"/>
                  <a:shade val="90000"/>
                  <a:satMod val="250000"/>
                  <a:alpha val="100000"/>
                </a:schemeClr>
              </a:solidFill>
            </a:endParaRPr>
          </a:p>
        </p:txBody>
      </p:sp>
      <p:sp>
        <p:nvSpPr>
          <p:cNvPr id="12291" name="Content Placeholder 2"/>
          <p:cNvSpPr>
            <a:spLocks noGrp="1"/>
          </p:cNvSpPr>
          <p:nvPr>
            <p:ph idx="1"/>
          </p:nvPr>
        </p:nvSpPr>
        <p:spPr>
          <a:xfrm>
            <a:off x="457200" y="1844824"/>
            <a:ext cx="8229600" cy="4281339"/>
          </a:xfrm>
        </p:spPr>
        <p:txBody>
          <a:bodyPr/>
          <a:lstStyle/>
          <a:p>
            <a:pPr eaLnBrk="1" hangingPunct="1"/>
            <a:endParaRPr lang="en-US" b="1" dirty="0" smtClean="0"/>
          </a:p>
          <a:p>
            <a:pPr eaLnBrk="1" hangingPunct="1"/>
            <a:r>
              <a:rPr lang="en-US" b="1" i="1" dirty="0" smtClean="0"/>
              <a:t>De facto segregation </a:t>
            </a:r>
            <a:r>
              <a:rPr lang="en-US" dirty="0" smtClean="0"/>
              <a:t>– unwritten segregation through customs, housing patterns, and traditions</a:t>
            </a:r>
          </a:p>
          <a:p>
            <a:pPr eaLnBrk="1" hangingPunct="1"/>
            <a:endParaRPr lang="en-US" dirty="0" smtClean="0"/>
          </a:p>
          <a:p>
            <a:pPr eaLnBrk="1" hangingPunct="1"/>
            <a:r>
              <a:rPr lang="en-US" b="1" dirty="0" smtClean="0"/>
              <a:t>Segregation</a:t>
            </a:r>
            <a:r>
              <a:rPr lang="en-US" dirty="0" smtClean="0"/>
              <a:t> and </a:t>
            </a:r>
            <a:r>
              <a:rPr lang="en-US" b="1" dirty="0" smtClean="0"/>
              <a:t>discrimination</a:t>
            </a:r>
            <a:r>
              <a:rPr lang="en-US" dirty="0" smtClean="0"/>
              <a:t> in housing, jobs, and more</a:t>
            </a:r>
          </a:p>
        </p:txBody>
      </p:sp>
    </p:spTree>
    <p:extLst>
      <p:ext uri="{BB962C8B-B14F-4D97-AF65-F5344CB8AC3E}">
        <p14:creationId xmlns:p14="http://schemas.microsoft.com/office/powerpoint/2010/main" val="8563643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Voting Rights</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304800" y="1447800"/>
            <a:ext cx="8534400" cy="5105400"/>
          </a:xfrm>
        </p:spPr>
        <p:txBody>
          <a:bodyPr>
            <a:normAutofit fontScale="85000" lnSpcReduction="10000"/>
          </a:bodyPr>
          <a:lstStyle/>
          <a:p>
            <a:pPr eaLnBrk="1" fontAlgn="auto" hangingPunct="1">
              <a:spcBef>
                <a:spcPts val="0"/>
              </a:spcBef>
              <a:spcAft>
                <a:spcPts val="0"/>
              </a:spcAft>
              <a:buFont typeface="Wingdings" pitchFamily="2" charset="2"/>
              <a:buChar char="Ø"/>
              <a:defRPr/>
            </a:pPr>
            <a:r>
              <a:rPr lang="en-US" b="1" i="1" dirty="0" smtClean="0"/>
              <a:t>Baker</a:t>
            </a:r>
            <a:r>
              <a:rPr lang="en-US" b="1" dirty="0" smtClean="0"/>
              <a:t> v. </a:t>
            </a:r>
            <a:r>
              <a:rPr lang="en-US" b="1" i="1" dirty="0" smtClean="0"/>
              <a:t>Carr</a:t>
            </a:r>
            <a:r>
              <a:rPr lang="en-US" dirty="0" smtClean="0"/>
              <a:t>, 1962 – federal government could have election districts redrawn to halt racial gerrymandering</a:t>
            </a:r>
          </a:p>
          <a:p>
            <a:pPr eaLnBrk="1" fontAlgn="auto" hangingPunct="1">
              <a:spcBef>
                <a:spcPts val="0"/>
              </a:spcBef>
              <a:spcAft>
                <a:spcPts val="0"/>
              </a:spcAft>
              <a:buFont typeface="Wingdings" pitchFamily="2" charset="2"/>
              <a:buChar char="Ø"/>
              <a:defRPr/>
            </a:pPr>
            <a:r>
              <a:rPr lang="en-US" b="1" i="1" dirty="0" smtClean="0"/>
              <a:t>Reynolds</a:t>
            </a:r>
            <a:r>
              <a:rPr lang="en-US" b="1" dirty="0" smtClean="0"/>
              <a:t> v. </a:t>
            </a:r>
            <a:r>
              <a:rPr lang="en-US" b="1" i="1" dirty="0" smtClean="0"/>
              <a:t>Sims</a:t>
            </a:r>
            <a:r>
              <a:rPr lang="en-US" dirty="0" smtClean="0"/>
              <a:t>, 1964 – legal principle of “one person, one vote” via equally-populated state legislative districts</a:t>
            </a:r>
          </a:p>
          <a:p>
            <a:pPr eaLnBrk="1" fontAlgn="auto" hangingPunct="1">
              <a:spcBef>
                <a:spcPts val="0"/>
              </a:spcBef>
              <a:spcAft>
                <a:spcPts val="0"/>
              </a:spcAft>
              <a:buFont typeface="Wingdings" pitchFamily="2" charset="2"/>
              <a:buChar char="Ø"/>
              <a:defRPr/>
            </a:pPr>
            <a:r>
              <a:rPr lang="en-US" b="1" dirty="0" smtClean="0"/>
              <a:t>Twenty-fourth Amendment</a:t>
            </a:r>
            <a:r>
              <a:rPr lang="en-US" dirty="0" smtClean="0"/>
              <a:t>, 1964	</a:t>
            </a:r>
          </a:p>
          <a:p>
            <a:pPr marL="811530" lvl="1" indent="-457200" eaLnBrk="1" fontAlgn="auto" hangingPunct="1">
              <a:spcAft>
                <a:spcPts val="0"/>
              </a:spcAft>
              <a:buFont typeface="Wingdings" pitchFamily="2" charset="2"/>
              <a:buChar char="Ø"/>
              <a:defRPr/>
            </a:pPr>
            <a:r>
              <a:rPr lang="en-US" dirty="0" smtClean="0"/>
              <a:t>Outlawed poll taxes</a:t>
            </a:r>
          </a:p>
          <a:p>
            <a:pPr eaLnBrk="1" fontAlgn="auto" hangingPunct="1">
              <a:spcBef>
                <a:spcPts val="0"/>
              </a:spcBef>
              <a:spcAft>
                <a:spcPts val="0"/>
              </a:spcAft>
              <a:buFont typeface="Wingdings" pitchFamily="2" charset="2"/>
              <a:buChar char="Ø"/>
              <a:defRPr/>
            </a:pPr>
            <a:r>
              <a:rPr lang="en-US" b="1" dirty="0" smtClean="0"/>
              <a:t>Voting Rights Act of 1965</a:t>
            </a:r>
          </a:p>
          <a:p>
            <a:pPr marL="811530" lvl="1" indent="-457200" eaLnBrk="1" fontAlgn="auto" hangingPunct="1">
              <a:spcAft>
                <a:spcPts val="0"/>
              </a:spcAft>
              <a:buFont typeface="Wingdings" pitchFamily="2" charset="2"/>
              <a:buChar char="Ø"/>
              <a:defRPr/>
            </a:pPr>
            <a:r>
              <a:rPr lang="en-US" dirty="0" smtClean="0"/>
              <a:t>Outlawed literacy tests</a:t>
            </a:r>
          </a:p>
          <a:p>
            <a:pPr marL="811530" lvl="1" indent="-457200" eaLnBrk="1" fontAlgn="auto" hangingPunct="1">
              <a:spcAft>
                <a:spcPts val="0"/>
              </a:spcAft>
              <a:buFont typeface="Wingdings" pitchFamily="2" charset="2"/>
              <a:buChar char="Ø"/>
              <a:defRPr/>
            </a:pPr>
            <a:r>
              <a:rPr lang="en-US" dirty="0" smtClean="0"/>
              <a:t>Federal government to oversee elections and voter registration</a:t>
            </a:r>
          </a:p>
          <a:p>
            <a:pPr marL="811530" lvl="1" indent="-457200" eaLnBrk="1" fontAlgn="auto" hangingPunct="1">
              <a:spcAft>
                <a:spcPts val="0"/>
              </a:spcAft>
              <a:buFont typeface="Wingdings" pitchFamily="2" charset="2"/>
              <a:buChar char="Ø"/>
              <a:defRPr/>
            </a:pPr>
            <a:r>
              <a:rPr lang="en-US" dirty="0" smtClean="0"/>
              <a:t>Extended to Hispanics in 1975</a:t>
            </a:r>
          </a:p>
          <a:p>
            <a:pPr eaLnBrk="1" fontAlgn="auto" hangingPunct="1">
              <a:spcBef>
                <a:spcPts val="0"/>
              </a:spcBef>
              <a:spcAft>
                <a:spcPts val="0"/>
              </a:spcAft>
              <a:buFont typeface="Wingdings" pitchFamily="2" charset="2"/>
              <a:buChar char="Ø"/>
              <a:defRPr/>
            </a:pPr>
            <a:r>
              <a:rPr lang="en-US" dirty="0" smtClean="0"/>
              <a:t>Numbers of African Americans registered to vote and elected to office multiplied</a:t>
            </a:r>
            <a:endParaRPr lang="en-US" dirty="0"/>
          </a:p>
        </p:txBody>
      </p:sp>
    </p:spTree>
    <p:extLst>
      <p:ext uri="{BB962C8B-B14F-4D97-AF65-F5344CB8AC3E}">
        <p14:creationId xmlns:p14="http://schemas.microsoft.com/office/powerpoint/2010/main" val="28488421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Race Riots</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152400" y="908720"/>
            <a:ext cx="8839200" cy="5949280"/>
          </a:xfrm>
        </p:spPr>
        <p:txBody>
          <a:bodyPr>
            <a:normAutofit fontScale="62500" lnSpcReduction="20000"/>
          </a:bodyPr>
          <a:lstStyle/>
          <a:p>
            <a:pPr marL="0" indent="0" eaLnBrk="1" fontAlgn="auto" hangingPunct="1">
              <a:spcBef>
                <a:spcPts val="0"/>
              </a:spcBef>
              <a:spcAft>
                <a:spcPts val="0"/>
              </a:spcAft>
              <a:buNone/>
              <a:defRPr/>
            </a:pPr>
            <a:r>
              <a:rPr lang="en-US" sz="2900" b="1" dirty="0" smtClean="0"/>
              <a:t>Watts, Los Angeles, California – August, 1965</a:t>
            </a:r>
          </a:p>
          <a:p>
            <a:pPr marL="811530" lvl="1" indent="-457200" eaLnBrk="1" fontAlgn="auto" hangingPunct="1">
              <a:spcAft>
                <a:spcPts val="0"/>
              </a:spcAft>
              <a:buFont typeface="Wingdings" pitchFamily="2" charset="2"/>
              <a:buChar char="Ø"/>
              <a:defRPr/>
            </a:pPr>
            <a:r>
              <a:rPr lang="en-US" sz="2900" dirty="0" smtClean="0"/>
              <a:t>Long-term causes – poverty, discrimination, and police brutality</a:t>
            </a:r>
          </a:p>
          <a:p>
            <a:pPr marL="811530" lvl="1" indent="-457200" eaLnBrk="1" fontAlgn="auto" hangingPunct="1">
              <a:spcAft>
                <a:spcPts val="0"/>
              </a:spcAft>
              <a:buFont typeface="Wingdings" pitchFamily="2" charset="2"/>
              <a:buChar char="Ø"/>
              <a:defRPr/>
            </a:pPr>
            <a:r>
              <a:rPr lang="en-US" sz="2900" dirty="0" smtClean="0"/>
              <a:t>Immediate cause – African American pulled over – his brother wanted to drive car home but police officer called impound lot – brother and mother arrested during argument – crowd gathered</a:t>
            </a:r>
          </a:p>
          <a:p>
            <a:pPr marL="811530" lvl="1" indent="-457200" eaLnBrk="1" fontAlgn="auto" hangingPunct="1">
              <a:spcAft>
                <a:spcPts val="0"/>
              </a:spcAft>
              <a:buFont typeface="Wingdings" pitchFamily="2" charset="2"/>
              <a:buChar char="Ø"/>
              <a:defRPr/>
            </a:pPr>
            <a:r>
              <a:rPr lang="en-US" sz="2900" dirty="0" smtClean="0"/>
              <a:t>Several days of arson and looting</a:t>
            </a:r>
          </a:p>
          <a:p>
            <a:pPr marL="811530" lvl="1" indent="-457200" eaLnBrk="1" fontAlgn="auto" hangingPunct="1">
              <a:spcAft>
                <a:spcPts val="0"/>
              </a:spcAft>
              <a:buFont typeface="Wingdings" pitchFamily="2" charset="2"/>
              <a:buChar char="Ø"/>
              <a:defRPr/>
            </a:pPr>
            <a:r>
              <a:rPr lang="en-US" sz="2900" dirty="0" smtClean="0"/>
              <a:t>National Guard called in to restore order</a:t>
            </a:r>
          </a:p>
          <a:p>
            <a:pPr marL="811530" lvl="1" indent="-457200" eaLnBrk="1" fontAlgn="auto" hangingPunct="1">
              <a:spcAft>
                <a:spcPts val="0"/>
              </a:spcAft>
              <a:buFont typeface="Wingdings" pitchFamily="2" charset="2"/>
              <a:buChar char="Ø"/>
              <a:defRPr/>
            </a:pPr>
            <a:r>
              <a:rPr lang="en-US" sz="2900" dirty="0" smtClean="0"/>
              <a:t>35 dead and over 1,000 wounded</a:t>
            </a:r>
          </a:p>
          <a:p>
            <a:pPr marL="811530" lvl="1" indent="-457200" eaLnBrk="1" fontAlgn="auto" hangingPunct="1">
              <a:spcAft>
                <a:spcPts val="0"/>
              </a:spcAft>
              <a:buFont typeface="Wingdings" pitchFamily="2" charset="2"/>
              <a:buChar char="Ø"/>
              <a:defRPr/>
            </a:pPr>
            <a:endParaRPr lang="en-US" sz="2900" dirty="0" smtClean="0"/>
          </a:p>
          <a:p>
            <a:pPr marL="0" indent="0" eaLnBrk="1" fontAlgn="auto" hangingPunct="1">
              <a:spcBef>
                <a:spcPts val="0"/>
              </a:spcBef>
              <a:spcAft>
                <a:spcPts val="0"/>
              </a:spcAft>
              <a:buNone/>
              <a:defRPr/>
            </a:pPr>
            <a:r>
              <a:rPr lang="en-US" sz="2900" b="1" dirty="0" smtClean="0"/>
              <a:t>Newark, New Jersey – July,1967</a:t>
            </a:r>
          </a:p>
          <a:p>
            <a:pPr marL="811530" lvl="1" indent="-457200" eaLnBrk="1" fontAlgn="auto" hangingPunct="1">
              <a:spcAft>
                <a:spcPts val="0"/>
              </a:spcAft>
              <a:buFont typeface="Wingdings" pitchFamily="2" charset="2"/>
              <a:buChar char="Ø"/>
              <a:defRPr/>
            </a:pPr>
            <a:r>
              <a:rPr lang="en-US" sz="2900" dirty="0" smtClean="0"/>
              <a:t>Long-term causes – Italian-Americans dominated local politics despite a large black population – blacks also suffered from poverty, poor housing, discrimination, and police brutality</a:t>
            </a:r>
          </a:p>
          <a:p>
            <a:pPr marL="811530" lvl="1" indent="-457200" eaLnBrk="1" fontAlgn="auto" hangingPunct="1">
              <a:spcAft>
                <a:spcPts val="0"/>
              </a:spcAft>
              <a:buFont typeface="Wingdings" pitchFamily="2" charset="2"/>
              <a:buChar char="Ø"/>
              <a:defRPr/>
            </a:pPr>
            <a:r>
              <a:rPr lang="en-US" sz="2900" dirty="0" smtClean="0"/>
              <a:t>Immediate cause – incapacitated African American seen being taken to police station and rumors spread that he’d been killed while in police custody</a:t>
            </a:r>
          </a:p>
          <a:p>
            <a:pPr marL="811530" lvl="1" indent="-457200" eaLnBrk="1" fontAlgn="auto" hangingPunct="1">
              <a:spcAft>
                <a:spcPts val="0"/>
              </a:spcAft>
              <a:buFont typeface="Wingdings" pitchFamily="2" charset="2"/>
              <a:buChar char="Ø"/>
              <a:defRPr/>
            </a:pPr>
            <a:r>
              <a:rPr lang="en-US" sz="2900" dirty="0" smtClean="0"/>
              <a:t>26 dead and hundreds wounded</a:t>
            </a:r>
          </a:p>
          <a:p>
            <a:pPr marL="811530" lvl="1" indent="-457200" eaLnBrk="1" fontAlgn="auto" hangingPunct="1">
              <a:spcAft>
                <a:spcPts val="0"/>
              </a:spcAft>
              <a:buFont typeface="Wingdings" pitchFamily="2" charset="2"/>
              <a:buChar char="Ø"/>
              <a:defRPr/>
            </a:pPr>
            <a:endParaRPr lang="en-US" sz="2900" b="1" dirty="0" smtClean="0"/>
          </a:p>
          <a:p>
            <a:pPr marL="0" indent="0" eaLnBrk="1" fontAlgn="auto" hangingPunct="1">
              <a:spcBef>
                <a:spcPts val="0"/>
              </a:spcBef>
              <a:spcAft>
                <a:spcPts val="0"/>
              </a:spcAft>
              <a:buNone/>
              <a:defRPr/>
            </a:pPr>
            <a:r>
              <a:rPr lang="en-US" sz="2900" b="1" dirty="0" smtClean="0"/>
              <a:t>Detroit, Michigan – July, 1967</a:t>
            </a:r>
          </a:p>
          <a:p>
            <a:pPr marL="811530" lvl="1" indent="-457200" eaLnBrk="1" fontAlgn="auto" hangingPunct="1">
              <a:spcAft>
                <a:spcPts val="0"/>
              </a:spcAft>
              <a:buFont typeface="Wingdings" pitchFamily="2" charset="2"/>
              <a:buChar char="Ø"/>
              <a:defRPr/>
            </a:pPr>
            <a:r>
              <a:rPr lang="en-US" sz="2900" dirty="0" smtClean="0"/>
              <a:t>Long-term causes – police brutality, poverty, and poor housing</a:t>
            </a:r>
          </a:p>
          <a:p>
            <a:pPr marL="811530" lvl="1" indent="-457200" eaLnBrk="1" fontAlgn="auto" hangingPunct="1">
              <a:spcAft>
                <a:spcPts val="0"/>
              </a:spcAft>
              <a:buFont typeface="Wingdings" pitchFamily="2" charset="2"/>
              <a:buChar char="Ø"/>
              <a:defRPr/>
            </a:pPr>
            <a:r>
              <a:rPr lang="en-US" sz="2900" dirty="0" smtClean="0"/>
              <a:t>Immediate cause – police raid on a blind pig (speakeasy)</a:t>
            </a:r>
          </a:p>
          <a:p>
            <a:pPr marL="811530" lvl="1" indent="-457200" eaLnBrk="1" fontAlgn="auto" hangingPunct="1">
              <a:spcAft>
                <a:spcPts val="0"/>
              </a:spcAft>
              <a:buFont typeface="Wingdings" pitchFamily="2" charset="2"/>
              <a:buChar char="Ø"/>
              <a:defRPr/>
            </a:pPr>
            <a:r>
              <a:rPr lang="en-US" sz="2900" dirty="0" smtClean="0"/>
              <a:t>$50 million in property damage</a:t>
            </a:r>
          </a:p>
          <a:p>
            <a:pPr marL="811530" lvl="1" indent="-457200" eaLnBrk="1" fontAlgn="auto" hangingPunct="1">
              <a:spcAft>
                <a:spcPts val="0"/>
              </a:spcAft>
              <a:buFont typeface="Wingdings" pitchFamily="2" charset="2"/>
              <a:buChar char="Ø"/>
              <a:defRPr/>
            </a:pPr>
            <a:r>
              <a:rPr lang="en-US" sz="2900" dirty="0" smtClean="0"/>
              <a:t>43 deaths and hundreds of injuries</a:t>
            </a:r>
          </a:p>
          <a:p>
            <a:pPr marL="640080" lvl="1" eaLnBrk="1" fontAlgn="auto" hangingPunct="1">
              <a:spcAft>
                <a:spcPts val="0"/>
              </a:spcAft>
              <a:defRPr/>
            </a:pPr>
            <a:endParaRPr lang="en-US" dirty="0"/>
          </a:p>
        </p:txBody>
      </p:sp>
    </p:spTree>
    <p:extLst>
      <p:ext uri="{BB962C8B-B14F-4D97-AF65-F5344CB8AC3E}">
        <p14:creationId xmlns:p14="http://schemas.microsoft.com/office/powerpoint/2010/main" val="18940650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a:bodyPr>
          <a:lstStyle/>
          <a:p>
            <a:pPr marL="54864" indent="0" eaLnBrk="1" fontAlgn="auto" hangingPunct="1">
              <a:spcAft>
                <a:spcPts val="0"/>
              </a:spcAft>
              <a:defRPr/>
            </a:pPr>
            <a:r>
              <a:rPr lang="en-US" b="1" dirty="0" err="1" smtClean="0">
                <a:solidFill>
                  <a:schemeClr val="tx2">
                    <a:tint val="100000"/>
                    <a:shade val="90000"/>
                    <a:satMod val="250000"/>
                    <a:alpha val="100000"/>
                  </a:schemeClr>
                </a:solidFill>
              </a:rPr>
              <a:t>Kerner</a:t>
            </a:r>
            <a:r>
              <a:rPr lang="en-US" b="1" dirty="0" smtClean="0">
                <a:solidFill>
                  <a:schemeClr val="tx2">
                    <a:tint val="100000"/>
                    <a:shade val="90000"/>
                    <a:satMod val="250000"/>
                    <a:alpha val="100000"/>
                  </a:schemeClr>
                </a:solidFill>
              </a:rPr>
              <a:t> Commission Report, 1967</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lnSpcReduction="10000"/>
          </a:bodyPr>
          <a:lstStyle/>
          <a:p>
            <a:pPr eaLnBrk="1" fontAlgn="auto" hangingPunct="1">
              <a:spcBef>
                <a:spcPts val="0"/>
              </a:spcBef>
              <a:spcAft>
                <a:spcPts val="0"/>
              </a:spcAft>
              <a:buFont typeface="Wingdings" pitchFamily="2" charset="2"/>
              <a:buChar char="Ø"/>
              <a:defRPr/>
            </a:pPr>
            <a:r>
              <a:rPr lang="en-US" b="1" dirty="0" smtClean="0"/>
              <a:t>National Advisory Commission on Civil Disorders </a:t>
            </a:r>
            <a:r>
              <a:rPr lang="en-US" dirty="0" smtClean="0"/>
              <a:t>established by LBJ</a:t>
            </a:r>
          </a:p>
          <a:p>
            <a:pPr eaLnBrk="1" fontAlgn="auto" hangingPunct="1">
              <a:spcBef>
                <a:spcPts val="0"/>
              </a:spcBef>
              <a:spcAft>
                <a:spcPts val="0"/>
              </a:spcAft>
              <a:buFont typeface="Wingdings" pitchFamily="2" charset="2"/>
              <a:buChar char="Ø"/>
              <a:defRPr/>
            </a:pPr>
            <a:r>
              <a:rPr lang="en-US" dirty="0" smtClean="0"/>
              <a:t>Determined </a:t>
            </a:r>
            <a:r>
              <a:rPr lang="en-US" b="1" dirty="0" smtClean="0"/>
              <a:t>cause</a:t>
            </a:r>
            <a:r>
              <a:rPr lang="en-US" dirty="0" smtClean="0"/>
              <a:t> of riots = racial discrimination</a:t>
            </a:r>
          </a:p>
          <a:p>
            <a:pPr eaLnBrk="1" fontAlgn="auto" hangingPunct="1">
              <a:spcBef>
                <a:spcPts val="0"/>
              </a:spcBef>
              <a:spcAft>
                <a:spcPts val="0"/>
              </a:spcAft>
              <a:buFont typeface="Wingdings" pitchFamily="2" charset="2"/>
              <a:buChar char="Ø"/>
              <a:defRPr/>
            </a:pPr>
            <a:r>
              <a:rPr lang="en-US" dirty="0" smtClean="0"/>
              <a:t>Commission’s </a:t>
            </a:r>
            <a:r>
              <a:rPr lang="en-US" b="1" dirty="0" smtClean="0"/>
              <a:t>solution</a:t>
            </a:r>
            <a:r>
              <a:rPr lang="en-US" dirty="0" smtClean="0"/>
              <a:t> = establish and expand federal programs to reduce and eliminate problems of the “racial ghetto”</a:t>
            </a:r>
          </a:p>
          <a:p>
            <a:pPr eaLnBrk="1" fontAlgn="auto" hangingPunct="1">
              <a:spcBef>
                <a:spcPts val="0"/>
              </a:spcBef>
              <a:spcAft>
                <a:spcPts val="0"/>
              </a:spcAft>
              <a:buFont typeface="Wingdings" pitchFamily="2" charset="2"/>
              <a:buChar char="Ø"/>
              <a:defRPr/>
            </a:pPr>
            <a:r>
              <a:rPr lang="en-US" dirty="0" smtClean="0"/>
              <a:t>Public </a:t>
            </a:r>
            <a:r>
              <a:rPr lang="en-US" b="1" dirty="0" smtClean="0"/>
              <a:t>reaction</a:t>
            </a:r>
            <a:r>
              <a:rPr lang="en-US" dirty="0" smtClean="0"/>
              <a:t> = programs considered too expensive and seen as a reward for rioting; LBJ distracted by Vietnam War</a:t>
            </a:r>
            <a:endParaRPr lang="en-US" dirty="0"/>
          </a:p>
        </p:txBody>
      </p:sp>
    </p:spTree>
    <p:extLst>
      <p:ext uri="{BB962C8B-B14F-4D97-AF65-F5344CB8AC3E}">
        <p14:creationId xmlns:p14="http://schemas.microsoft.com/office/powerpoint/2010/main" val="27678627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Malcolm X</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228600" y="1447800"/>
            <a:ext cx="8686800" cy="5029200"/>
          </a:xfrm>
        </p:spPr>
        <p:txBody>
          <a:bodyPr>
            <a:normAutofit fontScale="92500"/>
          </a:bodyPr>
          <a:lstStyle/>
          <a:p>
            <a:pPr eaLnBrk="1" fontAlgn="auto" hangingPunct="1">
              <a:spcBef>
                <a:spcPts val="0"/>
              </a:spcBef>
              <a:spcAft>
                <a:spcPts val="0"/>
              </a:spcAft>
              <a:buFont typeface="Wingdings" pitchFamily="2" charset="2"/>
              <a:buChar char="Ø"/>
              <a:defRPr/>
            </a:pPr>
            <a:r>
              <a:rPr lang="en-US" dirty="0" smtClean="0"/>
              <a:t>Honors student who ended up in jail</a:t>
            </a:r>
          </a:p>
          <a:p>
            <a:pPr eaLnBrk="1" fontAlgn="auto" hangingPunct="1">
              <a:spcBef>
                <a:spcPts val="0"/>
              </a:spcBef>
              <a:spcAft>
                <a:spcPts val="0"/>
              </a:spcAft>
              <a:buFont typeface="Wingdings" pitchFamily="2" charset="2"/>
              <a:buChar char="Ø"/>
              <a:defRPr/>
            </a:pPr>
            <a:r>
              <a:rPr lang="en-US" dirty="0" smtClean="0"/>
              <a:t>Converted to </a:t>
            </a:r>
            <a:r>
              <a:rPr lang="en-US" b="1" dirty="0" smtClean="0"/>
              <a:t>Nation of Islam </a:t>
            </a:r>
            <a:r>
              <a:rPr lang="en-US" dirty="0" smtClean="0"/>
              <a:t>while in prison</a:t>
            </a:r>
          </a:p>
          <a:p>
            <a:pPr eaLnBrk="1" fontAlgn="auto" hangingPunct="1">
              <a:spcBef>
                <a:spcPts val="0"/>
              </a:spcBef>
              <a:spcAft>
                <a:spcPts val="0"/>
              </a:spcAft>
              <a:buFont typeface="Wingdings" pitchFamily="2" charset="2"/>
              <a:buChar char="Ø"/>
              <a:defRPr/>
            </a:pPr>
            <a:r>
              <a:rPr lang="en-US" i="1" dirty="0" smtClean="0"/>
              <a:t>X</a:t>
            </a:r>
            <a:r>
              <a:rPr lang="en-US" dirty="0" smtClean="0"/>
              <a:t> replaced his “slave name,” </a:t>
            </a:r>
            <a:r>
              <a:rPr lang="en-US" i="1" dirty="0" smtClean="0"/>
              <a:t>Little</a:t>
            </a:r>
            <a:endParaRPr lang="en-US" dirty="0" smtClean="0"/>
          </a:p>
          <a:p>
            <a:pPr eaLnBrk="1" fontAlgn="auto" hangingPunct="1">
              <a:spcBef>
                <a:spcPts val="0"/>
              </a:spcBef>
              <a:spcAft>
                <a:spcPts val="0"/>
              </a:spcAft>
              <a:buFont typeface="Wingdings" pitchFamily="2" charset="2"/>
              <a:buChar char="Ø"/>
              <a:defRPr/>
            </a:pPr>
            <a:r>
              <a:rPr lang="en-US" dirty="0" smtClean="0"/>
              <a:t>Initially advocated separation of races</a:t>
            </a:r>
          </a:p>
          <a:p>
            <a:pPr eaLnBrk="1" fontAlgn="auto" hangingPunct="1">
              <a:spcBef>
                <a:spcPts val="0"/>
              </a:spcBef>
              <a:spcAft>
                <a:spcPts val="0"/>
              </a:spcAft>
              <a:buFont typeface="Wingdings" pitchFamily="2" charset="2"/>
              <a:buChar char="Ø"/>
              <a:defRPr/>
            </a:pPr>
            <a:r>
              <a:rPr lang="en-US" dirty="0" smtClean="0"/>
              <a:t>1964 – broke away from Nation of Islam, formed own group, and went on hajj (pilgrimage to Mecca)</a:t>
            </a:r>
          </a:p>
          <a:p>
            <a:pPr eaLnBrk="1" fontAlgn="auto" hangingPunct="1">
              <a:spcBef>
                <a:spcPts val="0"/>
              </a:spcBef>
              <a:spcAft>
                <a:spcPts val="0"/>
              </a:spcAft>
              <a:buFont typeface="Wingdings" pitchFamily="2" charset="2"/>
              <a:buChar char="Ø"/>
              <a:defRPr/>
            </a:pPr>
            <a:r>
              <a:rPr lang="en-US" dirty="0" smtClean="0"/>
              <a:t>Trip to Mecca, where he saw all races praying together, convinced him that Islam transcended race</a:t>
            </a:r>
          </a:p>
          <a:p>
            <a:pPr eaLnBrk="1" fontAlgn="auto" hangingPunct="1">
              <a:spcBef>
                <a:spcPts val="0"/>
              </a:spcBef>
              <a:spcAft>
                <a:spcPts val="0"/>
              </a:spcAft>
              <a:buFont typeface="Wingdings" pitchFamily="2" charset="2"/>
              <a:buChar char="Ø"/>
              <a:defRPr/>
            </a:pPr>
            <a:r>
              <a:rPr lang="en-US" dirty="0" smtClean="0"/>
              <a:t>1965 – assassinated by members of the Nation of Islam</a:t>
            </a:r>
            <a:endParaRPr lang="en-US" dirty="0"/>
          </a:p>
        </p:txBody>
      </p:sp>
    </p:spTree>
    <p:extLst>
      <p:ext uri="{BB962C8B-B14F-4D97-AF65-F5344CB8AC3E}">
        <p14:creationId xmlns:p14="http://schemas.microsoft.com/office/powerpoint/2010/main" val="32269745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Black Power, 1966</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052736"/>
            <a:ext cx="8229600" cy="5805264"/>
          </a:xfrm>
        </p:spPr>
        <p:txBody>
          <a:bodyPr>
            <a:normAutofit fontScale="92500" lnSpcReduction="20000"/>
          </a:bodyPr>
          <a:lstStyle/>
          <a:p>
            <a:pPr eaLnBrk="1" fontAlgn="auto" hangingPunct="1">
              <a:spcBef>
                <a:spcPts val="0"/>
              </a:spcBef>
              <a:spcAft>
                <a:spcPts val="0"/>
              </a:spcAft>
              <a:buFont typeface="Wingdings" pitchFamily="2" charset="2"/>
              <a:buChar char="Ø"/>
              <a:defRPr/>
            </a:pPr>
            <a:r>
              <a:rPr lang="en-US" dirty="0" smtClean="0"/>
              <a:t>“March Against Fear” voter registration drive in Mississippi</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b="1" dirty="0" smtClean="0"/>
              <a:t>James Meredith </a:t>
            </a:r>
            <a:r>
              <a:rPr lang="en-US" dirty="0" smtClean="0"/>
              <a:t>shot and wounded</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b="1" dirty="0" err="1" smtClean="0"/>
              <a:t>Stokely</a:t>
            </a:r>
            <a:r>
              <a:rPr lang="en-US" b="1" dirty="0" smtClean="0"/>
              <a:t> Carmichael </a:t>
            </a:r>
            <a:r>
              <a:rPr lang="en-US" dirty="0" smtClean="0"/>
              <a:t>(later known as </a:t>
            </a:r>
            <a:r>
              <a:rPr lang="en-US" dirty="0" err="1" smtClean="0"/>
              <a:t>Kwame</a:t>
            </a:r>
            <a:r>
              <a:rPr lang="en-US" dirty="0" smtClean="0"/>
              <a:t> </a:t>
            </a:r>
            <a:r>
              <a:rPr lang="en-US" dirty="0" err="1" smtClean="0"/>
              <a:t>Toure</a:t>
            </a:r>
            <a:r>
              <a:rPr lang="en-US" dirty="0" smtClean="0"/>
              <a:t>) and others arrested in Greenwood, Mississippi</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Carmichael coined term “</a:t>
            </a:r>
            <a:r>
              <a:rPr lang="en-US" b="1" dirty="0" smtClean="0"/>
              <a:t>black power</a:t>
            </a:r>
            <a:r>
              <a:rPr lang="en-US" dirty="0" smtClean="0"/>
              <a:t>” in a speech after his release – he later coined the term “</a:t>
            </a:r>
            <a:r>
              <a:rPr lang="en-US" b="1" dirty="0" smtClean="0"/>
              <a:t>institutional racism</a:t>
            </a:r>
            <a:r>
              <a:rPr lang="en-US" dirty="0" smtClean="0"/>
              <a:t>”</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Many whites felt threatened</a:t>
            </a:r>
            <a:endParaRPr lang="en-US" dirty="0"/>
          </a:p>
        </p:txBody>
      </p:sp>
    </p:spTree>
    <p:extLst>
      <p:ext uri="{BB962C8B-B14F-4D97-AF65-F5344CB8AC3E}">
        <p14:creationId xmlns:p14="http://schemas.microsoft.com/office/powerpoint/2010/main" val="3655089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Black Power Movement</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152400" y="1143000"/>
            <a:ext cx="8839200" cy="5562600"/>
          </a:xfrm>
        </p:spPr>
        <p:txBody>
          <a:bodyPr>
            <a:normAutofit fontScale="85000" lnSpcReduction="20000"/>
          </a:bodyPr>
          <a:lstStyle/>
          <a:p>
            <a:pPr eaLnBrk="1" fontAlgn="auto" hangingPunct="1">
              <a:spcBef>
                <a:spcPts val="0"/>
              </a:spcBef>
              <a:spcAft>
                <a:spcPts val="0"/>
              </a:spcAft>
              <a:buFont typeface="Wingdings" pitchFamily="2" charset="2"/>
              <a:buChar char="Ø"/>
              <a:defRPr/>
            </a:pPr>
            <a:r>
              <a:rPr lang="en-US" dirty="0" smtClean="0"/>
              <a:t>African-American reaction to white resistance to civil rights movement</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Varied political ideologies – some adherents advocated black separatism and/or the use of violence, while others were nonviolent and wanted desegregation and equality</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Overall movement saw blacks linked in a global struggle for rights and self-determination</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Use of term “black” instead of “colored” or “Negro”</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Celebrated African heritage by adopting African hairstyles, names, etc.</a:t>
            </a:r>
          </a:p>
          <a:p>
            <a:pPr marL="811530" lvl="1" indent="-457200" eaLnBrk="1" fontAlgn="auto" hangingPunct="1">
              <a:spcAft>
                <a:spcPts val="0"/>
              </a:spcAft>
              <a:buFont typeface="Wingdings" pitchFamily="2" charset="2"/>
              <a:buChar char="Ø"/>
              <a:defRPr/>
            </a:pPr>
            <a:r>
              <a:rPr lang="en-US" dirty="0" smtClean="0"/>
              <a:t>e.g., </a:t>
            </a:r>
            <a:r>
              <a:rPr lang="en-US" dirty="0" err="1" smtClean="0"/>
              <a:t>Stokely</a:t>
            </a:r>
            <a:r>
              <a:rPr lang="en-US" dirty="0" smtClean="0"/>
              <a:t> Carmichael became </a:t>
            </a:r>
            <a:r>
              <a:rPr lang="en-US" dirty="0" err="1" smtClean="0"/>
              <a:t>Kwame</a:t>
            </a:r>
            <a:r>
              <a:rPr lang="en-US" dirty="0" smtClean="0"/>
              <a:t> </a:t>
            </a:r>
            <a:r>
              <a:rPr lang="en-US" dirty="0" err="1" smtClean="0"/>
              <a:t>Toure</a:t>
            </a:r>
            <a:r>
              <a:rPr lang="en-US" dirty="0" smtClean="0"/>
              <a:t> </a:t>
            </a:r>
          </a:p>
        </p:txBody>
      </p:sp>
    </p:spTree>
    <p:extLst>
      <p:ext uri="{BB962C8B-B14F-4D97-AF65-F5344CB8AC3E}">
        <p14:creationId xmlns:p14="http://schemas.microsoft.com/office/powerpoint/2010/main" val="16187057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Black Panthers, 1966</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4906962"/>
          </a:xfrm>
        </p:spPr>
        <p:txBody>
          <a:bodyPr>
            <a:normAutofit fontScale="92500" lnSpcReduction="20000"/>
          </a:bodyPr>
          <a:lstStyle/>
          <a:p>
            <a:pPr eaLnBrk="1" fontAlgn="auto" hangingPunct="1">
              <a:spcBef>
                <a:spcPts val="0"/>
              </a:spcBef>
              <a:spcAft>
                <a:spcPts val="0"/>
              </a:spcAft>
              <a:buFont typeface="Wingdings" pitchFamily="2" charset="2"/>
              <a:buChar char="Ø"/>
              <a:defRPr/>
            </a:pPr>
            <a:r>
              <a:rPr lang="en-US" dirty="0" smtClean="0"/>
              <a:t>Formed by </a:t>
            </a:r>
            <a:r>
              <a:rPr lang="en-US" b="1" dirty="0" smtClean="0"/>
              <a:t>Bobby Seale </a:t>
            </a:r>
            <a:r>
              <a:rPr lang="en-US" dirty="0" smtClean="0"/>
              <a:t>and </a:t>
            </a:r>
            <a:r>
              <a:rPr lang="en-US" b="1" dirty="0" smtClean="0"/>
              <a:t>Huey Newton </a:t>
            </a:r>
            <a:r>
              <a:rPr lang="en-US" dirty="0" smtClean="0"/>
              <a:t>in Oakland, California</a:t>
            </a:r>
          </a:p>
          <a:p>
            <a:pPr eaLnBrk="1" fontAlgn="auto" hangingPunct="1">
              <a:spcBef>
                <a:spcPts val="0"/>
              </a:spcBef>
              <a:spcAft>
                <a:spcPts val="0"/>
              </a:spcAft>
              <a:buFont typeface="Wingdings" pitchFamily="2" charset="2"/>
              <a:buChar char="Ø"/>
              <a:defRPr/>
            </a:pPr>
            <a:r>
              <a:rPr lang="en-US" dirty="0" smtClean="0"/>
              <a:t>Retaliated against police brutality by organizing armed patrols of black neighborhoods</a:t>
            </a:r>
          </a:p>
          <a:p>
            <a:pPr eaLnBrk="1" fontAlgn="auto" hangingPunct="1">
              <a:spcBef>
                <a:spcPts val="0"/>
              </a:spcBef>
              <a:spcAft>
                <a:spcPts val="0"/>
              </a:spcAft>
              <a:buFont typeface="Wingdings" pitchFamily="2" charset="2"/>
              <a:buChar char="Ø"/>
              <a:defRPr/>
            </a:pPr>
            <a:r>
              <a:rPr lang="en-US" dirty="0" smtClean="0"/>
              <a:t>Socialist doctrine – “</a:t>
            </a:r>
            <a:r>
              <a:rPr lang="en-US" b="1" dirty="0" smtClean="0"/>
              <a:t>Ten Point</a:t>
            </a:r>
            <a:r>
              <a:rPr lang="en-US" dirty="0" smtClean="0"/>
              <a:t>” program included calls for “Land, Bread, Housing, Education, Clothing, Justice and Peace”</a:t>
            </a:r>
          </a:p>
          <a:p>
            <a:pPr eaLnBrk="1" fontAlgn="auto" hangingPunct="1">
              <a:spcBef>
                <a:spcPts val="0"/>
              </a:spcBef>
              <a:spcAft>
                <a:spcPts val="0"/>
              </a:spcAft>
              <a:buFont typeface="Wingdings" pitchFamily="2" charset="2"/>
              <a:buChar char="Ø"/>
              <a:defRPr/>
            </a:pPr>
            <a:r>
              <a:rPr lang="en-US" dirty="0" smtClean="0"/>
              <a:t>Started urban poverty programs (e.g., free breakfasts for kids)</a:t>
            </a:r>
          </a:p>
          <a:p>
            <a:pPr eaLnBrk="1" fontAlgn="auto" hangingPunct="1">
              <a:spcBef>
                <a:spcPts val="0"/>
              </a:spcBef>
              <a:spcAft>
                <a:spcPts val="0"/>
              </a:spcAft>
              <a:buFont typeface="Wingdings" pitchFamily="2" charset="2"/>
              <a:buChar char="Ø"/>
              <a:defRPr/>
            </a:pPr>
            <a:r>
              <a:rPr lang="en-US" dirty="0" err="1" smtClean="0"/>
              <a:t>J.Edgar</a:t>
            </a:r>
            <a:r>
              <a:rPr lang="en-US" dirty="0" smtClean="0"/>
              <a:t> Hoover called them “the greatest threat to the internal security of the country” and used numerous unlawful methods to destroy the group</a:t>
            </a:r>
          </a:p>
          <a:p>
            <a:pPr eaLnBrk="1" fontAlgn="auto" hangingPunct="1">
              <a:spcBef>
                <a:spcPts val="0"/>
              </a:spcBef>
              <a:spcAft>
                <a:spcPts val="0"/>
              </a:spcAft>
              <a:buFont typeface="Wingdings 2"/>
              <a:buChar char=""/>
              <a:defRPr/>
            </a:pPr>
            <a:endParaRPr lang="en-US" dirty="0"/>
          </a:p>
        </p:txBody>
      </p:sp>
    </p:spTree>
    <p:extLst>
      <p:ext uri="{BB962C8B-B14F-4D97-AF65-F5344CB8AC3E}">
        <p14:creationId xmlns:p14="http://schemas.microsoft.com/office/powerpoint/2010/main" val="33578348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err="1" smtClean="0">
                <a:solidFill>
                  <a:schemeClr val="tx2">
                    <a:tint val="100000"/>
                    <a:shade val="90000"/>
                    <a:satMod val="250000"/>
                    <a:alpha val="100000"/>
                  </a:schemeClr>
                </a:solidFill>
              </a:rPr>
              <a:t>Thurgood</a:t>
            </a:r>
            <a:r>
              <a:rPr lang="en-US" b="1" dirty="0" smtClean="0">
                <a:solidFill>
                  <a:schemeClr val="tx2">
                    <a:tint val="100000"/>
                    <a:shade val="90000"/>
                    <a:satMod val="250000"/>
                    <a:alpha val="100000"/>
                  </a:schemeClr>
                </a:solidFill>
              </a:rPr>
              <a:t> Marshall, 1967</a:t>
            </a:r>
            <a:endParaRPr lang="en-US" b="1" dirty="0">
              <a:solidFill>
                <a:schemeClr val="tx2">
                  <a:tint val="100000"/>
                  <a:shade val="90000"/>
                  <a:satMod val="250000"/>
                  <a:alpha val="100000"/>
                </a:schemeClr>
              </a:solidFill>
            </a:endParaRPr>
          </a:p>
        </p:txBody>
      </p:sp>
      <p:sp>
        <p:nvSpPr>
          <p:cNvPr id="47107" name="Content Placeholder 2"/>
          <p:cNvSpPr>
            <a:spLocks noGrp="1"/>
          </p:cNvSpPr>
          <p:nvPr>
            <p:ph idx="1"/>
          </p:nvPr>
        </p:nvSpPr>
        <p:spPr>
          <a:xfrm>
            <a:off x="457200" y="1646238"/>
            <a:ext cx="8229600" cy="4983162"/>
          </a:xfrm>
        </p:spPr>
        <p:txBody>
          <a:bodyPr>
            <a:normAutofit lnSpcReduction="10000"/>
          </a:bodyPr>
          <a:lstStyle/>
          <a:p>
            <a:pPr eaLnBrk="1" hangingPunct="1"/>
            <a:r>
              <a:rPr lang="en-US" smtClean="0"/>
              <a:t>Former attorney for the NAACP</a:t>
            </a:r>
          </a:p>
          <a:p>
            <a:pPr eaLnBrk="1" hangingPunct="1"/>
            <a:endParaRPr lang="en-US" smtClean="0"/>
          </a:p>
          <a:p>
            <a:pPr eaLnBrk="1" hangingPunct="1"/>
            <a:r>
              <a:rPr lang="en-US" smtClean="0"/>
              <a:t>Argued </a:t>
            </a:r>
            <a:r>
              <a:rPr lang="en-US" i="1" smtClean="0"/>
              <a:t>Brown</a:t>
            </a:r>
            <a:r>
              <a:rPr lang="en-US" smtClean="0"/>
              <a:t> v. </a:t>
            </a:r>
            <a:r>
              <a:rPr lang="en-US" i="1" smtClean="0"/>
              <a:t>Board of Education</a:t>
            </a:r>
          </a:p>
          <a:p>
            <a:pPr eaLnBrk="1" hangingPunct="1"/>
            <a:endParaRPr lang="en-US" smtClean="0"/>
          </a:p>
          <a:p>
            <a:pPr eaLnBrk="1" hangingPunct="1"/>
            <a:r>
              <a:rPr lang="en-US" smtClean="0"/>
              <a:t>Appointed as first African-American justice of the Supreme Court</a:t>
            </a:r>
          </a:p>
          <a:p>
            <a:pPr eaLnBrk="1" hangingPunct="1"/>
            <a:endParaRPr lang="en-US" smtClean="0"/>
          </a:p>
          <a:p>
            <a:pPr eaLnBrk="1" hangingPunct="1"/>
            <a:r>
              <a:rPr lang="en-US" smtClean="0"/>
              <a:t>Supported affirmative action to correct racial imbalances in education, employment, etc.</a:t>
            </a:r>
          </a:p>
        </p:txBody>
      </p:sp>
    </p:spTree>
    <p:extLst>
      <p:ext uri="{BB962C8B-B14F-4D97-AF65-F5344CB8AC3E}">
        <p14:creationId xmlns:p14="http://schemas.microsoft.com/office/powerpoint/2010/main" val="297447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Poor People’s Campaign, 1968</a:t>
            </a:r>
            <a:endParaRPr lang="en-US" b="1" dirty="0">
              <a:solidFill>
                <a:schemeClr val="tx2">
                  <a:tint val="100000"/>
                  <a:shade val="90000"/>
                  <a:satMod val="250000"/>
                  <a:alpha val="100000"/>
                </a:schemeClr>
              </a:solidFill>
            </a:endParaRPr>
          </a:p>
        </p:txBody>
      </p:sp>
      <p:sp>
        <p:nvSpPr>
          <p:cNvPr id="48131" name="Content Placeholder 2"/>
          <p:cNvSpPr>
            <a:spLocks noGrp="1"/>
          </p:cNvSpPr>
          <p:nvPr>
            <p:ph idx="1"/>
          </p:nvPr>
        </p:nvSpPr>
        <p:spPr>
          <a:xfrm>
            <a:off x="457200" y="1981200"/>
            <a:ext cx="8229600" cy="4191000"/>
          </a:xfrm>
        </p:spPr>
        <p:txBody>
          <a:bodyPr/>
          <a:lstStyle/>
          <a:p>
            <a:pPr eaLnBrk="1" hangingPunct="1"/>
            <a:r>
              <a:rPr lang="en-US" smtClean="0"/>
              <a:t>MLK lived in Chicago’s black ghetto for a year</a:t>
            </a:r>
          </a:p>
          <a:p>
            <a:pPr eaLnBrk="1" hangingPunct="1"/>
            <a:endParaRPr lang="en-US" smtClean="0"/>
          </a:p>
          <a:p>
            <a:pPr eaLnBrk="1" hangingPunct="1"/>
            <a:r>
              <a:rPr lang="en-US" smtClean="0"/>
              <a:t>Pledged himself to helping poor blacks</a:t>
            </a:r>
          </a:p>
          <a:p>
            <a:pPr eaLnBrk="1" hangingPunct="1"/>
            <a:endParaRPr lang="en-US" smtClean="0"/>
          </a:p>
          <a:p>
            <a:pPr eaLnBrk="1" hangingPunct="1"/>
            <a:r>
              <a:rPr lang="en-US" smtClean="0"/>
              <a:t>April, 1968 – traveled to Memphis, Tennessee, to support striking sanitation workers</a:t>
            </a:r>
          </a:p>
        </p:txBody>
      </p:sp>
    </p:spTree>
    <p:extLst>
      <p:ext uri="{BB962C8B-B14F-4D97-AF65-F5344CB8AC3E}">
        <p14:creationId xmlns:p14="http://schemas.microsoft.com/office/powerpoint/2010/main" val="29469773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Assassination of MLK, 1968</a:t>
            </a:r>
            <a:endParaRPr lang="en-US" b="1" dirty="0">
              <a:solidFill>
                <a:schemeClr val="tx2">
                  <a:tint val="100000"/>
                  <a:shade val="90000"/>
                  <a:satMod val="250000"/>
                  <a:alpha val="100000"/>
                </a:schemeClr>
              </a:solidFill>
            </a:endParaRPr>
          </a:p>
        </p:txBody>
      </p:sp>
      <p:sp>
        <p:nvSpPr>
          <p:cNvPr id="49155" name="Content Placeholder 2"/>
          <p:cNvSpPr>
            <a:spLocks noGrp="1"/>
          </p:cNvSpPr>
          <p:nvPr>
            <p:ph idx="1"/>
          </p:nvPr>
        </p:nvSpPr>
        <p:spPr>
          <a:xfrm>
            <a:off x="457200" y="1981200"/>
            <a:ext cx="8229600" cy="4191000"/>
          </a:xfrm>
        </p:spPr>
        <p:txBody>
          <a:bodyPr>
            <a:normAutofit lnSpcReduction="10000"/>
          </a:bodyPr>
          <a:lstStyle/>
          <a:p>
            <a:pPr eaLnBrk="1" hangingPunct="1"/>
            <a:r>
              <a:rPr lang="en-US" smtClean="0"/>
              <a:t>April 4, 1968, in Memphis, Tennessee</a:t>
            </a:r>
          </a:p>
          <a:p>
            <a:pPr eaLnBrk="1" hangingPunct="1"/>
            <a:endParaRPr lang="en-US" smtClean="0"/>
          </a:p>
          <a:p>
            <a:pPr eaLnBrk="1" hangingPunct="1"/>
            <a:r>
              <a:rPr lang="en-US" smtClean="0"/>
              <a:t>Shot on balcony of Lorraine Motel (now the Civil Rights Museum)</a:t>
            </a:r>
          </a:p>
          <a:p>
            <a:pPr eaLnBrk="1" hangingPunct="1"/>
            <a:endParaRPr lang="en-US" smtClean="0"/>
          </a:p>
          <a:p>
            <a:pPr eaLnBrk="1" hangingPunct="1"/>
            <a:r>
              <a:rPr lang="en-US" smtClean="0"/>
              <a:t>Killed by James Earl Ray, an ex-convict</a:t>
            </a:r>
          </a:p>
          <a:p>
            <a:pPr eaLnBrk="1" hangingPunct="1"/>
            <a:endParaRPr lang="en-US" smtClean="0"/>
          </a:p>
          <a:p>
            <a:pPr eaLnBrk="1" hangingPunct="1"/>
            <a:r>
              <a:rPr lang="en-US" smtClean="0"/>
              <a:t>Riots erupted nationwide</a:t>
            </a:r>
          </a:p>
        </p:txBody>
      </p:sp>
    </p:spTree>
    <p:extLst>
      <p:ext uri="{BB962C8B-B14F-4D97-AF65-F5344CB8AC3E}">
        <p14:creationId xmlns:p14="http://schemas.microsoft.com/office/powerpoint/2010/main" val="1553537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Life for African Americans Nationwide (circa 1950)</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304800" y="1524000"/>
            <a:ext cx="8534400" cy="4953000"/>
          </a:xfrm>
        </p:spPr>
        <p:txBody>
          <a:bodyPr>
            <a:normAutofit lnSpcReduction="10000"/>
          </a:bodyPr>
          <a:lstStyle/>
          <a:p>
            <a:pPr eaLnBrk="1" fontAlgn="auto" hangingPunct="1">
              <a:spcBef>
                <a:spcPts val="0"/>
              </a:spcBef>
              <a:spcAft>
                <a:spcPts val="0"/>
              </a:spcAft>
              <a:buFont typeface="Wingdings" pitchFamily="2" charset="2"/>
              <a:buChar char="Ø"/>
              <a:defRPr/>
            </a:pPr>
            <a:r>
              <a:rPr lang="en-US" b="1" dirty="0" smtClean="0"/>
              <a:t>Segregated</a:t>
            </a:r>
            <a:r>
              <a:rPr lang="en-US" dirty="0" smtClean="0"/>
              <a:t> from whites, either legally or through custom, throughout the United States</a:t>
            </a:r>
          </a:p>
          <a:p>
            <a:pPr eaLnBrk="1" fontAlgn="auto" hangingPunct="1">
              <a:spcBef>
                <a:spcPts val="0"/>
              </a:spcBef>
              <a:spcAft>
                <a:spcPts val="0"/>
              </a:spcAft>
              <a:buFont typeface="Wingdings" pitchFamily="2" charset="2"/>
              <a:buChar char="Ø"/>
              <a:defRPr/>
            </a:pPr>
            <a:r>
              <a:rPr lang="en-US" b="1" dirty="0" smtClean="0"/>
              <a:t>Employment</a:t>
            </a:r>
            <a:r>
              <a:rPr lang="en-US" dirty="0" smtClean="0"/>
              <a:t> – generally filled the lowest paid, least desirable positions – “last hired, first fired”</a:t>
            </a:r>
          </a:p>
          <a:p>
            <a:pPr eaLnBrk="1" fontAlgn="auto" hangingPunct="1">
              <a:spcBef>
                <a:spcPts val="0"/>
              </a:spcBef>
              <a:spcAft>
                <a:spcPts val="0"/>
              </a:spcAft>
              <a:buFont typeface="Wingdings" pitchFamily="2" charset="2"/>
              <a:buChar char="Ø"/>
              <a:defRPr/>
            </a:pPr>
            <a:r>
              <a:rPr lang="en-US" b="1" dirty="0" smtClean="0"/>
              <a:t>Standard of living</a:t>
            </a:r>
            <a:r>
              <a:rPr lang="en-US" dirty="0" smtClean="0"/>
              <a:t> – higher rates of illiteracy and poverty, and shorter life expectancy, than whites</a:t>
            </a:r>
          </a:p>
          <a:p>
            <a:pPr eaLnBrk="1" fontAlgn="auto" hangingPunct="1">
              <a:spcBef>
                <a:spcPts val="0"/>
              </a:spcBef>
              <a:spcAft>
                <a:spcPts val="0"/>
              </a:spcAft>
              <a:buFont typeface="Wingdings" pitchFamily="2" charset="2"/>
              <a:buChar char="Ø"/>
              <a:defRPr/>
            </a:pPr>
            <a:r>
              <a:rPr lang="en-US" b="1" dirty="0" smtClean="0"/>
              <a:t>Housing</a:t>
            </a:r>
            <a:r>
              <a:rPr lang="en-US" dirty="0" smtClean="0"/>
              <a:t> – fewer black than white homeowners</a:t>
            </a:r>
          </a:p>
          <a:p>
            <a:pPr eaLnBrk="1" fontAlgn="auto" hangingPunct="1">
              <a:spcBef>
                <a:spcPts val="0"/>
              </a:spcBef>
              <a:spcAft>
                <a:spcPts val="0"/>
              </a:spcAft>
              <a:buFont typeface="Wingdings" pitchFamily="2" charset="2"/>
              <a:buChar char="Ø"/>
              <a:defRPr/>
            </a:pPr>
            <a:r>
              <a:rPr lang="en-US" b="1" dirty="0" smtClean="0"/>
              <a:t>World War II </a:t>
            </a:r>
            <a:r>
              <a:rPr lang="en-US" dirty="0" smtClean="0"/>
              <a:t>– following the defeat of Hitler and his racist ideology, African Americans expected changes within the United States</a:t>
            </a:r>
            <a:endParaRPr lang="en-US" dirty="0"/>
          </a:p>
        </p:txBody>
      </p:sp>
    </p:spTree>
    <p:extLst>
      <p:ext uri="{BB962C8B-B14F-4D97-AF65-F5344CB8AC3E}">
        <p14:creationId xmlns:p14="http://schemas.microsoft.com/office/powerpoint/2010/main" val="28607997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Fair Housing Act, 1968</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304800" y="1295400"/>
            <a:ext cx="8534400" cy="5410200"/>
          </a:xfrm>
        </p:spPr>
        <p:txBody>
          <a:bodyPr>
            <a:normAutofit fontScale="85000" lnSpcReduction="20000"/>
          </a:bodyPr>
          <a:lstStyle/>
          <a:p>
            <a:pPr marL="0" indent="0" eaLnBrk="1" fontAlgn="auto" hangingPunct="1">
              <a:spcBef>
                <a:spcPts val="0"/>
              </a:spcBef>
              <a:spcAft>
                <a:spcPts val="0"/>
              </a:spcAft>
              <a:buNone/>
              <a:defRPr/>
            </a:pPr>
            <a:r>
              <a:rPr lang="en-US" b="1" dirty="0" smtClean="0"/>
              <a:t>Title VIII of the Civil Rights Act of 1968</a:t>
            </a:r>
          </a:p>
          <a:p>
            <a:pPr marL="811530" lvl="1" indent="-457200" eaLnBrk="1" fontAlgn="auto" hangingPunct="1">
              <a:spcAft>
                <a:spcPts val="0"/>
              </a:spcAft>
              <a:buFont typeface="Wingdings" pitchFamily="2" charset="2"/>
              <a:buChar char="Ø"/>
              <a:defRPr/>
            </a:pPr>
            <a:r>
              <a:rPr lang="en-US" dirty="0" smtClean="0"/>
              <a:t>Outlawed housing discrimination based on race, color, religion, and national origin</a:t>
            </a:r>
          </a:p>
          <a:p>
            <a:pPr marL="811530" lvl="1" indent="-457200" eaLnBrk="1" fontAlgn="auto" hangingPunct="1">
              <a:spcAft>
                <a:spcPts val="0"/>
              </a:spcAft>
              <a:buFont typeface="Wingdings" pitchFamily="2" charset="2"/>
              <a:buChar char="Ø"/>
              <a:defRPr/>
            </a:pPr>
            <a:r>
              <a:rPr lang="en-US" dirty="0" smtClean="0"/>
              <a:t>1974 – added sex to list of protected classes</a:t>
            </a:r>
          </a:p>
          <a:p>
            <a:pPr marL="811530" lvl="1" indent="-457200" eaLnBrk="1" fontAlgn="auto" hangingPunct="1">
              <a:spcAft>
                <a:spcPts val="0"/>
              </a:spcAft>
              <a:buFont typeface="Wingdings" pitchFamily="2" charset="2"/>
              <a:buChar char="Ø"/>
              <a:defRPr/>
            </a:pPr>
            <a:r>
              <a:rPr lang="en-US" dirty="0" smtClean="0"/>
              <a:t>1988 – disability and familial status added</a:t>
            </a:r>
          </a:p>
          <a:p>
            <a:pPr marL="811530" lvl="1" indent="-457200" eaLnBrk="1" fontAlgn="auto" hangingPunct="1">
              <a:spcAft>
                <a:spcPts val="0"/>
              </a:spcAft>
              <a:buFont typeface="Wingdings" pitchFamily="2" charset="2"/>
              <a:buChar char="Ø"/>
              <a:defRPr/>
            </a:pPr>
            <a:r>
              <a:rPr lang="en-US" dirty="0" smtClean="0"/>
              <a:t>State and local governments (not federal) have, in some areas, broadened their laws to end housing discrimination based on sexual orientation, gender identity, etc.</a:t>
            </a:r>
          </a:p>
          <a:p>
            <a:pPr eaLnBrk="1" fontAlgn="auto" hangingPunct="1">
              <a:spcBef>
                <a:spcPts val="0"/>
              </a:spcBef>
              <a:spcAft>
                <a:spcPts val="0"/>
              </a:spcAft>
              <a:buFont typeface="Wingdings" pitchFamily="2" charset="2"/>
              <a:buChar char="Ø"/>
              <a:defRPr/>
            </a:pPr>
            <a:r>
              <a:rPr lang="en-US" dirty="0" smtClean="0"/>
              <a:t>United States Department of Housing and Urban Development (</a:t>
            </a:r>
            <a:r>
              <a:rPr lang="en-US" b="1" dirty="0" smtClean="0"/>
              <a:t>HUD</a:t>
            </a:r>
            <a:r>
              <a:rPr lang="en-US" dirty="0" smtClean="0"/>
              <a:t>) oversees its enforcement</a:t>
            </a:r>
          </a:p>
          <a:p>
            <a:pPr eaLnBrk="1" fontAlgn="auto" hangingPunct="1">
              <a:spcBef>
                <a:spcPts val="0"/>
              </a:spcBef>
              <a:spcAft>
                <a:spcPts val="0"/>
              </a:spcAft>
              <a:buFont typeface="Wingdings" pitchFamily="2" charset="2"/>
              <a:buChar char="Ø"/>
              <a:defRPr/>
            </a:pPr>
            <a:r>
              <a:rPr lang="en-US" dirty="0" smtClean="0"/>
              <a:t>For example:</a:t>
            </a:r>
          </a:p>
          <a:p>
            <a:pPr marL="811530" lvl="1" indent="-457200" eaLnBrk="1" fontAlgn="auto" hangingPunct="1">
              <a:spcAft>
                <a:spcPts val="0"/>
              </a:spcAft>
              <a:buFont typeface="Wingdings" pitchFamily="2" charset="2"/>
              <a:buChar char="Ø"/>
              <a:defRPr/>
            </a:pPr>
            <a:r>
              <a:rPr lang="en-US" dirty="0" smtClean="0"/>
              <a:t>You cannot be denied housing because you have a child, or even a lot of children.</a:t>
            </a:r>
          </a:p>
          <a:p>
            <a:pPr marL="811530" lvl="1" indent="-457200" eaLnBrk="1" fontAlgn="auto" hangingPunct="1">
              <a:spcAft>
                <a:spcPts val="0"/>
              </a:spcAft>
              <a:buFont typeface="Wingdings" pitchFamily="2" charset="2"/>
              <a:buChar char="Ø"/>
              <a:defRPr/>
            </a:pPr>
            <a:r>
              <a:rPr lang="en-US" dirty="0" smtClean="0"/>
              <a:t>You cannot be denied housing because of your race or sex.</a:t>
            </a:r>
          </a:p>
          <a:p>
            <a:pPr marL="811530" lvl="1" indent="-457200" eaLnBrk="1" fontAlgn="auto" hangingPunct="1">
              <a:spcAft>
                <a:spcPts val="0"/>
              </a:spcAft>
              <a:buFont typeface="Wingdings" pitchFamily="2" charset="2"/>
              <a:buChar char="Ø"/>
              <a:defRPr/>
            </a:pPr>
            <a:r>
              <a:rPr lang="en-US" dirty="0" smtClean="0"/>
              <a:t>You cannot be denied housing because of a disability.</a:t>
            </a:r>
          </a:p>
          <a:p>
            <a:pPr marL="640080" lvl="1" eaLnBrk="1" fontAlgn="auto" hangingPunct="1">
              <a:spcAft>
                <a:spcPts val="0"/>
              </a:spcAft>
              <a:defRPr/>
            </a:pPr>
            <a:endParaRPr lang="en-US" dirty="0" smtClean="0"/>
          </a:p>
          <a:p>
            <a:pPr marL="640080" lvl="1" eaLnBrk="1" fontAlgn="auto" hangingPunct="1">
              <a:spcAft>
                <a:spcPts val="0"/>
              </a:spcAft>
              <a:defRPr/>
            </a:pPr>
            <a:endParaRPr lang="en-US" dirty="0" smtClean="0"/>
          </a:p>
        </p:txBody>
      </p:sp>
    </p:spTree>
    <p:extLst>
      <p:ext uri="{BB962C8B-B14F-4D97-AF65-F5344CB8AC3E}">
        <p14:creationId xmlns:p14="http://schemas.microsoft.com/office/powerpoint/2010/main" val="7467242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Affirmative Action</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228600" y="1196752"/>
            <a:ext cx="8686800" cy="5328592"/>
          </a:xfrm>
        </p:spPr>
        <p:txBody>
          <a:bodyPr>
            <a:normAutofit fontScale="85000" lnSpcReduction="10000"/>
          </a:bodyPr>
          <a:lstStyle/>
          <a:p>
            <a:pPr eaLnBrk="1" fontAlgn="auto" hangingPunct="1">
              <a:spcBef>
                <a:spcPts val="0"/>
              </a:spcBef>
              <a:spcAft>
                <a:spcPts val="0"/>
              </a:spcAft>
              <a:buFont typeface="Wingdings" pitchFamily="2" charset="2"/>
              <a:buChar char="Ø"/>
              <a:defRPr/>
            </a:pPr>
            <a:r>
              <a:rPr lang="en-US" dirty="0" smtClean="0"/>
              <a:t>Designed to correct racial imbalances in education, employment, etc.</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Begun under Kennedy and Johnson</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Revised Philadelphia Plan, 1969 – under Nixon, affirmative action required for all federally-funded projects</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Section 501 of the Rehabilitation Act of 1973 – affirmative action for all federal government positions (civil service jobs)</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Controversial – many considered it to  be reverse discrimination</a:t>
            </a:r>
            <a:endParaRPr lang="en-US" dirty="0"/>
          </a:p>
        </p:txBody>
      </p:sp>
    </p:spTree>
    <p:extLst>
      <p:ext uri="{BB962C8B-B14F-4D97-AF65-F5344CB8AC3E}">
        <p14:creationId xmlns:p14="http://schemas.microsoft.com/office/powerpoint/2010/main" val="35530496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965664"/>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Angela Davis, 1970</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228600" y="1524000"/>
            <a:ext cx="8686800" cy="5334000"/>
          </a:xfrm>
        </p:spPr>
        <p:txBody>
          <a:bodyPr>
            <a:normAutofit fontScale="70000" lnSpcReduction="20000"/>
          </a:bodyPr>
          <a:lstStyle/>
          <a:p>
            <a:pPr eaLnBrk="1" fontAlgn="auto" hangingPunct="1">
              <a:spcBef>
                <a:spcPts val="0"/>
              </a:spcBef>
              <a:spcAft>
                <a:spcPts val="0"/>
              </a:spcAft>
              <a:buFont typeface="Wingdings" pitchFamily="2" charset="2"/>
              <a:buChar char="Ø"/>
              <a:defRPr/>
            </a:pPr>
            <a:r>
              <a:rPr lang="en-US" dirty="0" smtClean="0"/>
              <a:t>Associated with SNCC and the Black Panthers</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Interested in communism and feminism at an early age</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Assistant professor of philosophy at UCLA</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Implicated in murder (gun used was registered in her name), fled, and captured two months later</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Acquitted of charges</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Started a bail program for indigent prisoners</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Called a “terrorist” by Richard Nixon and others</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Later life to today – professor, lecturer, and activist advocating continuing struggle for civil rights, women’s rights, socialism, prison reform, and more</a:t>
            </a:r>
          </a:p>
          <a:p>
            <a:pPr eaLnBrk="1" fontAlgn="auto" hangingPunct="1">
              <a:spcBef>
                <a:spcPts val="0"/>
              </a:spcBef>
              <a:spcAft>
                <a:spcPts val="0"/>
              </a:spcAft>
              <a:buFont typeface="Wingdings 2"/>
              <a:buChar char=""/>
              <a:defRPr/>
            </a:pPr>
            <a:endParaRPr lang="en-US" dirty="0"/>
          </a:p>
        </p:txBody>
      </p:sp>
    </p:spTree>
    <p:extLst>
      <p:ext uri="{BB962C8B-B14F-4D97-AF65-F5344CB8AC3E}">
        <p14:creationId xmlns:p14="http://schemas.microsoft.com/office/powerpoint/2010/main" val="230621980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889464"/>
          </a:xfrm>
        </p:spPr>
        <p:txBody>
          <a:bodyPr/>
          <a:lstStyle/>
          <a:p>
            <a:pPr marL="54864" eaLnBrk="1" fontAlgn="auto" hangingPunct="1">
              <a:spcAft>
                <a:spcPts val="0"/>
              </a:spcAft>
              <a:defRPr/>
            </a:pPr>
            <a:r>
              <a:rPr lang="en-US" b="1" dirty="0" smtClean="0">
                <a:solidFill>
                  <a:schemeClr val="tx2">
                    <a:tint val="100000"/>
                    <a:shade val="90000"/>
                    <a:satMod val="250000"/>
                    <a:alpha val="100000"/>
                  </a:schemeClr>
                </a:solidFill>
              </a:rPr>
              <a:t>Civil Rights Legacy</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295400"/>
            <a:ext cx="8229600" cy="5410200"/>
          </a:xfrm>
        </p:spPr>
        <p:txBody>
          <a:bodyPr>
            <a:normAutofit fontScale="85000" lnSpcReduction="20000"/>
          </a:bodyPr>
          <a:lstStyle/>
          <a:p>
            <a:pPr eaLnBrk="1" fontAlgn="auto" hangingPunct="1">
              <a:spcBef>
                <a:spcPts val="0"/>
              </a:spcBef>
              <a:spcAft>
                <a:spcPts val="0"/>
              </a:spcAft>
              <a:buFont typeface="Wingdings" pitchFamily="2" charset="2"/>
              <a:buChar char="Ø"/>
              <a:defRPr/>
            </a:pPr>
            <a:r>
              <a:rPr lang="en-US" dirty="0" smtClean="0"/>
              <a:t>Legal segregation ended</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Federal civil rights legislation enacted</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Massive numbers of African Americans became registered voters</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Affirmative action gave African Americans a foot in the door to economic power</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Formerly unspoken issues of discrimination, inequality, and racism became part of public discourse</a:t>
            </a:r>
          </a:p>
          <a:p>
            <a:pPr eaLnBrk="1" fontAlgn="auto" hangingPunct="1">
              <a:spcBef>
                <a:spcPts val="0"/>
              </a:spcBef>
              <a:spcAft>
                <a:spcPts val="0"/>
              </a:spcAft>
              <a:buFont typeface="Wingdings" pitchFamily="2" charset="2"/>
              <a:buChar char="Ø"/>
              <a:defRPr/>
            </a:pPr>
            <a:endParaRPr lang="en-US" dirty="0" smtClean="0"/>
          </a:p>
          <a:p>
            <a:pPr eaLnBrk="1" fontAlgn="auto" hangingPunct="1">
              <a:spcBef>
                <a:spcPts val="0"/>
              </a:spcBef>
              <a:spcAft>
                <a:spcPts val="0"/>
              </a:spcAft>
              <a:buFont typeface="Wingdings" pitchFamily="2" charset="2"/>
              <a:buChar char="Ø"/>
              <a:defRPr/>
            </a:pPr>
            <a:r>
              <a:rPr lang="en-US" dirty="0" smtClean="0"/>
              <a:t>“White flight” – whites intensified desertion of cities for life in suburbs</a:t>
            </a:r>
            <a:endParaRPr lang="en-US" dirty="0"/>
          </a:p>
        </p:txBody>
      </p:sp>
    </p:spTree>
    <p:extLst>
      <p:ext uri="{BB962C8B-B14F-4D97-AF65-F5344CB8AC3E}">
        <p14:creationId xmlns:p14="http://schemas.microsoft.com/office/powerpoint/2010/main" val="19545138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Continuing Struggle</a:t>
            </a:r>
            <a:endParaRPr lang="en-US" b="1" dirty="0">
              <a:solidFill>
                <a:schemeClr val="tx2">
                  <a:tint val="100000"/>
                  <a:shade val="90000"/>
                  <a:satMod val="250000"/>
                  <a:alpha val="100000"/>
                </a:schemeClr>
              </a:solidFill>
            </a:endParaRPr>
          </a:p>
        </p:txBody>
      </p:sp>
      <p:sp>
        <p:nvSpPr>
          <p:cNvPr id="54275" name="Content Placeholder 2"/>
          <p:cNvSpPr>
            <a:spLocks noGrp="1"/>
          </p:cNvSpPr>
          <p:nvPr>
            <p:ph idx="1"/>
          </p:nvPr>
        </p:nvSpPr>
        <p:spPr>
          <a:xfrm>
            <a:off x="457200" y="1412776"/>
            <a:ext cx="8229600" cy="5112568"/>
          </a:xfrm>
        </p:spPr>
        <p:txBody>
          <a:bodyPr>
            <a:normAutofit fontScale="85000" lnSpcReduction="20000"/>
          </a:bodyPr>
          <a:lstStyle/>
          <a:p>
            <a:pPr eaLnBrk="1" hangingPunct="1"/>
            <a:r>
              <a:rPr lang="en-US" sz="2800" dirty="0" smtClean="0"/>
              <a:t>Struggle for civil rights did not end with the 1960s</a:t>
            </a:r>
          </a:p>
          <a:p>
            <a:pPr eaLnBrk="1" hangingPunct="1"/>
            <a:r>
              <a:rPr lang="en-US" sz="2800" dirty="0" smtClean="0"/>
              <a:t>Discrimination and ensuing court cases continue to this day</a:t>
            </a:r>
          </a:p>
          <a:p>
            <a:pPr eaLnBrk="1" hangingPunct="1"/>
            <a:r>
              <a:rPr lang="en-US" sz="2800" dirty="0" smtClean="0"/>
              <a:t>Poverty continues to plague inner-cities</a:t>
            </a:r>
          </a:p>
          <a:p>
            <a:pPr eaLnBrk="1" hangingPunct="1"/>
            <a:r>
              <a:rPr lang="en-US" sz="2800" dirty="0" smtClean="0"/>
              <a:t>2010 – Federal Census data showed three times as many African Americans living in prison cells than in college </a:t>
            </a:r>
            <a:r>
              <a:rPr lang="en-US" sz="2800" dirty="0" smtClean="0"/>
              <a:t>dormitories</a:t>
            </a:r>
          </a:p>
          <a:p>
            <a:pPr eaLnBrk="1" hangingPunct="1"/>
            <a:r>
              <a:rPr lang="en-US" sz="2800" dirty="0" smtClean="0"/>
              <a:t>Police shootings:</a:t>
            </a:r>
          </a:p>
          <a:p>
            <a:pPr lvl="1"/>
            <a:r>
              <a:rPr lang="en-GB" sz="2100" dirty="0"/>
              <a:t>Michael Brown, 18, Ferguson, Mo.—August 9, 2014 </a:t>
            </a:r>
            <a:endParaRPr lang="en-GB" sz="2100" dirty="0" smtClean="0"/>
          </a:p>
          <a:p>
            <a:pPr lvl="1"/>
            <a:r>
              <a:rPr lang="en-GB" sz="2100" dirty="0" err="1"/>
              <a:t>Tamir</a:t>
            </a:r>
            <a:r>
              <a:rPr lang="en-GB" sz="2100" dirty="0"/>
              <a:t> Rice, 12, Cleveland, Ohio—Nov. 22, </a:t>
            </a:r>
            <a:r>
              <a:rPr lang="en-GB" sz="2100" dirty="0" smtClean="0"/>
              <a:t>2014</a:t>
            </a:r>
          </a:p>
          <a:p>
            <a:pPr lvl="1"/>
            <a:r>
              <a:rPr lang="en-GB" sz="2100" dirty="0" err="1"/>
              <a:t>Trayvon</a:t>
            </a:r>
            <a:r>
              <a:rPr lang="en-GB" sz="2100" dirty="0"/>
              <a:t> </a:t>
            </a:r>
            <a:r>
              <a:rPr lang="en-GB" sz="2100" dirty="0" smtClean="0"/>
              <a:t>Martin, 17, Sanford, Florida – Feb 26, 2012</a:t>
            </a:r>
            <a:r>
              <a:rPr lang="en-US" sz="2800" dirty="0" smtClean="0"/>
              <a:t> </a:t>
            </a:r>
            <a:endParaRPr lang="en-US" sz="2800" dirty="0"/>
          </a:p>
          <a:p>
            <a:pPr lvl="1"/>
            <a:r>
              <a:rPr lang="en-US" sz="2400" dirty="0">
                <a:hlinkClick r:id="rId2"/>
              </a:rPr>
              <a:t>http://</a:t>
            </a:r>
            <a:r>
              <a:rPr lang="en-US" sz="2400" dirty="0" smtClean="0">
                <a:hlinkClick r:id="rId2"/>
              </a:rPr>
              <a:t>www.theguardian.com/us-news/2015/jun/01/black-americans-killed-by-police-analysis</a:t>
            </a:r>
            <a:endParaRPr lang="en-US" sz="2400" dirty="0" smtClean="0"/>
          </a:p>
          <a:p>
            <a:pPr marL="0" indent="0">
              <a:buNone/>
            </a:pPr>
            <a:r>
              <a:rPr lang="en-US" sz="2100" dirty="0" smtClean="0"/>
              <a:t>	(see handout </a:t>
            </a:r>
            <a:r>
              <a:rPr lang="en-GB" sz="2100" u="sng" dirty="0"/>
              <a:t>Contemporary civil rights issues: </a:t>
            </a:r>
            <a:r>
              <a:rPr lang="en-GB" sz="2100" u="sng" dirty="0" smtClean="0"/>
              <a:t>USA)</a:t>
            </a:r>
          </a:p>
          <a:p>
            <a:r>
              <a:rPr lang="en-GB" sz="2800" dirty="0" smtClean="0"/>
              <a:t>Racist mass shooting of 9 people, Emanuel Church, Charleston, S Carolina</a:t>
            </a:r>
            <a:endParaRPr lang="en-GB" sz="3000" dirty="0"/>
          </a:p>
          <a:p>
            <a:endParaRPr lang="en-US" sz="2800" dirty="0" smtClean="0"/>
          </a:p>
          <a:p>
            <a:endParaRPr lang="en-US" sz="2800" dirty="0" smtClean="0"/>
          </a:p>
        </p:txBody>
      </p:sp>
    </p:spTree>
    <p:extLst>
      <p:ext uri="{BB962C8B-B14F-4D97-AF65-F5344CB8AC3E}">
        <p14:creationId xmlns:p14="http://schemas.microsoft.com/office/powerpoint/2010/main" val="26339445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Civil Rights Movement,</a:t>
            </a:r>
            <a:br>
              <a:rPr lang="en-US" b="1" dirty="0" smtClean="0">
                <a:solidFill>
                  <a:schemeClr val="tx2">
                    <a:tint val="100000"/>
                    <a:shade val="90000"/>
                    <a:satMod val="250000"/>
                    <a:alpha val="100000"/>
                  </a:schemeClr>
                </a:solidFill>
              </a:rPr>
            </a:br>
            <a:r>
              <a:rPr lang="en-US" b="1" dirty="0" smtClean="0">
                <a:solidFill>
                  <a:schemeClr val="tx2">
                    <a:tint val="100000"/>
                    <a:shade val="90000"/>
                    <a:satMod val="250000"/>
                    <a:alpha val="100000"/>
                  </a:schemeClr>
                </a:solidFill>
              </a:rPr>
              <a:t>1900-1950</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4830762"/>
          </a:xfrm>
        </p:spPr>
        <p:txBody>
          <a:bodyPr>
            <a:normAutofit fontScale="85000" lnSpcReduction="20000"/>
          </a:bodyPr>
          <a:lstStyle/>
          <a:p>
            <a:pPr eaLnBrk="1" fontAlgn="auto" hangingPunct="1">
              <a:spcBef>
                <a:spcPts val="0"/>
              </a:spcBef>
              <a:spcAft>
                <a:spcPts val="0"/>
              </a:spcAft>
              <a:buFont typeface="Wingdings" pitchFamily="2" charset="2"/>
              <a:buChar char="Ø"/>
              <a:defRPr/>
            </a:pPr>
            <a:r>
              <a:rPr lang="en-US" dirty="0" smtClean="0"/>
              <a:t>1905 – </a:t>
            </a:r>
            <a:r>
              <a:rPr lang="en-US" b="1" dirty="0" smtClean="0"/>
              <a:t>Niagara Movement </a:t>
            </a:r>
            <a:r>
              <a:rPr lang="en-US" dirty="0" smtClean="0"/>
              <a:t>begun by W.E.B. Du Bois, William Monroe Trotter, and others – denounced the vocational training and gradual progress espoused by Booker T. Washington</a:t>
            </a:r>
          </a:p>
          <a:p>
            <a:pPr eaLnBrk="1" fontAlgn="auto" hangingPunct="1">
              <a:spcBef>
                <a:spcPts val="0"/>
              </a:spcBef>
              <a:spcAft>
                <a:spcPts val="0"/>
              </a:spcAft>
              <a:buFont typeface="Wingdings" pitchFamily="2" charset="2"/>
              <a:buChar char="Ø"/>
              <a:defRPr/>
            </a:pPr>
            <a:r>
              <a:rPr lang="en-US" dirty="0" smtClean="0"/>
              <a:t>1909 – National Association for the Advancement of Colored People (</a:t>
            </a:r>
            <a:r>
              <a:rPr lang="en-US" b="1" dirty="0" smtClean="0"/>
              <a:t>NAACP</a:t>
            </a:r>
            <a:r>
              <a:rPr lang="en-US" dirty="0" smtClean="0"/>
              <a:t>) founded by Florence Kelley, Ida B. Wells, Jane Addams, Ray </a:t>
            </a:r>
            <a:r>
              <a:rPr lang="en-US" dirty="0" err="1" smtClean="0"/>
              <a:t>Stannard</a:t>
            </a:r>
            <a:r>
              <a:rPr lang="en-US" dirty="0" smtClean="0"/>
              <a:t> Baker, and others – strategy involved using the court system to challenge inequality and racism</a:t>
            </a:r>
          </a:p>
          <a:p>
            <a:pPr eaLnBrk="1" fontAlgn="auto" hangingPunct="1">
              <a:spcBef>
                <a:spcPts val="0"/>
              </a:spcBef>
              <a:spcAft>
                <a:spcPts val="0"/>
              </a:spcAft>
              <a:buFont typeface="Wingdings" pitchFamily="2" charset="2"/>
              <a:buChar char="Ø"/>
              <a:defRPr/>
            </a:pPr>
            <a:r>
              <a:rPr lang="en-US" dirty="0" smtClean="0"/>
              <a:t>1911 – </a:t>
            </a:r>
            <a:r>
              <a:rPr lang="en-US" b="1" dirty="0" smtClean="0"/>
              <a:t>Urban League </a:t>
            </a:r>
            <a:r>
              <a:rPr lang="en-US" dirty="0" smtClean="0"/>
              <a:t>formed to help poor black workers in cities</a:t>
            </a:r>
          </a:p>
          <a:p>
            <a:pPr eaLnBrk="1" fontAlgn="auto" hangingPunct="1">
              <a:spcBef>
                <a:spcPts val="0"/>
              </a:spcBef>
              <a:spcAft>
                <a:spcPts val="0"/>
              </a:spcAft>
              <a:buFont typeface="Wingdings" pitchFamily="2" charset="2"/>
              <a:buChar char="Ø"/>
              <a:defRPr/>
            </a:pPr>
            <a:r>
              <a:rPr lang="en-US" dirty="0" smtClean="0"/>
              <a:t>1920s – Marcus Garvey’s “</a:t>
            </a:r>
            <a:r>
              <a:rPr lang="en-US" b="1" dirty="0" smtClean="0"/>
              <a:t>Back to Africa</a:t>
            </a:r>
            <a:r>
              <a:rPr lang="en-US" dirty="0" smtClean="0"/>
              <a:t>” movement and Universal Negro Improvement Association</a:t>
            </a:r>
          </a:p>
          <a:p>
            <a:pPr eaLnBrk="1" fontAlgn="auto" hangingPunct="1">
              <a:spcBef>
                <a:spcPts val="0"/>
              </a:spcBef>
              <a:spcAft>
                <a:spcPts val="0"/>
              </a:spcAft>
              <a:buFont typeface="Wingdings" pitchFamily="2" charset="2"/>
              <a:buChar char="Ø"/>
              <a:defRPr/>
            </a:pPr>
            <a:r>
              <a:rPr lang="en-US" dirty="0" smtClean="0"/>
              <a:t>1930 – </a:t>
            </a:r>
            <a:r>
              <a:rPr lang="en-US" b="1" dirty="0" smtClean="0"/>
              <a:t>Nation of Islam </a:t>
            </a:r>
            <a:r>
              <a:rPr lang="en-US" dirty="0" smtClean="0"/>
              <a:t>founded by Elijah Muhammad</a:t>
            </a:r>
            <a:endParaRPr lang="en-US" dirty="0"/>
          </a:p>
        </p:txBody>
      </p:sp>
    </p:spTree>
    <p:extLst>
      <p:ext uri="{BB962C8B-B14F-4D97-AF65-F5344CB8AC3E}">
        <p14:creationId xmlns:p14="http://schemas.microsoft.com/office/powerpoint/2010/main" val="2048914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Civil Rights Movement,</a:t>
            </a:r>
            <a:br>
              <a:rPr lang="en-US" b="1" dirty="0" smtClean="0">
                <a:solidFill>
                  <a:schemeClr val="tx2">
                    <a:tint val="100000"/>
                    <a:shade val="90000"/>
                    <a:satMod val="250000"/>
                    <a:alpha val="100000"/>
                  </a:schemeClr>
                </a:solidFill>
              </a:rPr>
            </a:br>
            <a:r>
              <a:rPr lang="en-US" b="1" dirty="0" smtClean="0">
                <a:solidFill>
                  <a:schemeClr val="tx2">
                    <a:tint val="100000"/>
                    <a:shade val="90000"/>
                    <a:satMod val="250000"/>
                    <a:alpha val="100000"/>
                  </a:schemeClr>
                </a:solidFill>
              </a:rPr>
              <a:t>1900-1950 (Continued)</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304800" y="1646238"/>
            <a:ext cx="8534400" cy="4983162"/>
          </a:xfrm>
        </p:spPr>
        <p:txBody>
          <a:bodyPr>
            <a:normAutofit fontScale="92500" lnSpcReduction="20000"/>
          </a:bodyPr>
          <a:lstStyle/>
          <a:p>
            <a:pPr eaLnBrk="1" fontAlgn="auto" hangingPunct="1">
              <a:spcBef>
                <a:spcPts val="0"/>
              </a:spcBef>
              <a:spcAft>
                <a:spcPts val="0"/>
              </a:spcAft>
              <a:buFont typeface="Wingdings" pitchFamily="2" charset="2"/>
              <a:buChar char="Ø"/>
              <a:defRPr/>
            </a:pPr>
            <a:r>
              <a:rPr lang="en-US" dirty="0" smtClean="0"/>
              <a:t>1941 – </a:t>
            </a:r>
            <a:r>
              <a:rPr lang="en-US" b="1" dirty="0" smtClean="0"/>
              <a:t>FDR</a:t>
            </a:r>
            <a:r>
              <a:rPr lang="en-US" dirty="0" smtClean="0"/>
              <a:t> ended discrimination in </a:t>
            </a:r>
            <a:r>
              <a:rPr lang="en-US" b="1" dirty="0" smtClean="0"/>
              <a:t>defense industries</a:t>
            </a:r>
          </a:p>
          <a:p>
            <a:pPr eaLnBrk="1" fontAlgn="auto" hangingPunct="1">
              <a:spcBef>
                <a:spcPts val="0"/>
              </a:spcBef>
              <a:spcAft>
                <a:spcPts val="0"/>
              </a:spcAft>
              <a:buFont typeface="Wingdings" pitchFamily="2" charset="2"/>
              <a:buChar char="Ø"/>
              <a:defRPr/>
            </a:pPr>
            <a:r>
              <a:rPr lang="en-US" dirty="0" smtClean="0"/>
              <a:t>1942 – Congress of Racial Equality (</a:t>
            </a:r>
            <a:r>
              <a:rPr lang="en-US" b="1" dirty="0" smtClean="0"/>
              <a:t>CORE</a:t>
            </a:r>
            <a:r>
              <a:rPr lang="en-US" dirty="0" smtClean="0"/>
              <a:t>) founded by James Farmer and others – advocated </a:t>
            </a:r>
            <a:r>
              <a:rPr lang="en-US" b="1" dirty="0" smtClean="0"/>
              <a:t>nonviolent protests</a:t>
            </a:r>
          </a:p>
          <a:p>
            <a:pPr eaLnBrk="1" fontAlgn="auto" hangingPunct="1">
              <a:spcBef>
                <a:spcPts val="0"/>
              </a:spcBef>
              <a:spcAft>
                <a:spcPts val="0"/>
              </a:spcAft>
              <a:buFont typeface="Wingdings" pitchFamily="2" charset="2"/>
              <a:buChar char="Ø"/>
              <a:defRPr/>
            </a:pPr>
            <a:r>
              <a:rPr lang="en-US" dirty="0" smtClean="0"/>
              <a:t>1944 – </a:t>
            </a:r>
            <a:r>
              <a:rPr lang="en-US" b="1" dirty="0" smtClean="0"/>
              <a:t>Gunnar Myrdal’s </a:t>
            </a:r>
            <a:r>
              <a:rPr lang="en-US" i="1" dirty="0" smtClean="0"/>
              <a:t>An American Dilemma</a:t>
            </a:r>
            <a:r>
              <a:rPr lang="en-US" dirty="0" smtClean="0"/>
              <a:t> published</a:t>
            </a:r>
          </a:p>
          <a:p>
            <a:pPr eaLnBrk="1" fontAlgn="auto" hangingPunct="1">
              <a:spcBef>
                <a:spcPts val="0"/>
              </a:spcBef>
              <a:spcAft>
                <a:spcPts val="0"/>
              </a:spcAft>
              <a:buFont typeface="Wingdings" pitchFamily="2" charset="2"/>
              <a:buChar char="Ø"/>
              <a:defRPr/>
            </a:pPr>
            <a:r>
              <a:rPr lang="en-US" dirty="0" smtClean="0"/>
              <a:t>1946 – </a:t>
            </a:r>
            <a:r>
              <a:rPr lang="en-US" b="1" dirty="0" smtClean="0"/>
              <a:t>Committee on Civil Rights </a:t>
            </a:r>
            <a:r>
              <a:rPr lang="en-US" dirty="0" smtClean="0"/>
              <a:t>appointed by Harry Truman</a:t>
            </a:r>
          </a:p>
          <a:p>
            <a:pPr eaLnBrk="1" fontAlgn="auto" hangingPunct="1">
              <a:spcBef>
                <a:spcPts val="0"/>
              </a:spcBef>
              <a:spcAft>
                <a:spcPts val="0"/>
              </a:spcAft>
              <a:buFont typeface="Wingdings" pitchFamily="2" charset="2"/>
              <a:buChar char="Ø"/>
              <a:defRPr/>
            </a:pPr>
            <a:r>
              <a:rPr lang="en-US" dirty="0" smtClean="0"/>
              <a:t>1947 – </a:t>
            </a:r>
            <a:r>
              <a:rPr lang="en-US" b="1" dirty="0" smtClean="0"/>
              <a:t>Major League Baseball </a:t>
            </a:r>
            <a:r>
              <a:rPr lang="en-US" dirty="0" smtClean="0"/>
              <a:t>desegregated when </a:t>
            </a:r>
            <a:r>
              <a:rPr lang="en-US" b="1" dirty="0" smtClean="0"/>
              <a:t>Jackie Robinson </a:t>
            </a:r>
            <a:r>
              <a:rPr lang="en-US" dirty="0" smtClean="0"/>
              <a:t>joined the Brooklyn Dodgers</a:t>
            </a:r>
          </a:p>
          <a:p>
            <a:pPr eaLnBrk="1" fontAlgn="auto" hangingPunct="1">
              <a:spcBef>
                <a:spcPts val="0"/>
              </a:spcBef>
              <a:spcAft>
                <a:spcPts val="0"/>
              </a:spcAft>
              <a:buFont typeface="Wingdings" pitchFamily="2" charset="2"/>
              <a:buChar char="Ø"/>
              <a:defRPr/>
            </a:pPr>
            <a:r>
              <a:rPr lang="en-US" dirty="0" smtClean="0"/>
              <a:t>1948 – </a:t>
            </a:r>
            <a:r>
              <a:rPr lang="en-US" b="1" dirty="0" smtClean="0"/>
              <a:t>Harry Truman </a:t>
            </a:r>
            <a:r>
              <a:rPr lang="en-US" dirty="0" smtClean="0"/>
              <a:t>desegregated the </a:t>
            </a:r>
            <a:r>
              <a:rPr lang="en-US" b="1" dirty="0" smtClean="0"/>
              <a:t>United States military </a:t>
            </a:r>
            <a:endParaRPr lang="en-US" b="1" dirty="0"/>
          </a:p>
        </p:txBody>
      </p:sp>
    </p:spTree>
    <p:extLst>
      <p:ext uri="{BB962C8B-B14F-4D97-AF65-F5344CB8AC3E}">
        <p14:creationId xmlns:p14="http://schemas.microsoft.com/office/powerpoint/2010/main" val="3378078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NAACP Legal Victories, 1950</a:t>
            </a:r>
            <a:endParaRPr lang="en-US" b="1" dirty="0">
              <a:solidFill>
                <a:schemeClr val="tx2">
                  <a:tint val="100000"/>
                  <a:shade val="90000"/>
                  <a:satMod val="250000"/>
                  <a:alpha val="100000"/>
                </a:schemeClr>
              </a:solidFill>
            </a:endParaRPr>
          </a:p>
        </p:txBody>
      </p:sp>
      <p:sp>
        <p:nvSpPr>
          <p:cNvPr id="16387" name="Content Placeholder 2"/>
          <p:cNvSpPr>
            <a:spLocks noGrp="1"/>
          </p:cNvSpPr>
          <p:nvPr>
            <p:ph idx="1"/>
          </p:nvPr>
        </p:nvSpPr>
        <p:spPr/>
        <p:txBody>
          <a:bodyPr/>
          <a:lstStyle/>
          <a:p>
            <a:pPr eaLnBrk="1" hangingPunct="1"/>
            <a:r>
              <a:rPr lang="en-US" b="1" i="1" smtClean="0"/>
              <a:t>Sweatt</a:t>
            </a:r>
            <a:r>
              <a:rPr lang="en-US" b="1" smtClean="0"/>
              <a:t> v. </a:t>
            </a:r>
            <a:r>
              <a:rPr lang="en-US" b="1" i="1" smtClean="0"/>
              <a:t>Painter</a:t>
            </a:r>
            <a:r>
              <a:rPr lang="en-US" b="1" smtClean="0"/>
              <a:t> </a:t>
            </a:r>
            <a:r>
              <a:rPr lang="en-US" smtClean="0"/>
              <a:t>– all-black law school established by Texas violated 14</a:t>
            </a:r>
            <a:r>
              <a:rPr lang="en-US" baseline="30000" smtClean="0"/>
              <a:t>th</a:t>
            </a:r>
            <a:r>
              <a:rPr lang="en-US" smtClean="0"/>
              <a:t> Amendment because facilities unequal</a:t>
            </a:r>
          </a:p>
          <a:p>
            <a:pPr eaLnBrk="1" hangingPunct="1"/>
            <a:r>
              <a:rPr lang="en-US" b="1" i="1" smtClean="0"/>
              <a:t>McLaurin</a:t>
            </a:r>
            <a:r>
              <a:rPr lang="en-US" b="1" smtClean="0"/>
              <a:t> v. </a:t>
            </a:r>
            <a:r>
              <a:rPr lang="en-US" b="1" i="1" smtClean="0"/>
              <a:t>Oklahoma State Regents </a:t>
            </a:r>
            <a:r>
              <a:rPr lang="en-US" smtClean="0"/>
              <a:t>– University of Oklahoma graduate student George McLaurin’s constitutional rights violated when he was denied equal access to the classrooms, dining hall, and library</a:t>
            </a:r>
          </a:p>
        </p:txBody>
      </p:sp>
    </p:spTree>
    <p:extLst>
      <p:ext uri="{BB962C8B-B14F-4D97-AF65-F5344CB8AC3E}">
        <p14:creationId xmlns:p14="http://schemas.microsoft.com/office/powerpoint/2010/main" val="1824500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a:bodyPr>
          <a:lstStyle/>
          <a:p>
            <a:pPr marL="54864" indent="0" eaLnBrk="1" fontAlgn="auto" hangingPunct="1">
              <a:spcAft>
                <a:spcPts val="0"/>
              </a:spcAft>
              <a:defRPr/>
            </a:pPr>
            <a:r>
              <a:rPr lang="en-US" b="1" i="1" dirty="0" smtClean="0">
                <a:solidFill>
                  <a:schemeClr val="tx2">
                    <a:tint val="100000"/>
                    <a:shade val="90000"/>
                    <a:satMod val="250000"/>
                    <a:alpha val="100000"/>
                  </a:schemeClr>
                </a:solidFill>
              </a:rPr>
              <a:t>Brown</a:t>
            </a:r>
            <a:r>
              <a:rPr lang="en-US" b="1" dirty="0" smtClean="0">
                <a:solidFill>
                  <a:schemeClr val="tx2">
                    <a:tint val="100000"/>
                    <a:shade val="90000"/>
                    <a:satMod val="250000"/>
                    <a:alpha val="100000"/>
                  </a:schemeClr>
                </a:solidFill>
              </a:rPr>
              <a:t> v. </a:t>
            </a:r>
            <a:r>
              <a:rPr lang="en-US" b="1" i="1" dirty="0" smtClean="0">
                <a:solidFill>
                  <a:schemeClr val="tx2">
                    <a:tint val="100000"/>
                    <a:shade val="90000"/>
                    <a:satMod val="250000"/>
                    <a:alpha val="100000"/>
                  </a:schemeClr>
                </a:solidFill>
              </a:rPr>
              <a:t>Board of Education</a:t>
            </a:r>
            <a:r>
              <a:rPr lang="en-US" b="1" dirty="0" smtClean="0">
                <a:solidFill>
                  <a:schemeClr val="tx2">
                    <a:tint val="100000"/>
                    <a:shade val="90000"/>
                    <a:satMod val="250000"/>
                    <a:alpha val="100000"/>
                  </a:schemeClr>
                </a:solidFill>
              </a:rPr>
              <a:t>, 1954</a:t>
            </a:r>
            <a:endParaRPr lang="en-US" b="1"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fontScale="92500" lnSpcReduction="20000"/>
          </a:bodyPr>
          <a:lstStyle/>
          <a:p>
            <a:pPr eaLnBrk="1" fontAlgn="auto" hangingPunct="1">
              <a:spcBef>
                <a:spcPts val="0"/>
              </a:spcBef>
              <a:spcAft>
                <a:spcPts val="0"/>
              </a:spcAft>
              <a:buFont typeface="Wingdings" pitchFamily="2" charset="2"/>
              <a:buChar char="Ø"/>
              <a:defRPr/>
            </a:pPr>
            <a:r>
              <a:rPr lang="en-US" dirty="0" smtClean="0"/>
              <a:t>Challenged the “separate but equal” doctrine of </a:t>
            </a:r>
            <a:r>
              <a:rPr lang="en-US" i="1" dirty="0" err="1" smtClean="0"/>
              <a:t>Plessy</a:t>
            </a:r>
            <a:r>
              <a:rPr lang="en-US" dirty="0" smtClean="0"/>
              <a:t> v. </a:t>
            </a:r>
            <a:r>
              <a:rPr lang="en-US" i="1" dirty="0" smtClean="0"/>
              <a:t>Ferguson</a:t>
            </a:r>
            <a:endParaRPr lang="en-US" dirty="0" smtClean="0"/>
          </a:p>
          <a:p>
            <a:pPr eaLnBrk="1" fontAlgn="auto" hangingPunct="1">
              <a:spcBef>
                <a:spcPts val="0"/>
              </a:spcBef>
              <a:spcAft>
                <a:spcPts val="0"/>
              </a:spcAft>
              <a:buFont typeface="Wingdings" pitchFamily="2" charset="2"/>
              <a:buChar char="Ø"/>
              <a:defRPr/>
            </a:pPr>
            <a:r>
              <a:rPr lang="en-US" dirty="0" smtClean="0"/>
              <a:t>Attorney </a:t>
            </a:r>
            <a:r>
              <a:rPr lang="en-US" b="1" dirty="0" err="1" smtClean="0"/>
              <a:t>Thurgood</a:t>
            </a:r>
            <a:r>
              <a:rPr lang="en-US" b="1" dirty="0" smtClean="0"/>
              <a:t> Marshall </a:t>
            </a:r>
            <a:r>
              <a:rPr lang="en-US" dirty="0" smtClean="0"/>
              <a:t>argued before Supreme Court led by Chief Justice </a:t>
            </a:r>
            <a:r>
              <a:rPr lang="en-US" b="1" dirty="0" smtClean="0"/>
              <a:t>Earl Warren</a:t>
            </a:r>
          </a:p>
          <a:p>
            <a:pPr eaLnBrk="1" fontAlgn="auto" hangingPunct="1">
              <a:spcBef>
                <a:spcPts val="0"/>
              </a:spcBef>
              <a:spcAft>
                <a:spcPts val="0"/>
              </a:spcAft>
              <a:buFont typeface="Wingdings" pitchFamily="2" charset="2"/>
              <a:buChar char="Ø"/>
              <a:defRPr/>
            </a:pPr>
            <a:r>
              <a:rPr lang="en-US" dirty="0" smtClean="0"/>
              <a:t>Unanimous decision – “In the field of public education the doctrine of ‘separate but equal’ has no place.”</a:t>
            </a:r>
          </a:p>
          <a:p>
            <a:pPr eaLnBrk="1" fontAlgn="auto" hangingPunct="1">
              <a:spcBef>
                <a:spcPts val="0"/>
              </a:spcBef>
              <a:spcAft>
                <a:spcPts val="0"/>
              </a:spcAft>
              <a:buFont typeface="Wingdings" pitchFamily="2" charset="2"/>
              <a:buChar char="Ø"/>
              <a:defRPr/>
            </a:pPr>
            <a:r>
              <a:rPr lang="en-US" i="1" dirty="0" smtClean="0"/>
              <a:t>Brown II</a:t>
            </a:r>
            <a:r>
              <a:rPr lang="en-US" dirty="0" smtClean="0"/>
              <a:t> ruled for school desegregation “with all deliberate speed”</a:t>
            </a:r>
          </a:p>
          <a:p>
            <a:pPr eaLnBrk="1" fontAlgn="auto" hangingPunct="1">
              <a:spcBef>
                <a:spcPts val="0"/>
              </a:spcBef>
              <a:spcAft>
                <a:spcPts val="0"/>
              </a:spcAft>
              <a:buFont typeface="Wingdings" pitchFamily="2" charset="2"/>
              <a:buChar char="Ø"/>
              <a:defRPr/>
            </a:pPr>
            <a:r>
              <a:rPr lang="en-US" dirty="0" smtClean="0"/>
              <a:t>But strong opposition to decision from whites, and desegregation moved slowly</a:t>
            </a:r>
            <a:endParaRPr lang="en-US" dirty="0"/>
          </a:p>
        </p:txBody>
      </p:sp>
    </p:spTree>
    <p:extLst>
      <p:ext uri="{BB962C8B-B14F-4D97-AF65-F5344CB8AC3E}">
        <p14:creationId xmlns:p14="http://schemas.microsoft.com/office/powerpoint/2010/main" val="39493076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eaLnBrk="1" fontAlgn="auto" hangingPunct="1">
              <a:spcAft>
                <a:spcPts val="0"/>
              </a:spcAft>
              <a:defRPr/>
            </a:pPr>
            <a:r>
              <a:rPr lang="en-US" b="1" dirty="0" smtClean="0">
                <a:solidFill>
                  <a:schemeClr val="tx2">
                    <a:tint val="100000"/>
                    <a:shade val="90000"/>
                    <a:satMod val="250000"/>
                    <a:alpha val="100000"/>
                  </a:schemeClr>
                </a:solidFill>
              </a:rPr>
              <a:t>Montgomery Bus Boycott,</a:t>
            </a:r>
            <a:br>
              <a:rPr lang="en-US" b="1" dirty="0" smtClean="0">
                <a:solidFill>
                  <a:schemeClr val="tx2">
                    <a:tint val="100000"/>
                    <a:shade val="90000"/>
                    <a:satMod val="250000"/>
                    <a:alpha val="100000"/>
                  </a:schemeClr>
                </a:solidFill>
              </a:rPr>
            </a:br>
            <a:r>
              <a:rPr lang="en-US" b="1" dirty="0" smtClean="0">
                <a:solidFill>
                  <a:schemeClr val="tx2">
                    <a:tint val="100000"/>
                    <a:shade val="90000"/>
                    <a:satMod val="250000"/>
                    <a:alpha val="100000"/>
                  </a:schemeClr>
                </a:solidFill>
              </a:rPr>
              <a:t>1955-1956</a:t>
            </a:r>
            <a:endParaRPr lang="en-US" b="1" dirty="0">
              <a:solidFill>
                <a:schemeClr val="tx2">
                  <a:tint val="100000"/>
                  <a:shade val="90000"/>
                  <a:satMod val="250000"/>
                  <a:alpha val="100000"/>
                </a:schemeClr>
              </a:solidFill>
            </a:endParaRPr>
          </a:p>
        </p:txBody>
      </p:sp>
      <p:sp>
        <p:nvSpPr>
          <p:cNvPr id="18435" name="Content Placeholder 2"/>
          <p:cNvSpPr>
            <a:spLocks noGrp="1"/>
          </p:cNvSpPr>
          <p:nvPr>
            <p:ph idx="1"/>
          </p:nvPr>
        </p:nvSpPr>
        <p:spPr/>
        <p:txBody>
          <a:bodyPr>
            <a:normAutofit lnSpcReduction="10000"/>
          </a:bodyPr>
          <a:lstStyle/>
          <a:p>
            <a:pPr eaLnBrk="1" hangingPunct="1"/>
            <a:r>
              <a:rPr lang="en-US" b="1" smtClean="0"/>
              <a:t>Rosa Parks </a:t>
            </a:r>
            <a:r>
              <a:rPr lang="en-US" smtClean="0"/>
              <a:t>was asked to give up her bus seat to a white passenger in Montgomery, Alabama (December, 1955)</a:t>
            </a:r>
          </a:p>
          <a:p>
            <a:pPr eaLnBrk="1" hangingPunct="1"/>
            <a:r>
              <a:rPr lang="en-US" smtClean="0"/>
              <a:t>She refused and was arrested</a:t>
            </a:r>
          </a:p>
          <a:p>
            <a:pPr eaLnBrk="1" hangingPunct="1"/>
            <a:r>
              <a:rPr lang="en-US" smtClean="0"/>
              <a:t>Activists from the Montgomery Improvement Association (MIA) began a bus boycott that lasted over a year</a:t>
            </a:r>
          </a:p>
          <a:p>
            <a:pPr eaLnBrk="1" hangingPunct="1"/>
            <a:r>
              <a:rPr lang="en-US" smtClean="0"/>
              <a:t>1956 – Supreme Court ruled that segregated buses were unconstitutional</a:t>
            </a:r>
          </a:p>
        </p:txBody>
      </p:sp>
    </p:spTree>
    <p:extLst>
      <p:ext uri="{BB962C8B-B14F-4D97-AF65-F5344CB8AC3E}">
        <p14:creationId xmlns:p14="http://schemas.microsoft.com/office/powerpoint/2010/main" val="2710544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2956</Words>
  <Application>Microsoft Office PowerPoint</Application>
  <PresentationFormat>On-screen Show (4:3)</PresentationFormat>
  <Paragraphs>331</Paragraphs>
  <Slides>44</Slides>
  <Notes>2</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Unit 3: Racial &amp; Ethnic Politics The History of the  African-American Civil Rights Movement</vt:lpstr>
      <vt:lpstr>Life for African Americans in the South (circa 1950)</vt:lpstr>
      <vt:lpstr>Life for African Americans in the North (circa 1950)</vt:lpstr>
      <vt:lpstr>Life for African Americans Nationwide (circa 1950)</vt:lpstr>
      <vt:lpstr>Civil Rights Movement, 1900-1950</vt:lpstr>
      <vt:lpstr>Civil Rights Movement, 1900-1950 (Continued)</vt:lpstr>
      <vt:lpstr>NAACP Legal Victories, 1950</vt:lpstr>
      <vt:lpstr>Brown v. Board of Education, 1954</vt:lpstr>
      <vt:lpstr>Montgomery Bus Boycott, 1955-1956</vt:lpstr>
      <vt:lpstr>Southern Christian Leadership Conference (SCLC)</vt:lpstr>
      <vt:lpstr>Little Rock, Arkansas – 1957</vt:lpstr>
      <vt:lpstr>Civil Rights Act of 1957</vt:lpstr>
      <vt:lpstr>Greensboro Sit-in, 1960</vt:lpstr>
      <vt:lpstr>Student Nonviolent Coordinating Committee (SNCC), 1960</vt:lpstr>
      <vt:lpstr>Freedom Riders, 1961</vt:lpstr>
      <vt:lpstr>Kennedy’s Response</vt:lpstr>
      <vt:lpstr>MLK &amp; SCLC in Birmingham, Alabama, 1963</vt:lpstr>
      <vt:lpstr>Kennedy’s Television Address, 1963</vt:lpstr>
      <vt:lpstr>March on Washington, 1963</vt:lpstr>
      <vt:lpstr>“Ole Miss” Integrated, 1962</vt:lpstr>
      <vt:lpstr>Birmingham Church Bombing, 1963</vt:lpstr>
      <vt:lpstr>Assassination of JFK, 1963</vt:lpstr>
      <vt:lpstr>Civil Rights Act of 1964</vt:lpstr>
      <vt:lpstr>Disenfranchised Southern Black Voters</vt:lpstr>
      <vt:lpstr>Murder in Mississippi, 1964</vt:lpstr>
      <vt:lpstr>Freedom Summer, 1964</vt:lpstr>
      <vt:lpstr>Democratic Convention, 1964</vt:lpstr>
      <vt:lpstr>Selma March, 1965</vt:lpstr>
      <vt:lpstr>LBJ’s Address to the Nation</vt:lpstr>
      <vt:lpstr>Voting Rights</vt:lpstr>
      <vt:lpstr>Race Riots</vt:lpstr>
      <vt:lpstr>Kerner Commission Report, 1967</vt:lpstr>
      <vt:lpstr>Malcolm X</vt:lpstr>
      <vt:lpstr>Black Power, 1966</vt:lpstr>
      <vt:lpstr>Black Power Movement</vt:lpstr>
      <vt:lpstr>Black Panthers, 1966</vt:lpstr>
      <vt:lpstr>Thurgood Marshall, 1967</vt:lpstr>
      <vt:lpstr>Poor People’s Campaign, 1968</vt:lpstr>
      <vt:lpstr>Assassination of MLK, 1968</vt:lpstr>
      <vt:lpstr>Fair Housing Act, 1968</vt:lpstr>
      <vt:lpstr>Affirmative Action</vt:lpstr>
      <vt:lpstr>Angela Davis, 1970</vt:lpstr>
      <vt:lpstr>Civil Rights Legacy</vt:lpstr>
      <vt:lpstr>Continuing Struggle</vt:lpstr>
    </vt:vector>
  </TitlesOfParts>
  <Company>Loughborough Endowed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Racial &amp; Ethnic Politics: The African-American Civil Rights Movement</dc:title>
  <dc:creator>Administrator</dc:creator>
  <cp:lastModifiedBy>Administrator</cp:lastModifiedBy>
  <cp:revision>16</cp:revision>
  <dcterms:created xsi:type="dcterms:W3CDTF">2014-05-19T15:13:44Z</dcterms:created>
  <dcterms:modified xsi:type="dcterms:W3CDTF">2015-06-30T09:17:03Z</dcterms:modified>
</cp:coreProperties>
</file>