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513267-D063-4AB6-B432-81B309298E10}" v="1" dt="2021-10-15T13:38:53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. Dawkins" userId="941fe478-2ffb-43c7-8900-89a1fcf1abb8" providerId="ADAL" clId="{9C513267-D063-4AB6-B432-81B309298E10}"/>
    <pc:docChg chg="undo custSel modSld">
      <pc:chgData name="M. Dawkins" userId="941fe478-2ffb-43c7-8900-89a1fcf1abb8" providerId="ADAL" clId="{9C513267-D063-4AB6-B432-81B309298E10}" dt="2021-10-15T14:11:45.438" v="48" actId="207"/>
      <pc:docMkLst>
        <pc:docMk/>
      </pc:docMkLst>
      <pc:sldChg chg="addSp delSp modSp mod setBg addAnim setClrOvrMap">
        <pc:chgData name="M. Dawkins" userId="941fe478-2ffb-43c7-8900-89a1fcf1abb8" providerId="ADAL" clId="{9C513267-D063-4AB6-B432-81B309298E10}" dt="2021-10-15T13:39:12.266" v="7"/>
        <pc:sldMkLst>
          <pc:docMk/>
          <pc:sldMk cId="1594716010" sldId="256"/>
        </pc:sldMkLst>
        <pc:spChg chg="mod">
          <ac:chgData name="M. Dawkins" userId="941fe478-2ffb-43c7-8900-89a1fcf1abb8" providerId="ADAL" clId="{9C513267-D063-4AB6-B432-81B309298E10}" dt="2021-10-15T13:39:12.264" v="5" actId="26606"/>
          <ac:spMkLst>
            <pc:docMk/>
            <pc:sldMk cId="1594716010" sldId="256"/>
            <ac:spMk id="2" creationId="{00000000-0000-0000-0000-000000000000}"/>
          </ac:spMkLst>
        </pc:spChg>
        <pc:spChg chg="mod">
          <ac:chgData name="M. Dawkins" userId="941fe478-2ffb-43c7-8900-89a1fcf1abb8" providerId="ADAL" clId="{9C513267-D063-4AB6-B432-81B309298E10}" dt="2021-10-15T13:39:12.264" v="5" actId="26606"/>
          <ac:spMkLst>
            <pc:docMk/>
            <pc:sldMk cId="1594716010" sldId="256"/>
            <ac:spMk id="3" creationId="{00000000-0000-0000-0000-000000000000}"/>
          </ac:spMkLst>
        </pc:spChg>
        <pc:spChg chg="add">
          <ac:chgData name="M. Dawkins" userId="941fe478-2ffb-43c7-8900-89a1fcf1abb8" providerId="ADAL" clId="{9C513267-D063-4AB6-B432-81B309298E10}" dt="2021-10-15T13:39:12.264" v="5" actId="26606"/>
          <ac:spMkLst>
            <pc:docMk/>
            <pc:sldMk cId="1594716010" sldId="256"/>
            <ac:spMk id="10" creationId="{71B2258F-86CA-4D4D-8270-BC05FCDEBFB3}"/>
          </ac:spMkLst>
        </pc:spChg>
        <pc:picChg chg="del">
          <ac:chgData name="M. Dawkins" userId="941fe478-2ffb-43c7-8900-89a1fcf1abb8" providerId="ADAL" clId="{9C513267-D063-4AB6-B432-81B309298E10}" dt="2021-10-15T13:38:55.800" v="1" actId="478"/>
          <ac:picMkLst>
            <pc:docMk/>
            <pc:sldMk cId="1594716010" sldId="256"/>
            <ac:picMk id="4" creationId="{00000000-0000-0000-0000-000000000000}"/>
          </ac:picMkLst>
        </pc:picChg>
        <pc:picChg chg="add mod ord">
          <ac:chgData name="M. Dawkins" userId="941fe478-2ffb-43c7-8900-89a1fcf1abb8" providerId="ADAL" clId="{9C513267-D063-4AB6-B432-81B309298E10}" dt="2021-10-15T13:39:12.264" v="5" actId="26606"/>
          <ac:picMkLst>
            <pc:docMk/>
            <pc:sldMk cId="1594716010" sldId="256"/>
            <ac:picMk id="5" creationId="{B21F00FB-21F1-4831-A293-C628E364969B}"/>
          </ac:picMkLst>
        </pc:picChg>
      </pc:sldChg>
      <pc:sldChg chg="addSp delSp modSp mod setBg">
        <pc:chgData name="M. Dawkins" userId="941fe478-2ffb-43c7-8900-89a1fcf1abb8" providerId="ADAL" clId="{9C513267-D063-4AB6-B432-81B309298E10}" dt="2021-10-15T14:06:20.994" v="9" actId="26606"/>
        <pc:sldMkLst>
          <pc:docMk/>
          <pc:sldMk cId="2882022016" sldId="257"/>
        </pc:sldMkLst>
        <pc:spChg chg="mod">
          <ac:chgData name="M. Dawkins" userId="941fe478-2ffb-43c7-8900-89a1fcf1abb8" providerId="ADAL" clId="{9C513267-D063-4AB6-B432-81B309298E10}" dt="2021-10-15T14:06:20.994" v="9" actId="26606"/>
          <ac:spMkLst>
            <pc:docMk/>
            <pc:sldMk cId="2882022016" sldId="257"/>
            <ac:spMk id="3" creationId="{00000000-0000-0000-0000-000000000000}"/>
          </ac:spMkLst>
        </pc:spChg>
        <pc:spChg chg="add del">
          <ac:chgData name="M. Dawkins" userId="941fe478-2ffb-43c7-8900-89a1fcf1abb8" providerId="ADAL" clId="{9C513267-D063-4AB6-B432-81B309298E10}" dt="2021-10-15T14:06:20.994" v="9" actId="26606"/>
          <ac:spMkLst>
            <pc:docMk/>
            <pc:sldMk cId="2882022016" sldId="257"/>
            <ac:spMk id="9" creationId="{5E39A796-BE83-48B1-B33F-35C4A32AAB57}"/>
          </ac:spMkLst>
        </pc:spChg>
        <pc:spChg chg="add del">
          <ac:chgData name="M. Dawkins" userId="941fe478-2ffb-43c7-8900-89a1fcf1abb8" providerId="ADAL" clId="{9C513267-D063-4AB6-B432-81B309298E10}" dt="2021-10-15T14:06:20.994" v="9" actId="26606"/>
          <ac:spMkLst>
            <pc:docMk/>
            <pc:sldMk cId="2882022016" sldId="257"/>
            <ac:spMk id="11" creationId="{72F84B47-E267-4194-8194-831DB7B5547F}"/>
          </ac:spMkLst>
        </pc:spChg>
        <pc:picChg chg="mod">
          <ac:chgData name="M. Dawkins" userId="941fe478-2ffb-43c7-8900-89a1fcf1abb8" providerId="ADAL" clId="{9C513267-D063-4AB6-B432-81B309298E10}" dt="2021-10-15T14:06:20.994" v="9" actId="26606"/>
          <ac:picMkLst>
            <pc:docMk/>
            <pc:sldMk cId="2882022016" sldId="257"/>
            <ac:picMk id="4" creationId="{00000000-0000-0000-0000-000000000000}"/>
          </ac:picMkLst>
        </pc:picChg>
      </pc:sldChg>
      <pc:sldChg chg="modSp mod">
        <pc:chgData name="M. Dawkins" userId="941fe478-2ffb-43c7-8900-89a1fcf1abb8" providerId="ADAL" clId="{9C513267-D063-4AB6-B432-81B309298E10}" dt="2021-10-15T14:10:31.285" v="41" actId="5793"/>
        <pc:sldMkLst>
          <pc:docMk/>
          <pc:sldMk cId="3646569317" sldId="269"/>
        </pc:sldMkLst>
        <pc:spChg chg="mod">
          <ac:chgData name="M. Dawkins" userId="941fe478-2ffb-43c7-8900-89a1fcf1abb8" providerId="ADAL" clId="{9C513267-D063-4AB6-B432-81B309298E10}" dt="2021-10-15T14:10:31.285" v="41" actId="5793"/>
          <ac:spMkLst>
            <pc:docMk/>
            <pc:sldMk cId="3646569317" sldId="269"/>
            <ac:spMk id="3" creationId="{00000000-0000-0000-0000-000000000000}"/>
          </ac:spMkLst>
        </pc:spChg>
      </pc:sldChg>
      <pc:sldChg chg="modSp mod">
        <pc:chgData name="M. Dawkins" userId="941fe478-2ffb-43c7-8900-89a1fcf1abb8" providerId="ADAL" clId="{9C513267-D063-4AB6-B432-81B309298E10}" dt="2021-10-15T14:11:45.438" v="48" actId="207"/>
        <pc:sldMkLst>
          <pc:docMk/>
          <pc:sldMk cId="4196752099" sldId="273"/>
        </pc:sldMkLst>
        <pc:spChg chg="mod">
          <ac:chgData name="M. Dawkins" userId="941fe478-2ffb-43c7-8900-89a1fcf1abb8" providerId="ADAL" clId="{9C513267-D063-4AB6-B432-81B309298E10}" dt="2021-10-15T14:11:45.438" v="48" actId="207"/>
          <ac:spMkLst>
            <pc:docMk/>
            <pc:sldMk cId="4196752099" sldId="273"/>
            <ac:spMk id="3" creationId="{00000000-0000-0000-0000-000000000000}"/>
          </ac:spMkLst>
        </pc:spChg>
      </pc:sldChg>
    </pc:docChg>
  </pc:docChgLst>
  <pc:docChgLst>
    <pc:chgData name="M. Dawkins" userId="941fe478-2ffb-43c7-8900-89a1fcf1abb8" providerId="ADAL" clId="{6B31EC03-622B-4DD8-A09C-7CD452382C1F}"/>
    <pc:docChg chg="custSel modSld">
      <pc:chgData name="M. Dawkins" userId="941fe478-2ffb-43c7-8900-89a1fcf1abb8" providerId="ADAL" clId="{6B31EC03-622B-4DD8-A09C-7CD452382C1F}" dt="2021-09-28T10:23:12.204" v="338" actId="20577"/>
      <pc:docMkLst>
        <pc:docMk/>
      </pc:docMkLst>
      <pc:sldChg chg="modSp mod">
        <pc:chgData name="M. Dawkins" userId="941fe478-2ffb-43c7-8900-89a1fcf1abb8" providerId="ADAL" clId="{6B31EC03-622B-4DD8-A09C-7CD452382C1F}" dt="2021-09-28T10:13:20.040" v="39" actId="20577"/>
        <pc:sldMkLst>
          <pc:docMk/>
          <pc:sldMk cId="2690125162" sldId="261"/>
        </pc:sldMkLst>
        <pc:spChg chg="mod">
          <ac:chgData name="M. Dawkins" userId="941fe478-2ffb-43c7-8900-89a1fcf1abb8" providerId="ADAL" clId="{6B31EC03-622B-4DD8-A09C-7CD452382C1F}" dt="2021-09-28T10:13:20.040" v="39" actId="20577"/>
          <ac:spMkLst>
            <pc:docMk/>
            <pc:sldMk cId="2690125162" sldId="261"/>
            <ac:spMk id="3" creationId="{00000000-0000-0000-0000-000000000000}"/>
          </ac:spMkLst>
        </pc:spChg>
      </pc:sldChg>
      <pc:sldChg chg="modSp mod">
        <pc:chgData name="M. Dawkins" userId="941fe478-2ffb-43c7-8900-89a1fcf1abb8" providerId="ADAL" clId="{6B31EC03-622B-4DD8-A09C-7CD452382C1F}" dt="2021-09-28T10:17:16.140" v="111" actId="20577"/>
        <pc:sldMkLst>
          <pc:docMk/>
          <pc:sldMk cId="3076396361" sldId="266"/>
        </pc:sldMkLst>
        <pc:spChg chg="mod">
          <ac:chgData name="M. Dawkins" userId="941fe478-2ffb-43c7-8900-89a1fcf1abb8" providerId="ADAL" clId="{6B31EC03-622B-4DD8-A09C-7CD452382C1F}" dt="2021-09-28T10:17:16.140" v="111" actId="20577"/>
          <ac:spMkLst>
            <pc:docMk/>
            <pc:sldMk cId="3076396361" sldId="266"/>
            <ac:spMk id="3" creationId="{00000000-0000-0000-0000-000000000000}"/>
          </ac:spMkLst>
        </pc:spChg>
      </pc:sldChg>
      <pc:sldChg chg="modSp mod">
        <pc:chgData name="M. Dawkins" userId="941fe478-2ffb-43c7-8900-89a1fcf1abb8" providerId="ADAL" clId="{6B31EC03-622B-4DD8-A09C-7CD452382C1F}" dt="2021-09-28T10:19:01.354" v="172" actId="20577"/>
        <pc:sldMkLst>
          <pc:docMk/>
          <pc:sldMk cId="4106352835" sldId="267"/>
        </pc:sldMkLst>
        <pc:spChg chg="mod">
          <ac:chgData name="M. Dawkins" userId="941fe478-2ffb-43c7-8900-89a1fcf1abb8" providerId="ADAL" clId="{6B31EC03-622B-4DD8-A09C-7CD452382C1F}" dt="2021-09-28T10:19:01.354" v="172" actId="20577"/>
          <ac:spMkLst>
            <pc:docMk/>
            <pc:sldMk cId="4106352835" sldId="267"/>
            <ac:spMk id="3" creationId="{00000000-0000-0000-0000-000000000000}"/>
          </ac:spMkLst>
        </pc:spChg>
      </pc:sldChg>
      <pc:sldChg chg="modSp mod">
        <pc:chgData name="M. Dawkins" userId="941fe478-2ffb-43c7-8900-89a1fcf1abb8" providerId="ADAL" clId="{6B31EC03-622B-4DD8-A09C-7CD452382C1F}" dt="2021-09-28T10:22:28.153" v="293" actId="5793"/>
        <pc:sldMkLst>
          <pc:docMk/>
          <pc:sldMk cId="3915913060" sldId="268"/>
        </pc:sldMkLst>
        <pc:spChg chg="mod">
          <ac:chgData name="M. Dawkins" userId="941fe478-2ffb-43c7-8900-89a1fcf1abb8" providerId="ADAL" clId="{6B31EC03-622B-4DD8-A09C-7CD452382C1F}" dt="2021-09-28T10:22:28.153" v="293" actId="5793"/>
          <ac:spMkLst>
            <pc:docMk/>
            <pc:sldMk cId="3915913060" sldId="268"/>
            <ac:spMk id="3" creationId="{00000000-0000-0000-0000-000000000000}"/>
          </ac:spMkLst>
        </pc:spChg>
        <pc:picChg chg="mod">
          <ac:chgData name="M. Dawkins" userId="941fe478-2ffb-43c7-8900-89a1fcf1abb8" providerId="ADAL" clId="{6B31EC03-622B-4DD8-A09C-7CD452382C1F}" dt="2021-09-28T10:22:19.703" v="283" actId="1076"/>
          <ac:picMkLst>
            <pc:docMk/>
            <pc:sldMk cId="3915913060" sldId="268"/>
            <ac:picMk id="4" creationId="{00000000-0000-0000-0000-000000000000}"/>
          </ac:picMkLst>
        </pc:picChg>
      </pc:sldChg>
      <pc:sldChg chg="modSp mod">
        <pc:chgData name="M. Dawkins" userId="941fe478-2ffb-43c7-8900-89a1fcf1abb8" providerId="ADAL" clId="{6B31EC03-622B-4DD8-A09C-7CD452382C1F}" dt="2021-09-28T10:23:12.204" v="338" actId="20577"/>
        <pc:sldMkLst>
          <pc:docMk/>
          <pc:sldMk cId="3913878627" sldId="271"/>
        </pc:sldMkLst>
        <pc:spChg chg="mod">
          <ac:chgData name="M. Dawkins" userId="941fe478-2ffb-43c7-8900-89a1fcf1abb8" providerId="ADAL" clId="{6B31EC03-622B-4DD8-A09C-7CD452382C1F}" dt="2021-09-28T10:23:12.204" v="338" actId="20577"/>
          <ac:spMkLst>
            <pc:docMk/>
            <pc:sldMk cId="3913878627" sldId="271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F463-CF8A-45CB-95D9-8F991B2D2B61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3A4B-9A0C-4228-A715-D51CB905D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65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F463-CF8A-45CB-95D9-8F991B2D2B61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3A4B-9A0C-4228-A715-D51CB905D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59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F463-CF8A-45CB-95D9-8F991B2D2B61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3A4B-9A0C-4228-A715-D51CB905D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93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F463-CF8A-45CB-95D9-8F991B2D2B61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3A4B-9A0C-4228-A715-D51CB905D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69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F463-CF8A-45CB-95D9-8F991B2D2B61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3A4B-9A0C-4228-A715-D51CB905D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6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F463-CF8A-45CB-95D9-8F991B2D2B61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3A4B-9A0C-4228-A715-D51CB905D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446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F463-CF8A-45CB-95D9-8F991B2D2B61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3A4B-9A0C-4228-A715-D51CB905D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24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F463-CF8A-45CB-95D9-8F991B2D2B61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3A4B-9A0C-4228-A715-D51CB905D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183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F463-CF8A-45CB-95D9-8F991B2D2B61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3A4B-9A0C-4228-A715-D51CB905D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159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F463-CF8A-45CB-95D9-8F991B2D2B61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3A4B-9A0C-4228-A715-D51CB905D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21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F463-CF8A-45CB-95D9-8F991B2D2B61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3A4B-9A0C-4228-A715-D51CB905D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289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3F463-CF8A-45CB-95D9-8F991B2D2B61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63A4B-9A0C-4228-A715-D51CB905D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3F_ly9xSqQ" TargetMode="External"/><Relationship Id="rId2" Type="http://schemas.openxmlformats.org/officeDocument/2006/relationships/hyperlink" Target="https://www.youtube.com/watch?v=jFl_evwML2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qp-ekdUFfM" TargetMode="External"/><Relationship Id="rId2" Type="http://schemas.openxmlformats.org/officeDocument/2006/relationships/hyperlink" Target="https://www.youtube.com/watch?v=ZifWqG2413U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minister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1F00FB-21F1-4831-A293-C628E36496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6141" b="958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FFFFFF"/>
                </a:solidFill>
              </a:rPr>
              <a:t>Prime Minister &amp; Executive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Unit 2: Topic 3</a:t>
            </a:r>
          </a:p>
        </p:txBody>
      </p:sp>
    </p:spTree>
    <p:extLst>
      <p:ext uri="{BB962C8B-B14F-4D97-AF65-F5344CB8AC3E}">
        <p14:creationId xmlns:p14="http://schemas.microsoft.com/office/powerpoint/2010/main" val="1594716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5" y="228600"/>
            <a:ext cx="11870871" cy="6498771"/>
          </a:xfrm>
        </p:spPr>
        <p:txBody>
          <a:bodyPr/>
          <a:lstStyle/>
          <a:p>
            <a:pPr marL="0" lvl="0" indent="0">
              <a:buNone/>
            </a:pPr>
            <a:r>
              <a:rPr lang="en-GB" b="1">
                <a:solidFill>
                  <a:prstClr val="black"/>
                </a:solidFill>
              </a:rPr>
              <a:t>Powers of the PM (6 key areas)</a:t>
            </a:r>
          </a:p>
          <a:p>
            <a:endParaRPr lang="en-GB" sz="800" b="1"/>
          </a:p>
          <a:p>
            <a:pPr marL="0" indent="0">
              <a:buNone/>
            </a:pPr>
            <a:r>
              <a:rPr lang="en-GB" b="1"/>
              <a:t>1. Leadership style. </a:t>
            </a:r>
            <a:r>
              <a:rPr lang="en-GB">
                <a:solidFill>
                  <a:srgbClr val="FF0000"/>
                </a:solidFill>
              </a:rPr>
              <a:t>‘the post of the prime minister is whatever its holder chooses and is able to make of it’ (Asquith, PM 1908-16)</a:t>
            </a:r>
            <a:r>
              <a:rPr lang="en-GB"/>
              <a:t>.</a:t>
            </a:r>
          </a:p>
          <a:p>
            <a:pPr lvl="1"/>
            <a:r>
              <a:rPr lang="en-GB" sz="2800"/>
              <a:t>Personality</a:t>
            </a:r>
          </a:p>
          <a:p>
            <a:pPr lvl="1"/>
            <a:r>
              <a:rPr lang="en-GB" sz="2800"/>
              <a:t>How the holder sees the job of PM (</a:t>
            </a:r>
            <a:r>
              <a:rPr lang="en-GB" sz="2800">
                <a:solidFill>
                  <a:srgbClr val="FF0000"/>
                </a:solidFill>
              </a:rPr>
              <a:t>Major collegiate leadership. Thatcher authoritarian leadership</a:t>
            </a:r>
            <a:r>
              <a:rPr lang="en-GB" sz="2800"/>
              <a:t>)</a:t>
            </a:r>
          </a:p>
          <a:p>
            <a:pPr lvl="1"/>
            <a:r>
              <a:rPr lang="en-GB" sz="2800"/>
              <a:t>Ultimately, PM power depends on what they are ‘able’ to wield. The office depends upon:</a:t>
            </a:r>
          </a:p>
          <a:p>
            <a:pPr lvl="2"/>
            <a:r>
              <a:rPr lang="en-GB" sz="2400"/>
              <a:t>The powers of the PM</a:t>
            </a:r>
          </a:p>
          <a:p>
            <a:pPr lvl="2"/>
            <a:r>
              <a:rPr lang="en-GB" sz="2400"/>
              <a:t>The constraint upon the PM</a:t>
            </a:r>
          </a:p>
          <a:p>
            <a:pPr lvl="2"/>
            <a:r>
              <a:rPr lang="en-GB" sz="2400"/>
              <a:t>The size of the majority</a:t>
            </a:r>
          </a:p>
          <a:p>
            <a:pPr marL="457200" lvl="1" indent="0">
              <a:buNone/>
            </a:pPr>
            <a:r>
              <a:rPr lang="en-GB" sz="2800">
                <a:solidFill>
                  <a:srgbClr val="FF0000"/>
                </a:solidFill>
              </a:rPr>
              <a:t>  </a:t>
            </a:r>
            <a:endParaRPr lang="en-GB" sz="2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86878">
            <a:off x="750589" y="5121456"/>
            <a:ext cx="2170594" cy="1561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720" y="3667328"/>
            <a:ext cx="4531336" cy="29744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135552">
            <a:off x="2674440" y="549908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/>
              <a:t>2017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98058" y="4923711"/>
            <a:ext cx="1433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/>
              <a:t>Sept 2019</a:t>
            </a:r>
          </a:p>
        </p:txBody>
      </p:sp>
    </p:spTree>
    <p:extLst>
      <p:ext uri="{BB962C8B-B14F-4D97-AF65-F5344CB8AC3E}">
        <p14:creationId xmlns:p14="http://schemas.microsoft.com/office/powerpoint/2010/main" val="4109348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2192000" cy="6858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b="1">
                <a:solidFill>
                  <a:prstClr val="black"/>
                </a:solidFill>
              </a:rPr>
              <a:t>Powers of the PM (6 key areas)</a:t>
            </a:r>
          </a:p>
          <a:p>
            <a:pPr marL="0" lvl="0" indent="0">
              <a:buNone/>
            </a:pPr>
            <a:endParaRPr lang="en-GB" sz="800" b="1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GB" b="1">
                <a:solidFill>
                  <a:prstClr val="black"/>
                </a:solidFill>
              </a:rPr>
              <a:t>2. </a:t>
            </a:r>
            <a:r>
              <a:rPr lang="en-GB" b="1">
                <a:solidFill>
                  <a:srgbClr val="002060"/>
                </a:solidFill>
              </a:rPr>
              <a:t>Patronage </a:t>
            </a:r>
            <a:r>
              <a:rPr lang="en-GB">
                <a:solidFill>
                  <a:prstClr val="black"/>
                </a:solidFill>
              </a:rPr>
              <a:t>(hire and firing!).</a:t>
            </a:r>
          </a:p>
          <a:p>
            <a:r>
              <a:rPr lang="en-GB">
                <a:solidFill>
                  <a:prstClr val="black"/>
                </a:solidFill>
              </a:rPr>
              <a:t>Promotion of loyal supporters with shared ideologies</a:t>
            </a:r>
          </a:p>
          <a:p>
            <a:r>
              <a:rPr lang="en-GB"/>
              <a:t>Promotion/demotion as a means of keeping rivals/critics at bay</a:t>
            </a:r>
          </a:p>
          <a:p>
            <a:r>
              <a:rPr lang="en-GB"/>
              <a:t>The fact PMs control political careers of ministers (&amp; </a:t>
            </a:r>
            <a:r>
              <a:rPr lang="en-GB">
                <a:solidFill>
                  <a:srgbClr val="002060"/>
                </a:solidFill>
              </a:rPr>
              <a:t>backbenchers</a:t>
            </a:r>
            <a:r>
              <a:rPr lang="en-GB"/>
              <a:t>) is important for maintaining loyalty/discipline. </a:t>
            </a:r>
          </a:p>
          <a:p>
            <a:pPr lvl="1"/>
            <a:r>
              <a:rPr lang="en-GB" sz="2800">
                <a:solidFill>
                  <a:srgbClr val="FF0000"/>
                </a:solidFill>
              </a:rPr>
              <a:t>Thatcher (between 1979-1983) transformed her cabinet, removing ‘the wets’ (</a:t>
            </a:r>
            <a:r>
              <a:rPr lang="en-GB" sz="2800">
                <a:solidFill>
                  <a:srgbClr val="002060"/>
                </a:solidFill>
              </a:rPr>
              <a:t>One Nation conservatives</a:t>
            </a:r>
            <a:r>
              <a:rPr lang="en-GB" sz="2800">
                <a:solidFill>
                  <a:srgbClr val="FF0000"/>
                </a:solidFill>
              </a:rPr>
              <a:t>), replacing them with </a:t>
            </a:r>
            <a:r>
              <a:rPr lang="en-GB" sz="2800">
                <a:solidFill>
                  <a:srgbClr val="002060"/>
                </a:solidFill>
              </a:rPr>
              <a:t>Thatcherites</a:t>
            </a:r>
            <a:r>
              <a:rPr lang="en-GB" sz="280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GB" sz="2800">
                <a:solidFill>
                  <a:srgbClr val="FF0000"/>
                </a:solidFill>
              </a:rPr>
              <a:t>Only half of Blair’s 1997 cabinet was still in place by the 2001 election.</a:t>
            </a:r>
          </a:p>
          <a:p>
            <a:pPr lvl="1"/>
            <a:r>
              <a:rPr lang="en-GB" sz="2800">
                <a:solidFill>
                  <a:srgbClr val="FF0000"/>
                </a:solidFill>
              </a:rPr>
              <a:t>2007, on becoming PM, Brown’s </a:t>
            </a:r>
            <a:r>
              <a:rPr lang="en-GB" sz="2800">
                <a:solidFill>
                  <a:srgbClr val="002060"/>
                </a:solidFill>
              </a:rPr>
              <a:t>cabinet reshuffle </a:t>
            </a:r>
            <a:r>
              <a:rPr lang="en-GB" sz="2800">
                <a:solidFill>
                  <a:srgbClr val="FF0000"/>
                </a:solidFill>
              </a:rPr>
              <a:t>was the largest in 100 years (11 stood down or were sacked).</a:t>
            </a:r>
          </a:p>
          <a:p>
            <a:pPr lvl="1"/>
            <a:r>
              <a:rPr lang="en-GB" sz="2800">
                <a:solidFill>
                  <a:srgbClr val="FF0000"/>
                </a:solidFill>
              </a:rPr>
              <a:t>2016, on becoming leader May sacked key Cameron supporters (N Morgan…)</a:t>
            </a:r>
          </a:p>
          <a:p>
            <a:pPr lvl="1"/>
            <a:r>
              <a:rPr lang="en-GB" sz="2800">
                <a:solidFill>
                  <a:srgbClr val="FF0000"/>
                </a:solidFill>
              </a:rPr>
              <a:t>2017, ‘winning’ in June prevented a large reshuffle (although Gove’s back!)</a:t>
            </a:r>
          </a:p>
          <a:p>
            <a:pPr lvl="1"/>
            <a:r>
              <a:rPr lang="en-GB" sz="2800">
                <a:solidFill>
                  <a:srgbClr val="FF0000"/>
                </a:solidFill>
              </a:rPr>
              <a:t>2021 (April) Cabinet reshuffle, consolidated Johnson’s grip </a:t>
            </a:r>
            <a:endParaRPr lang="en-GB" sz="2800"/>
          </a:p>
          <a:p>
            <a:endParaRPr lang="en-GB"/>
          </a:p>
          <a:p>
            <a:pPr marL="0" indent="0">
              <a:buNone/>
            </a:pPr>
            <a:endParaRPr lang="en-GB" b="1">
              <a:solidFill>
                <a:prstClr val="black"/>
              </a:solidFill>
            </a:endParaRP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396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61257"/>
            <a:ext cx="12192000" cy="6449786"/>
          </a:xfrm>
        </p:spPr>
        <p:txBody>
          <a:bodyPr/>
          <a:lstStyle/>
          <a:p>
            <a:pPr marL="0" lvl="0" indent="0">
              <a:buNone/>
            </a:pPr>
            <a:r>
              <a:rPr lang="en-GB" b="1">
                <a:solidFill>
                  <a:prstClr val="black"/>
                </a:solidFill>
              </a:rPr>
              <a:t>Powers of the PM (6 key areas)</a:t>
            </a:r>
          </a:p>
          <a:p>
            <a:pPr marL="0" indent="0">
              <a:buNone/>
            </a:pPr>
            <a:endParaRPr lang="en-GB" sz="800" b="1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GB" b="1"/>
              <a:t>2. Limits to patronage:</a:t>
            </a:r>
            <a:endParaRPr lang="en-GB" sz="800" b="1"/>
          </a:p>
          <a:p>
            <a:r>
              <a:rPr lang="en-GB"/>
              <a:t>All ministers must be MPs or </a:t>
            </a:r>
            <a:r>
              <a:rPr lang="en-GB">
                <a:solidFill>
                  <a:srgbClr val="002060"/>
                </a:solidFill>
              </a:rPr>
              <a:t>peers</a:t>
            </a:r>
          </a:p>
          <a:p>
            <a:r>
              <a:rPr lang="en-GB"/>
              <a:t>All ministers (or the vast majority) must come from the majority party</a:t>
            </a:r>
          </a:p>
          <a:p>
            <a:r>
              <a:rPr lang="en-GB"/>
              <a:t>Party unity requires an ideological and political balance within the cabinet (</a:t>
            </a:r>
            <a:r>
              <a:rPr lang="en-GB">
                <a:solidFill>
                  <a:srgbClr val="FF0000"/>
                </a:solidFill>
              </a:rPr>
              <a:t>May’s had to keep/include members post-June’s result: Philip Hammond, Michael Gove</a:t>
            </a:r>
            <a:r>
              <a:rPr lang="en-GB"/>
              <a:t>)</a:t>
            </a:r>
          </a:p>
          <a:p>
            <a:r>
              <a:rPr lang="en-GB"/>
              <a:t>Particular groups need to be represented (</a:t>
            </a:r>
            <a:r>
              <a:rPr lang="en-GB">
                <a:solidFill>
                  <a:srgbClr val="FF0000"/>
                </a:solidFill>
              </a:rPr>
              <a:t>e.g. 5 of 23 are women</a:t>
            </a:r>
            <a:r>
              <a:rPr lang="en-GB"/>
              <a:t>)</a:t>
            </a:r>
          </a:p>
          <a:p>
            <a:r>
              <a:rPr lang="en-GB"/>
              <a:t>Opponents maybe less dangerous in the cabinet (</a:t>
            </a:r>
            <a:r>
              <a:rPr lang="en-GB">
                <a:solidFill>
                  <a:srgbClr val="002060"/>
                </a:solidFill>
              </a:rPr>
              <a:t>collective ministerial responsibility</a:t>
            </a:r>
            <a:r>
              <a:rPr lang="en-GB"/>
              <a:t>), </a:t>
            </a:r>
            <a:r>
              <a:rPr lang="en-GB">
                <a:solidFill>
                  <a:srgbClr val="FF0000"/>
                </a:solidFill>
              </a:rPr>
              <a:t>e.g. Boris Johnson &amp; Michael Gove now (or Dominic </a:t>
            </a:r>
            <a:r>
              <a:rPr lang="en-GB" err="1">
                <a:solidFill>
                  <a:srgbClr val="FF0000"/>
                </a:solidFill>
              </a:rPr>
              <a:t>Raab</a:t>
            </a:r>
            <a:r>
              <a:rPr lang="en-GB">
                <a:solidFill>
                  <a:srgbClr val="FF0000"/>
                </a:solidFill>
              </a:rPr>
              <a:t>)</a:t>
            </a:r>
            <a:endParaRPr lang="en-GB"/>
          </a:p>
          <a:p>
            <a:r>
              <a:rPr lang="en-GB"/>
              <a:t>The advent of coalition government (2010) meant hiring &amp; firing was limited by the need to maintain the Coalition &amp; include Nick Clegg </a:t>
            </a:r>
            <a:endParaRPr lang="en-GB">
              <a:solidFill>
                <a:srgbClr val="FF0000"/>
              </a:solidFill>
            </a:endParaRPr>
          </a:p>
          <a:p>
            <a:r>
              <a:rPr lang="en-GB">
                <a:solidFill>
                  <a:srgbClr val="FF0000"/>
                </a:solidFill>
              </a:rPr>
              <a:t>2017 post-June election May’s options were very limited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2381"/>
          <a:stretch/>
        </p:blipFill>
        <p:spPr>
          <a:xfrm rot="420067">
            <a:off x="8782050" y="429805"/>
            <a:ext cx="2857500" cy="150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52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228600"/>
            <a:ext cx="11805557" cy="6417129"/>
          </a:xfrm>
        </p:spPr>
        <p:txBody>
          <a:bodyPr/>
          <a:lstStyle/>
          <a:p>
            <a:pPr marL="0" lvl="0" indent="0">
              <a:buNone/>
            </a:pPr>
            <a:r>
              <a:rPr lang="en-GB" b="1">
                <a:solidFill>
                  <a:prstClr val="black"/>
                </a:solidFill>
              </a:rPr>
              <a:t>Powers of the PM (6 key areas)</a:t>
            </a:r>
          </a:p>
          <a:p>
            <a:endParaRPr lang="en-GB" sz="800"/>
          </a:p>
          <a:p>
            <a:pPr marL="0" indent="0">
              <a:buNone/>
            </a:pPr>
            <a:r>
              <a:rPr lang="en-GB" b="1"/>
              <a:t>3. Cabinet management. </a:t>
            </a:r>
            <a:r>
              <a:rPr lang="en-GB"/>
              <a:t>PMs have considerable scope for controlling the cabinet &amp; </a:t>
            </a:r>
            <a:r>
              <a:rPr lang="en-GB">
                <a:solidFill>
                  <a:srgbClr val="002060"/>
                </a:solidFill>
              </a:rPr>
              <a:t>Cabinet system</a:t>
            </a:r>
            <a:r>
              <a:rPr lang="en-GB"/>
              <a:t>:</a:t>
            </a:r>
            <a:endParaRPr lang="en-GB" b="1"/>
          </a:p>
          <a:p>
            <a:pPr lvl="1"/>
            <a:r>
              <a:rPr lang="en-GB" sz="2800"/>
              <a:t>Chair cabinet meetings (agenda, minutes etc. …Votes are very rare)</a:t>
            </a:r>
          </a:p>
          <a:p>
            <a:pPr lvl="1"/>
            <a:r>
              <a:rPr lang="en-GB" sz="2800"/>
              <a:t>Convene cabinet meetings &amp; determine timing/length</a:t>
            </a:r>
          </a:p>
          <a:p>
            <a:pPr lvl="1"/>
            <a:r>
              <a:rPr lang="en-GB" sz="2800"/>
              <a:t>Decide the number &amp; nature of </a:t>
            </a:r>
            <a:r>
              <a:rPr lang="en-GB" sz="2800">
                <a:solidFill>
                  <a:srgbClr val="002060"/>
                </a:solidFill>
              </a:rPr>
              <a:t>cabinet committees</a:t>
            </a:r>
            <a:r>
              <a:rPr lang="en-GB" sz="2800"/>
              <a:t>/</a:t>
            </a:r>
            <a:r>
              <a:rPr lang="en-GB" sz="2800">
                <a:solidFill>
                  <a:srgbClr val="002060"/>
                </a:solidFill>
              </a:rPr>
              <a:t>sub-committees</a:t>
            </a:r>
          </a:p>
          <a:p>
            <a:r>
              <a:rPr lang="en-GB">
                <a:solidFill>
                  <a:prstClr val="black"/>
                </a:solidFill>
              </a:rPr>
              <a:t>Since the 1950s the number &amp; duration has dwindled, 100 per year to 40</a:t>
            </a:r>
          </a:p>
          <a:p>
            <a:r>
              <a:rPr lang="en-GB">
                <a:solidFill>
                  <a:srgbClr val="FF0000"/>
                </a:solidFill>
              </a:rPr>
              <a:t>Thatcher, Blair &amp; Cameron used them to address, rather than discuss…</a:t>
            </a:r>
          </a:p>
          <a:p>
            <a:pPr lvl="1"/>
            <a:r>
              <a:rPr lang="en-GB" sz="2800">
                <a:solidFill>
                  <a:srgbClr val="FF0000"/>
                </a:solidFill>
              </a:rPr>
              <a:t>Blair &amp; Cameron both preferred </a:t>
            </a:r>
            <a:r>
              <a:rPr lang="en-GB" sz="2800">
                <a:solidFill>
                  <a:srgbClr val="002060"/>
                </a:solidFill>
              </a:rPr>
              <a:t>bilateral </a:t>
            </a:r>
            <a:r>
              <a:rPr lang="en-GB" sz="2800">
                <a:solidFill>
                  <a:srgbClr val="FF0000"/>
                </a:solidFill>
              </a:rPr>
              <a:t>discussions, or cabinet sub-committees for discussion/debate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>
                <a:solidFill>
                  <a:prstClr val="black"/>
                </a:solidFill>
                <a:latin typeface="Calibri" panose="020F0502020204030204"/>
              </a:rPr>
              <a:t>Since 2019 victory 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 Covid </a:t>
            </a:r>
            <a:r>
              <a:rPr lang="en-GB">
                <a:solidFill>
                  <a:prstClr val="black"/>
                </a:solidFill>
                <a:latin typeface="Calibri" panose="020F0502020204030204"/>
              </a:rPr>
              <a:t>J</a:t>
            </a:r>
            <a:r>
              <a:rPr kumimoji="0" lang="en-GB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ohnson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uses cabinet, but…</a:t>
            </a:r>
            <a:endParaRPr lang="en-GB" sz="280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162" t="8800" r="3336" b="12343"/>
          <a:stretch/>
        </p:blipFill>
        <p:spPr>
          <a:xfrm>
            <a:off x="8420100" y="4639300"/>
            <a:ext cx="3771900" cy="221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13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63286"/>
            <a:ext cx="11950700" cy="6555014"/>
          </a:xfrm>
        </p:spPr>
        <p:txBody>
          <a:bodyPr/>
          <a:lstStyle/>
          <a:p>
            <a:pPr marL="0" lvl="0" indent="0">
              <a:buNone/>
            </a:pPr>
            <a:r>
              <a:rPr lang="en-GB" b="1" dirty="0">
                <a:solidFill>
                  <a:prstClr val="black"/>
                </a:solidFill>
              </a:rPr>
              <a:t>Powers of the PM (6 key areas)</a:t>
            </a:r>
          </a:p>
          <a:p>
            <a:pPr marL="0" indent="0">
              <a:buNone/>
            </a:pPr>
            <a:endParaRPr lang="en-GB" sz="800" b="1" dirty="0"/>
          </a:p>
          <a:p>
            <a:pPr marL="0" indent="0">
              <a:buNone/>
            </a:pPr>
            <a:r>
              <a:rPr lang="en-GB" b="1" dirty="0"/>
              <a:t>3. Limits to managing the cabinet</a:t>
            </a:r>
          </a:p>
          <a:p>
            <a:pPr marL="0" indent="0">
              <a:buNone/>
            </a:pPr>
            <a:endParaRPr lang="en-GB" sz="800" b="1" dirty="0"/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Cabinet support for the PM is conditional on them being popular &amp; successful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Cabinet resignations (esp. senior members) can be very detrimental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Coalition government, Hung Parliament or Minority government means controlling the cabinet is much harder for the PM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>
                <a:solidFill>
                  <a:srgbClr val="7030A0"/>
                </a:solidFill>
              </a:rPr>
              <a:t>Your turn! </a:t>
            </a:r>
            <a:r>
              <a:rPr lang="en-GB" dirty="0">
                <a:solidFill>
                  <a:srgbClr val="7030A0"/>
                </a:solidFill>
              </a:rPr>
              <a:t>An example for each of these bullet points please?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a)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b)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3646569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957" y="292100"/>
            <a:ext cx="12045043" cy="6350000"/>
          </a:xfrm>
          <a:noFill/>
        </p:spPr>
        <p:txBody>
          <a:bodyPr/>
          <a:lstStyle/>
          <a:p>
            <a:pPr marL="0" lvl="0" indent="0">
              <a:buNone/>
            </a:pPr>
            <a:r>
              <a:rPr lang="en-GB" b="1">
                <a:solidFill>
                  <a:prstClr val="black"/>
                </a:solidFill>
              </a:rPr>
              <a:t>Powers of the PM (6 key areas)</a:t>
            </a:r>
          </a:p>
          <a:p>
            <a:pPr marL="0" lvl="0" indent="0">
              <a:buNone/>
            </a:pPr>
            <a:endParaRPr lang="en-GB" sz="800" b="1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GB" b="1">
                <a:solidFill>
                  <a:prstClr val="black"/>
                </a:solidFill>
              </a:rPr>
              <a:t>4. Party leadership. </a:t>
            </a:r>
            <a:endParaRPr lang="en-GB" sz="800" b="1">
              <a:solidFill>
                <a:prstClr val="black"/>
              </a:solidFill>
            </a:endParaRPr>
          </a:p>
          <a:p>
            <a:pPr lvl="0"/>
            <a:r>
              <a:rPr lang="en-GB">
                <a:solidFill>
                  <a:prstClr val="black"/>
                </a:solidFill>
              </a:rPr>
              <a:t>Party leadership underpins all aspects of PM power. It sets the PM apart from other ministers &amp; gives him/her leverage over the wider government system.</a:t>
            </a:r>
          </a:p>
          <a:p>
            <a:pPr lvl="0"/>
            <a:r>
              <a:rPr lang="en-GB">
                <a:solidFill>
                  <a:prstClr val="black"/>
                </a:solidFill>
              </a:rPr>
              <a:t>Three examples:</a:t>
            </a:r>
          </a:p>
          <a:p>
            <a:pPr lvl="1"/>
            <a:r>
              <a:rPr lang="en-GB" sz="2800">
                <a:solidFill>
                  <a:prstClr val="black"/>
                </a:solidFill>
              </a:rPr>
              <a:t>PM’s authority is enhanced over ministers if she/he is popular with the party. The party focuses on the person (PM) not the other ministers.</a:t>
            </a:r>
          </a:p>
          <a:p>
            <a:pPr lvl="1"/>
            <a:r>
              <a:rPr lang="en-GB" sz="2800">
                <a:solidFill>
                  <a:prstClr val="black"/>
                </a:solidFill>
              </a:rPr>
              <a:t>Allows the PM to better control Parliament, </a:t>
            </a:r>
            <a:r>
              <a:rPr lang="en-GB" sz="2800" i="1">
                <a:solidFill>
                  <a:prstClr val="black"/>
                </a:solidFill>
              </a:rPr>
              <a:t>if</a:t>
            </a:r>
            <a:r>
              <a:rPr lang="en-GB" sz="2800">
                <a:solidFill>
                  <a:prstClr val="black"/>
                </a:solidFill>
              </a:rPr>
              <a:t> there's a healthy majority</a:t>
            </a:r>
          </a:p>
          <a:p>
            <a:pPr lvl="1"/>
            <a:r>
              <a:rPr lang="en-GB" sz="2800">
                <a:solidFill>
                  <a:srgbClr val="002060"/>
                </a:solidFill>
              </a:rPr>
              <a:t>Grassroots</a:t>
            </a:r>
            <a:r>
              <a:rPr lang="en-GB" sz="2800">
                <a:solidFill>
                  <a:prstClr val="black"/>
                </a:solidFill>
              </a:rPr>
              <a:t> </a:t>
            </a:r>
            <a:r>
              <a:rPr lang="en-GB" sz="2800"/>
              <a:t>members recognise the party’s fortunes are closely linked to the PM’s standing. Thus discouraging </a:t>
            </a:r>
            <a:r>
              <a:rPr lang="en-GB" sz="2800">
                <a:solidFill>
                  <a:srgbClr val="002060"/>
                </a:solidFill>
              </a:rPr>
              <a:t>factionalism</a:t>
            </a:r>
            <a:r>
              <a:rPr lang="en-GB" sz="2800"/>
              <a:t> &amp; public criticisms of the PM</a:t>
            </a:r>
          </a:p>
          <a:p>
            <a:pPr marL="0" lvl="0" indent="0">
              <a:buNone/>
            </a:pPr>
            <a:r>
              <a:rPr lang="en-GB" b="1">
                <a:solidFill>
                  <a:prstClr val="black"/>
                </a:solidFill>
              </a:rPr>
              <a:t>Limits to party leadership. </a:t>
            </a:r>
          </a:p>
          <a:p>
            <a:r>
              <a:rPr lang="en-GB">
                <a:solidFill>
                  <a:prstClr val="black"/>
                </a:solidFill>
              </a:rPr>
              <a:t>As leader the PM is supposed to deliver electoral success… loyalty is very thin!</a:t>
            </a:r>
          </a:p>
          <a:p>
            <a:r>
              <a:rPr lang="en-GB">
                <a:solidFill>
                  <a:prstClr val="black"/>
                </a:solidFill>
              </a:rPr>
              <a:t>No PM can survive without the support/backing of her/his party.</a:t>
            </a:r>
          </a:p>
          <a:p>
            <a:pPr lvl="1"/>
            <a:endParaRPr lang="en-GB" sz="280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GB" sz="2800">
              <a:solidFill>
                <a:prstClr val="black"/>
              </a:solidFill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678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4300"/>
            <a:ext cx="12192000" cy="674370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GB" b="1">
                <a:solidFill>
                  <a:prstClr val="black"/>
                </a:solidFill>
              </a:rPr>
              <a:t>Powers of the PM (6 key areas)</a:t>
            </a:r>
          </a:p>
          <a:p>
            <a:pPr marL="0" lvl="0" indent="0">
              <a:buNone/>
            </a:pPr>
            <a:endParaRPr lang="en-GB" sz="800" b="1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GB" sz="2700" b="1">
                <a:solidFill>
                  <a:prstClr val="black"/>
                </a:solidFill>
              </a:rPr>
              <a:t>5. Institutional supports.</a:t>
            </a:r>
          </a:p>
          <a:p>
            <a:r>
              <a:rPr lang="en-GB" sz="2700">
                <a:solidFill>
                  <a:srgbClr val="002060"/>
                </a:solidFill>
              </a:rPr>
              <a:t>SPAD</a:t>
            </a:r>
            <a:r>
              <a:rPr lang="en-GB" sz="2700">
                <a:solidFill>
                  <a:prstClr val="black"/>
                </a:solidFill>
              </a:rPr>
              <a:t>s – Since WWII the power of PMs has risen significantly, due to SPADs. Other ministers have whole ministries to advice them, whereas PMs traditionally had very limited support.</a:t>
            </a:r>
          </a:p>
          <a:p>
            <a:pPr marL="0" indent="0">
              <a:buNone/>
            </a:pPr>
            <a:endParaRPr lang="en-GB" sz="80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GB" sz="2700">
                <a:solidFill>
                  <a:prstClr val="black"/>
                </a:solidFill>
              </a:rPr>
              <a:t>Two key bodies that serve/support the PM:</a:t>
            </a:r>
          </a:p>
          <a:p>
            <a:pPr lvl="1"/>
            <a:r>
              <a:rPr lang="en-GB" sz="2700">
                <a:solidFill>
                  <a:prstClr val="black"/>
                </a:solidFill>
              </a:rPr>
              <a:t>The Prime Minister’s Office – </a:t>
            </a:r>
            <a:r>
              <a:rPr lang="en-GB" sz="2700">
                <a:solidFill>
                  <a:srgbClr val="FF0000"/>
                </a:solidFill>
              </a:rPr>
              <a:t>Since 2002 has included the No 10 Policy Unit</a:t>
            </a:r>
            <a:endParaRPr lang="en-GB" sz="2700"/>
          </a:p>
          <a:p>
            <a:pPr lvl="1"/>
            <a:r>
              <a:rPr lang="en-GB" sz="2700">
                <a:solidFill>
                  <a:prstClr val="black"/>
                </a:solidFill>
              </a:rPr>
              <a:t>The Cabinet Office – which was very much the ‘hub’ of the differing aspects/parts of government</a:t>
            </a:r>
          </a:p>
          <a:p>
            <a:pPr lvl="1"/>
            <a:r>
              <a:rPr lang="en-GB" sz="2700">
                <a:solidFill>
                  <a:prstClr val="black"/>
                </a:solidFill>
              </a:rPr>
              <a:t>The Cabinet Office’s role/influence grew significantly under Blair (</a:t>
            </a:r>
            <a:r>
              <a:rPr lang="en-GB" sz="2700">
                <a:solidFill>
                  <a:srgbClr val="FF0000"/>
                </a:solidFill>
              </a:rPr>
              <a:t>the Delivery Unit, Social Exclusion Unit, Performance &amp; Innovation Unit etc.</a:t>
            </a:r>
            <a:r>
              <a:rPr lang="en-GB" sz="2700"/>
              <a:t>). </a:t>
            </a:r>
            <a:r>
              <a:rPr lang="en-GB" sz="2700">
                <a:solidFill>
                  <a:srgbClr val="FF0000"/>
                </a:solidFill>
              </a:rPr>
              <a:t>The number of SPADs grew to 50 under Blair too. He also gave advisors powers over senior civil servants.</a:t>
            </a:r>
          </a:p>
          <a:p>
            <a:pPr lvl="1"/>
            <a:r>
              <a:rPr lang="en-GB" sz="2700">
                <a:solidFill>
                  <a:srgbClr val="FF0000"/>
                </a:solidFill>
              </a:rPr>
              <a:t>Cameron criticised this number in 2005, but by 2014 its had risen to 107 (costing £8m per year to the tax payer).</a:t>
            </a:r>
          </a:p>
          <a:p>
            <a:pPr lvl="1"/>
            <a:r>
              <a:rPr lang="en-GB" sz="2700">
                <a:solidFill>
                  <a:srgbClr val="FF0000"/>
                </a:solidFill>
              </a:rPr>
              <a:t>SPADs remain controversial (2017 -Fiona Hill. … 2020 Dominic Cummings!!)</a:t>
            </a:r>
            <a:endParaRPr lang="en-GB" sz="2700">
              <a:solidFill>
                <a:prstClr val="black"/>
              </a:solidFill>
            </a:endParaRPr>
          </a:p>
          <a:p>
            <a:pPr lvl="1"/>
            <a:endParaRPr lang="en-GB" sz="800">
              <a:solidFill>
                <a:prstClr val="black"/>
              </a:solidFill>
            </a:endParaRPr>
          </a:p>
          <a:p>
            <a:pPr lvl="1"/>
            <a:endParaRPr lang="en-GB" sz="800">
              <a:solidFill>
                <a:prstClr val="black"/>
              </a:solidFill>
            </a:endParaRPr>
          </a:p>
          <a:p>
            <a:pPr lvl="1"/>
            <a:endParaRPr lang="en-GB" sz="800">
              <a:solidFill>
                <a:prstClr val="black"/>
              </a:solidFill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878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14300"/>
            <a:ext cx="12061371" cy="661307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b="1">
                <a:solidFill>
                  <a:prstClr val="black"/>
                </a:solidFill>
              </a:rPr>
              <a:t>Powers of the PM (6 key areas)</a:t>
            </a:r>
          </a:p>
          <a:p>
            <a:pPr marL="0" lvl="0" indent="0">
              <a:buNone/>
            </a:pPr>
            <a:endParaRPr lang="en-GB" sz="800" b="1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GB" b="1">
                <a:solidFill>
                  <a:prstClr val="black"/>
                </a:solidFill>
              </a:rPr>
              <a:t>6. Access to the media. </a:t>
            </a:r>
            <a:endParaRPr lang="en-GB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GB">
                <a:solidFill>
                  <a:prstClr val="black"/>
                </a:solidFill>
              </a:rPr>
              <a:t>The growth of the mass media since WWII (esp. 1970s &amp; TV) has been a major factor in PM. Information is 24/7, comment instant in a social media age, much of which focuses on the PM (or is used by the PM).  This is a significant cause for the notion we have a ‘</a:t>
            </a:r>
            <a:r>
              <a:rPr lang="en-GB">
                <a:solidFill>
                  <a:srgbClr val="002060"/>
                </a:solidFill>
              </a:rPr>
              <a:t>presidential prime minster</a:t>
            </a:r>
            <a:r>
              <a:rPr lang="en-GB">
                <a:solidFill>
                  <a:prstClr val="black"/>
                </a:solidFill>
              </a:rPr>
              <a:t>’.</a:t>
            </a:r>
          </a:p>
          <a:p>
            <a:pPr marL="0" lvl="0" indent="0">
              <a:buNone/>
            </a:pPr>
            <a:endParaRPr lang="en-GB" sz="80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GB">
                <a:solidFill>
                  <a:prstClr val="black"/>
                </a:solidFill>
              </a:rPr>
              <a:t>Media strengthens the PM:</a:t>
            </a:r>
          </a:p>
          <a:p>
            <a:r>
              <a:rPr lang="en-GB">
                <a:solidFill>
                  <a:prstClr val="black"/>
                </a:solidFill>
              </a:rPr>
              <a:t>Growth of the ‘political celebrity’. Power to go direct to the pubic (</a:t>
            </a:r>
            <a:r>
              <a:rPr lang="en-GB">
                <a:solidFill>
                  <a:srgbClr val="FF0000"/>
                </a:solidFill>
              </a:rPr>
              <a:t>John Major, 1995 ‘put up, or shut up’ speech:</a:t>
            </a:r>
            <a:r>
              <a:rPr lang="en-GB">
                <a:solidFill>
                  <a:prstClr val="black"/>
                </a:solidFill>
              </a:rPr>
              <a:t>  )</a:t>
            </a:r>
          </a:p>
          <a:p>
            <a:r>
              <a:rPr lang="en-GB">
                <a:solidFill>
                  <a:prstClr val="black"/>
                </a:solidFill>
              </a:rPr>
              <a:t>Media’s obsession with personality &amp; image means focus on person, not party</a:t>
            </a:r>
          </a:p>
          <a:p>
            <a:r>
              <a:rPr lang="en-GB">
                <a:solidFill>
                  <a:prstClr val="black"/>
                </a:solidFill>
              </a:rPr>
              <a:t>Control/’</a:t>
            </a:r>
            <a:r>
              <a:rPr lang="en-GB">
                <a:solidFill>
                  <a:srgbClr val="002060"/>
                </a:solidFill>
              </a:rPr>
              <a:t>spin</a:t>
            </a:r>
            <a:r>
              <a:rPr lang="en-GB">
                <a:solidFill>
                  <a:prstClr val="black"/>
                </a:solidFill>
              </a:rPr>
              <a:t>’ enable PM/No 10 to try and lead the political narrative (</a:t>
            </a:r>
            <a:r>
              <a:rPr lang="en-GB">
                <a:solidFill>
                  <a:srgbClr val="FF0000"/>
                </a:solidFill>
              </a:rPr>
              <a:t>Thatcher &amp; Bernard </a:t>
            </a:r>
            <a:r>
              <a:rPr lang="en-GB" err="1">
                <a:solidFill>
                  <a:srgbClr val="FF0000"/>
                </a:solidFill>
              </a:rPr>
              <a:t>Ingham</a:t>
            </a:r>
            <a:r>
              <a:rPr lang="en-GB">
                <a:solidFill>
                  <a:srgbClr val="FF0000"/>
                </a:solidFill>
              </a:rPr>
              <a:t>, Blair &amp; Alistair Campbell, Brown &amp; Charlie Whelan, Cameron &amp; Andy Coulson, Theresa &amp; Fiona Hill… until </a:t>
            </a:r>
            <a:r>
              <a:rPr lang="en-GB" i="1">
                <a:solidFill>
                  <a:srgbClr val="FF0000"/>
                </a:solidFill>
              </a:rPr>
              <a:t>that</a:t>
            </a:r>
            <a:r>
              <a:rPr lang="en-GB">
                <a:solidFill>
                  <a:srgbClr val="FF0000"/>
                </a:solidFill>
              </a:rPr>
              <a:t> election!). Dominic Cummings!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306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460" y="214009"/>
            <a:ext cx="11906655" cy="6488348"/>
          </a:xfrm>
        </p:spPr>
        <p:txBody>
          <a:bodyPr/>
          <a:lstStyle/>
          <a:p>
            <a:pPr marL="0" lvl="0" indent="0">
              <a:buNone/>
            </a:pPr>
            <a:r>
              <a:rPr lang="en-GB" b="1" dirty="0">
                <a:solidFill>
                  <a:prstClr val="black"/>
                </a:solidFill>
              </a:rPr>
              <a:t>Powers of the PM (6 key areas)</a:t>
            </a:r>
          </a:p>
          <a:p>
            <a:pPr marL="0" lvl="0" indent="0">
              <a:buNone/>
            </a:pPr>
            <a:endParaRPr lang="en-GB" sz="8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GB" b="1" dirty="0">
                <a:solidFill>
                  <a:prstClr val="black"/>
                </a:solidFill>
              </a:rPr>
              <a:t>6. Access to the media. </a:t>
            </a:r>
          </a:p>
          <a:p>
            <a:pPr marL="0" lvl="0" indent="0">
              <a:buNone/>
            </a:pPr>
            <a:r>
              <a:rPr lang="en-GB" dirty="0">
                <a:solidFill>
                  <a:srgbClr val="0070C0"/>
                </a:solidFill>
              </a:rPr>
              <a:t>‘Spin’. </a:t>
            </a:r>
            <a:r>
              <a:rPr lang="en-GB" dirty="0"/>
              <a:t>The rise and rise of ‘spin’ is a feature of PM leadership. A constant process of trying to dominate the media/political agenda.</a:t>
            </a:r>
          </a:p>
          <a:p>
            <a:pPr marL="0" lvl="0" indent="0">
              <a:buNone/>
            </a:pPr>
            <a:r>
              <a:rPr lang="en-GB" dirty="0"/>
              <a:t>A ‘dark art’ that has led to a whole new actor in UK politics – the ‘</a:t>
            </a:r>
            <a:r>
              <a:rPr lang="en-GB" dirty="0">
                <a:solidFill>
                  <a:srgbClr val="002060"/>
                </a:solidFill>
              </a:rPr>
              <a:t>spin doctor</a:t>
            </a:r>
            <a:r>
              <a:rPr lang="en-GB" dirty="0"/>
              <a:t>’.</a:t>
            </a:r>
          </a:p>
          <a:p>
            <a:pPr marL="0" lvl="0" indent="0">
              <a:buNone/>
            </a:pPr>
            <a:r>
              <a:rPr lang="en-GB" dirty="0"/>
              <a:t>Techniques include:</a:t>
            </a:r>
          </a:p>
          <a:p>
            <a:r>
              <a:rPr lang="en-GB" b="1" dirty="0">
                <a:solidFill>
                  <a:srgbClr val="0070C0"/>
                </a:solidFill>
              </a:rPr>
              <a:t>‘leaks</a:t>
            </a:r>
            <a:r>
              <a:rPr lang="en-GB" b="1" dirty="0"/>
              <a:t>’ </a:t>
            </a:r>
            <a:r>
              <a:rPr lang="en-GB" dirty="0"/>
              <a:t>– those attributable briefings</a:t>
            </a:r>
          </a:p>
          <a:p>
            <a:r>
              <a:rPr lang="en-GB" b="1" dirty="0">
                <a:solidFill>
                  <a:srgbClr val="0070C0"/>
                </a:solidFill>
              </a:rPr>
              <a:t>‘vetting’ </a:t>
            </a:r>
            <a:r>
              <a:rPr lang="en-GB" dirty="0"/>
              <a:t>of information/arguments before released to the media</a:t>
            </a:r>
          </a:p>
          <a:p>
            <a:r>
              <a:rPr lang="en-GB" b="1" dirty="0">
                <a:solidFill>
                  <a:srgbClr val="0070C0"/>
                </a:solidFill>
              </a:rPr>
              <a:t>Feeding stories </a:t>
            </a:r>
            <a:r>
              <a:rPr lang="en-GB" dirty="0"/>
              <a:t>to sympathetic ears in the media</a:t>
            </a:r>
          </a:p>
          <a:p>
            <a:r>
              <a:rPr lang="en-GB" b="1" dirty="0">
                <a:solidFill>
                  <a:srgbClr val="0070C0"/>
                </a:solidFill>
              </a:rPr>
              <a:t>Releasing information </a:t>
            </a:r>
            <a:r>
              <a:rPr lang="en-GB" dirty="0"/>
              <a:t>close to media deadlines, to prevent questioning</a:t>
            </a:r>
          </a:p>
          <a:p>
            <a:r>
              <a:rPr lang="en-GB" dirty="0">
                <a:solidFill>
                  <a:srgbClr val="0070C0"/>
                </a:solidFill>
              </a:rPr>
              <a:t>‘</a:t>
            </a:r>
            <a:r>
              <a:rPr lang="en-GB" b="1" dirty="0">
                <a:solidFill>
                  <a:srgbClr val="0070C0"/>
                </a:solidFill>
              </a:rPr>
              <a:t>burying news</a:t>
            </a:r>
            <a:r>
              <a:rPr lang="en-GB" dirty="0">
                <a:solidFill>
                  <a:srgbClr val="0070C0"/>
                </a:solidFill>
              </a:rPr>
              <a:t>’</a:t>
            </a:r>
            <a:r>
              <a:rPr lang="en-GB" dirty="0"/>
              <a:t> – releasing information that’s bad on a day no one will notice</a:t>
            </a:r>
          </a:p>
          <a:p>
            <a:r>
              <a:rPr lang="en-GB" b="1" dirty="0">
                <a:solidFill>
                  <a:srgbClr val="0070C0"/>
                </a:solidFill>
              </a:rPr>
              <a:t>Backing certain newspapers/outlets </a:t>
            </a:r>
            <a:r>
              <a:rPr lang="en-GB" dirty="0"/>
              <a:t>so criticism is muted</a:t>
            </a:r>
          </a:p>
          <a:p>
            <a:endParaRPr lang="en-GB" b="1" dirty="0"/>
          </a:p>
          <a:p>
            <a:endParaRPr lang="en-GB" b="1" dirty="0"/>
          </a:p>
          <a:p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6752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279400"/>
            <a:ext cx="8409214" cy="6273800"/>
          </a:xfrm>
        </p:spPr>
        <p:txBody>
          <a:bodyPr/>
          <a:lstStyle/>
          <a:p>
            <a:pPr marL="0" lvl="0" indent="0">
              <a:buNone/>
            </a:pPr>
            <a:r>
              <a:rPr lang="en-GB" b="1">
                <a:solidFill>
                  <a:prstClr val="black"/>
                </a:solidFill>
              </a:rPr>
              <a:t>Powers of the PM (6 key areas)</a:t>
            </a:r>
          </a:p>
          <a:p>
            <a:endParaRPr lang="en-GB"/>
          </a:p>
          <a:p>
            <a:pPr lvl="0"/>
            <a:r>
              <a:rPr lang="en-GB" b="1">
                <a:solidFill>
                  <a:prstClr val="black"/>
                </a:solidFill>
              </a:rPr>
              <a:t>6. Access to the media. </a:t>
            </a:r>
          </a:p>
          <a:p>
            <a:r>
              <a:rPr lang="en-GB"/>
              <a:t>‘What the media giveth, the media can taketh away’!</a:t>
            </a:r>
          </a:p>
          <a:p>
            <a:pPr lvl="1"/>
            <a:r>
              <a:rPr lang="en-GB" sz="2800"/>
              <a:t>Bad stories ~ e.g. policy blunders </a:t>
            </a:r>
            <a:r>
              <a:rPr lang="en-GB" sz="2800">
                <a:solidFill>
                  <a:srgbClr val="FF0000"/>
                </a:solidFill>
              </a:rPr>
              <a:t>(‘dementia tax’)</a:t>
            </a:r>
            <a:r>
              <a:rPr lang="en-GB" sz="2800"/>
              <a:t>, poor leadership </a:t>
            </a:r>
            <a:r>
              <a:rPr lang="en-GB" sz="2800">
                <a:solidFill>
                  <a:srgbClr val="FF0000"/>
                </a:solidFill>
              </a:rPr>
              <a:t>(May’s 2017 election, Brown’s 2010 election: 	</a:t>
            </a:r>
            <a:r>
              <a:rPr lang="en-GB" sz="2800">
                <a:solidFill>
                  <a:srgbClr val="FF0000"/>
                </a:solidFill>
                <a:hlinkClick r:id="rId2"/>
              </a:rPr>
              <a:t>https://www.youtube.com/watch?v=jFl_evwML2M</a:t>
            </a:r>
            <a:r>
              <a:rPr lang="en-GB" sz="2800"/>
              <a:t> …no, it gets worse… 	</a:t>
            </a:r>
            <a:r>
              <a:rPr lang="en-GB" sz="2800">
                <a:hlinkClick r:id="rId3"/>
              </a:rPr>
              <a:t>https://www.youtube.com/watch?v=C3F_ly9xSqQ</a:t>
            </a:r>
            <a:endParaRPr lang="en-GB" sz="2800"/>
          </a:p>
          <a:p>
            <a:pPr marL="457200" lvl="1" indent="0">
              <a:buNone/>
            </a:pPr>
            <a:r>
              <a:rPr lang="en-GB" sz="2800"/>
              <a:t>	Problems can be turned into a crisis </a:t>
            </a:r>
            <a:r>
              <a:rPr lang="en-GB" sz="2800">
                <a:solidFill>
                  <a:srgbClr val="FF0000"/>
                </a:solidFill>
              </a:rPr>
              <a:t>(Grenfell Tower fire)</a:t>
            </a:r>
            <a:endParaRPr lang="en-GB" sz="2800"/>
          </a:p>
          <a:p>
            <a:pPr lvl="0"/>
            <a:r>
              <a:rPr lang="en-GB">
                <a:solidFill>
                  <a:prstClr val="black"/>
                </a:solidFill>
              </a:rPr>
              <a:t>Emphasis on ‘spin’ (‘managing the news’) can be counter-productive </a:t>
            </a:r>
            <a:r>
              <a:rPr lang="en-GB">
                <a:solidFill>
                  <a:srgbClr val="FF0000"/>
                </a:solidFill>
              </a:rPr>
              <a:t>(Blair)</a:t>
            </a:r>
            <a:r>
              <a:rPr lang="en-GB"/>
              <a:t>, leading to credibility issues.</a:t>
            </a:r>
            <a:endParaRPr lang="en-GB">
              <a:solidFill>
                <a:prstClr val="black"/>
              </a:solidFill>
            </a:endParaRPr>
          </a:p>
          <a:p>
            <a:pPr lvl="1"/>
            <a:endParaRPr lang="en-GB" sz="2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0799" r="16515"/>
          <a:stretch/>
        </p:blipFill>
        <p:spPr>
          <a:xfrm rot="367250">
            <a:off x="8382857" y="300895"/>
            <a:ext cx="3461657" cy="2600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1407" y="2968636"/>
            <a:ext cx="2560863" cy="337093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9535019">
            <a:off x="7903030" y="5339443"/>
            <a:ext cx="702127" cy="50096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23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6400"/>
            <a:ext cx="4635500" cy="6121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/>
              <a:t>Key objectives:</a:t>
            </a:r>
          </a:p>
          <a:p>
            <a:pPr lvl="1"/>
            <a:r>
              <a:rPr lang="en-GB" sz="2800"/>
              <a:t>Who is who in the UK executive?</a:t>
            </a:r>
          </a:p>
          <a:p>
            <a:pPr lvl="1"/>
            <a:r>
              <a:rPr lang="en-GB" sz="2800"/>
              <a:t>What is the role of the PM?</a:t>
            </a:r>
          </a:p>
          <a:p>
            <a:pPr lvl="1"/>
            <a:r>
              <a:rPr lang="en-GB" sz="2800"/>
              <a:t>What is the role of the cabinet?</a:t>
            </a:r>
          </a:p>
          <a:p>
            <a:pPr lvl="1"/>
            <a:r>
              <a:rPr lang="en-GB" sz="2800"/>
              <a:t>Where does power lie within the executive?</a:t>
            </a:r>
          </a:p>
          <a:p>
            <a:pPr lvl="1"/>
            <a:r>
              <a:rPr lang="en-GB" sz="2800"/>
              <a:t>What are the powers &amp; constraints of the PM?</a:t>
            </a:r>
          </a:p>
          <a:p>
            <a:pPr lvl="1"/>
            <a:r>
              <a:rPr lang="en-GB" sz="2800"/>
              <a:t>How far do personality, leadership style and ‘events’ affect executive power?</a:t>
            </a:r>
          </a:p>
          <a:p>
            <a:pPr lvl="1"/>
            <a:endParaRPr lang="en-GB" sz="2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1513">
            <a:off x="5232400" y="1006474"/>
            <a:ext cx="6701368" cy="50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22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1" y="179614"/>
            <a:ext cx="11952514" cy="65314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/>
              <a:t>Constraints on PM powers:</a:t>
            </a:r>
          </a:p>
          <a:p>
            <a:pPr marL="0" indent="0">
              <a:buNone/>
            </a:pPr>
            <a:endParaRPr lang="en-GB" sz="1400" b="1"/>
          </a:p>
          <a:p>
            <a:pPr marL="0" indent="0">
              <a:buNone/>
            </a:pPr>
            <a:r>
              <a:rPr lang="en-GB" b="1"/>
              <a:t>The cabinet*		The media			The party**</a:t>
            </a:r>
          </a:p>
          <a:p>
            <a:pPr marL="0" indent="0">
              <a:buNone/>
            </a:pPr>
            <a:r>
              <a:rPr lang="en-GB" b="1"/>
              <a:t>Events			The electorate</a:t>
            </a:r>
          </a:p>
          <a:p>
            <a:pPr marL="0" indent="0">
              <a:buNone/>
            </a:pPr>
            <a:endParaRPr lang="en-GB" sz="300"/>
          </a:p>
          <a:p>
            <a:pPr marL="0" indent="0">
              <a:buNone/>
            </a:pPr>
            <a:r>
              <a:rPr lang="en-GB"/>
              <a:t>*</a:t>
            </a:r>
            <a:r>
              <a:rPr lang="en-GB" b="1"/>
              <a:t>Cabinet</a:t>
            </a:r>
            <a:r>
              <a:rPr lang="en-GB"/>
              <a:t> ‘big beasts’ (3 factors: seniority of office, party standing, public profile)</a:t>
            </a:r>
          </a:p>
          <a:p>
            <a:pPr marL="0" indent="0">
              <a:buNone/>
            </a:pPr>
            <a:r>
              <a:rPr lang="en-GB">
                <a:solidFill>
                  <a:srgbClr val="FF0000"/>
                </a:solidFill>
              </a:rPr>
              <a:t>1990 Thatcher was ultimately removed by a ‘cabinet coup’ (Geoffrey Howe, DPM)</a:t>
            </a:r>
          </a:p>
          <a:p>
            <a:pPr marL="0" indent="0">
              <a:buNone/>
            </a:pPr>
            <a:r>
              <a:rPr lang="en-GB">
                <a:solidFill>
                  <a:srgbClr val="FF0000"/>
                </a:solidFill>
              </a:rPr>
              <a:t>1997-2007 Blair &amp; Brown’s political ‘relationship’…</a:t>
            </a:r>
          </a:p>
          <a:p>
            <a:pPr marL="0" indent="0">
              <a:buNone/>
            </a:pPr>
            <a:r>
              <a:rPr lang="en-GB">
                <a:solidFill>
                  <a:srgbClr val="FF0000"/>
                </a:solidFill>
              </a:rPr>
              <a:t>2010-2015 Cameron constrained by coalition</a:t>
            </a:r>
          </a:p>
          <a:p>
            <a:pPr marL="0" indent="0">
              <a:buNone/>
            </a:pPr>
            <a:r>
              <a:rPr lang="en-GB">
                <a:solidFill>
                  <a:srgbClr val="FF0000"/>
                </a:solidFill>
              </a:rPr>
              <a:t>2017… May’s loss of a majority (&amp; the DUP?)</a:t>
            </a:r>
          </a:p>
          <a:p>
            <a:pPr marL="0" indent="0">
              <a:buNone/>
            </a:pPr>
            <a:r>
              <a:rPr lang="en-GB"/>
              <a:t>**</a:t>
            </a:r>
            <a:r>
              <a:rPr lang="en-GB" b="1"/>
              <a:t>Party </a:t>
            </a:r>
            <a:r>
              <a:rPr lang="en-GB"/>
              <a:t>support/loyalty is necessary </a:t>
            </a:r>
            <a:r>
              <a:rPr lang="en-GB">
                <a:solidFill>
                  <a:srgbClr val="FF0000"/>
                </a:solidFill>
              </a:rPr>
              <a:t>(John Major 1995 ‘put up or shut up’ speech, </a:t>
            </a:r>
            <a:r>
              <a:rPr lang="en-GB">
                <a:solidFill>
                  <a:srgbClr val="FF0000"/>
                </a:solidFill>
                <a:hlinkClick r:id="rId2"/>
              </a:rPr>
              <a:t>https://www.youtube.com/watch?v=ZifWqG2413U</a:t>
            </a:r>
            <a:r>
              <a:rPr lang="en-GB">
                <a:solidFill>
                  <a:srgbClr val="FF0000"/>
                </a:solidFill>
              </a:rPr>
              <a:t>)</a:t>
            </a:r>
            <a:r>
              <a:rPr lang="en-GB"/>
              <a:t> … weak or strong??</a:t>
            </a:r>
          </a:p>
          <a:p>
            <a:pPr marL="0" indent="0">
              <a:buNone/>
            </a:pPr>
            <a:r>
              <a:rPr lang="en-GB"/>
              <a:t>Theresa post-election? </a:t>
            </a:r>
            <a:r>
              <a:rPr lang="en-GB">
                <a:solidFill>
                  <a:srgbClr val="FF0000"/>
                </a:solidFill>
                <a:hlinkClick r:id="rId3"/>
              </a:rPr>
              <a:t>https://www.youtube.com/watch?v=Nqp-ekdUFfM</a:t>
            </a:r>
            <a:endParaRPr lang="en-GB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>
                <a:solidFill>
                  <a:srgbClr val="FF0000"/>
                </a:solidFill>
              </a:rPr>
              <a:t>2019… Johnson’s handling of Covid and post-Brexit</a:t>
            </a:r>
          </a:p>
          <a:p>
            <a:pPr marL="0" indent="0">
              <a:buNone/>
            </a:pPr>
            <a:endParaRPr lang="en-GB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04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61256"/>
            <a:ext cx="12077700" cy="65967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/>
              <a:t>Case Studies: </a:t>
            </a:r>
          </a:p>
          <a:p>
            <a:pPr marL="0" indent="0">
              <a:buNone/>
            </a:pPr>
            <a:endParaRPr lang="en-GB" sz="300" b="1"/>
          </a:p>
          <a:p>
            <a:pPr marL="0" indent="0">
              <a:buNone/>
            </a:pPr>
            <a:r>
              <a:rPr lang="en-GB" i="1"/>
              <a:t>‘Students must choose </a:t>
            </a:r>
            <a:r>
              <a:rPr lang="en-GB" b="1" i="1"/>
              <a:t>two</a:t>
            </a:r>
            <a:r>
              <a:rPr lang="en-GB" i="1"/>
              <a:t> PMs. One from 1945-1997, one from 1997 to now’</a:t>
            </a:r>
            <a:r>
              <a:rPr lang="en-GB"/>
              <a:t>… </a:t>
            </a:r>
            <a:r>
              <a:rPr lang="en-GB" i="1"/>
              <a:t>Students must study the influence of the chosen PMs, covering both events and policy, with examples that illustrate both control and lack of control.’</a:t>
            </a:r>
          </a:p>
          <a:p>
            <a:pPr marL="0" indent="0">
              <a:buNone/>
            </a:pPr>
            <a:endParaRPr lang="en-GB" sz="300" i="1"/>
          </a:p>
          <a:p>
            <a:pPr marL="0" indent="0">
              <a:buNone/>
            </a:pPr>
            <a:r>
              <a:rPr lang="en-GB" i="1"/>
              <a:t>For example:</a:t>
            </a:r>
          </a:p>
          <a:p>
            <a:pPr marL="0" indent="0">
              <a:buNone/>
            </a:pPr>
            <a:r>
              <a:rPr lang="en-GB" i="1">
                <a:solidFill>
                  <a:srgbClr val="FF0000"/>
                </a:solidFill>
              </a:rPr>
              <a:t>Anthony Eden – 1956 Suez Crisis</a:t>
            </a:r>
          </a:p>
          <a:p>
            <a:pPr marL="0" indent="0">
              <a:buNone/>
            </a:pPr>
            <a:r>
              <a:rPr lang="en-GB" i="1">
                <a:solidFill>
                  <a:srgbClr val="FF0000"/>
                </a:solidFill>
              </a:rPr>
              <a:t>Harold Wilson – Membership of the European Economic Community, 1974-75</a:t>
            </a:r>
          </a:p>
          <a:p>
            <a:pPr marL="0" indent="0">
              <a:buNone/>
            </a:pPr>
            <a:r>
              <a:rPr lang="en-GB" i="1">
                <a:solidFill>
                  <a:srgbClr val="FF0000"/>
                </a:solidFill>
              </a:rPr>
              <a:t>Margaret Thatcher – Falklands War, Poll Tax or economic policy (privatisation etc.)</a:t>
            </a:r>
          </a:p>
          <a:p>
            <a:pPr marL="0" indent="0">
              <a:buNone/>
            </a:pPr>
            <a:r>
              <a:rPr lang="en-GB" i="1">
                <a:solidFill>
                  <a:srgbClr val="FF0000"/>
                </a:solidFill>
              </a:rPr>
              <a:t>John Major – Small majority &amp; factionalism</a:t>
            </a:r>
          </a:p>
          <a:p>
            <a:pPr marL="0" indent="0">
              <a:buNone/>
            </a:pPr>
            <a:r>
              <a:rPr lang="en-GB" i="1">
                <a:solidFill>
                  <a:srgbClr val="FF0000"/>
                </a:solidFill>
              </a:rPr>
              <a:t>Tony Blair – 9/11 &amp; Iraq War</a:t>
            </a:r>
          </a:p>
          <a:p>
            <a:pPr marL="0" indent="0">
              <a:buNone/>
            </a:pPr>
            <a:r>
              <a:rPr lang="en-GB" i="1">
                <a:solidFill>
                  <a:srgbClr val="FF0000"/>
                </a:solidFill>
              </a:rPr>
              <a:t>Gordon Brown – 2010 becoming leaders in 2007 and the 2010 election </a:t>
            </a:r>
          </a:p>
          <a:p>
            <a:pPr marL="0" indent="0">
              <a:buNone/>
            </a:pPr>
            <a:r>
              <a:rPr lang="en-GB" i="1">
                <a:solidFill>
                  <a:srgbClr val="FF0000"/>
                </a:solidFill>
              </a:rPr>
              <a:t>David Cameron – Coalition Government, 2010-15</a:t>
            </a:r>
          </a:p>
          <a:p>
            <a:pPr marL="0" indent="0">
              <a:buNone/>
            </a:pPr>
            <a:r>
              <a:rPr lang="en-GB" i="1">
                <a:solidFill>
                  <a:srgbClr val="FF0000"/>
                </a:solidFill>
              </a:rPr>
              <a:t>Theresa May – Brexit &amp; 2017 election</a:t>
            </a:r>
          </a:p>
          <a:p>
            <a:pPr marL="0" indent="0">
              <a:buNone/>
            </a:pPr>
            <a:r>
              <a:rPr lang="en-GB" i="1">
                <a:solidFill>
                  <a:srgbClr val="FF0000"/>
                </a:solidFill>
              </a:rPr>
              <a:t>Boris Johnson – Covid &amp; post-Brexit, 2019…</a:t>
            </a:r>
          </a:p>
          <a:p>
            <a:pPr marL="0" indent="0">
              <a:buNone/>
            </a:pPr>
            <a:endParaRPr lang="en-GB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583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4" y="457200"/>
            <a:ext cx="5698670" cy="6123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/>
              <a:t>PM, Cabinet &amp; Ministers</a:t>
            </a:r>
          </a:p>
          <a:p>
            <a:endParaRPr lang="en-GB" sz="800"/>
          </a:p>
          <a:p>
            <a:r>
              <a:rPr lang="en-GB"/>
              <a:t>The </a:t>
            </a:r>
            <a:r>
              <a:rPr lang="en-GB">
                <a:solidFill>
                  <a:srgbClr val="002060"/>
                </a:solidFill>
              </a:rPr>
              <a:t>executive </a:t>
            </a:r>
            <a:r>
              <a:rPr lang="en-GB"/>
              <a:t>is, technically, responsible for executing or implementing government policy.</a:t>
            </a:r>
          </a:p>
          <a:p>
            <a:r>
              <a:rPr lang="en-GB"/>
              <a:t>The ‘sharp-end’ of government (hugely impactful on the public)</a:t>
            </a:r>
          </a:p>
          <a:p>
            <a:r>
              <a:rPr lang="en-GB"/>
              <a:t>The chief source of political leadership &amp; the policy process.</a:t>
            </a:r>
          </a:p>
          <a:p>
            <a:r>
              <a:rPr lang="en-GB"/>
              <a:t>In short, the </a:t>
            </a:r>
            <a:r>
              <a:rPr lang="en-GB">
                <a:solidFill>
                  <a:srgbClr val="002060"/>
                </a:solidFill>
              </a:rPr>
              <a:t>executive </a:t>
            </a:r>
            <a:r>
              <a:rPr lang="en-GB"/>
              <a:t>‘governs’…</a:t>
            </a:r>
          </a:p>
          <a:p>
            <a:pPr lvl="1"/>
            <a:r>
              <a:rPr lang="en-GB" sz="2800">
                <a:solidFill>
                  <a:srgbClr val="002060"/>
                </a:solidFill>
              </a:rPr>
              <a:t>Political executive </a:t>
            </a:r>
            <a:r>
              <a:rPr lang="en-GB" sz="2800"/>
              <a:t>– the ‘government of the day’</a:t>
            </a:r>
            <a:endParaRPr lang="en-GB" sz="2800">
              <a:solidFill>
                <a:srgbClr val="002060"/>
              </a:solidFill>
            </a:endParaRPr>
          </a:p>
          <a:p>
            <a:pPr lvl="1"/>
            <a:r>
              <a:rPr lang="en-GB" sz="2800">
                <a:solidFill>
                  <a:srgbClr val="002060"/>
                </a:solidFill>
              </a:rPr>
              <a:t>Official executive, or bureaucracy </a:t>
            </a:r>
            <a:r>
              <a:rPr lang="en-GB" sz="2800"/>
              <a:t>– the permanent civil service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204" y="146959"/>
            <a:ext cx="5818717" cy="643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28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929" y="310243"/>
            <a:ext cx="11772900" cy="6351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>
                <a:solidFill>
                  <a:srgbClr val="002060"/>
                </a:solidFill>
              </a:rPr>
              <a:t>Prime Minister</a:t>
            </a:r>
          </a:p>
          <a:p>
            <a:pPr marL="0" indent="0">
              <a:buNone/>
            </a:pPr>
            <a:endParaRPr lang="en-GB" sz="800">
              <a:solidFill>
                <a:srgbClr val="002060"/>
              </a:solidFill>
            </a:endParaRPr>
          </a:p>
          <a:p>
            <a:r>
              <a:rPr lang="en-GB"/>
              <a:t>The most important figure in the UK political system. </a:t>
            </a:r>
          </a:p>
          <a:p>
            <a:r>
              <a:rPr lang="en-GB"/>
              <a:t>Evolved role &amp; powers over time. Now the UK’s chief executive.</a:t>
            </a:r>
          </a:p>
          <a:p>
            <a:r>
              <a:rPr lang="en-GB"/>
              <a:t>Until the 1980s, the post had little official recognition. The power attached to the office has grown tremendously, leading to a ‘</a:t>
            </a:r>
            <a:r>
              <a:rPr lang="en-GB">
                <a:solidFill>
                  <a:srgbClr val="002060"/>
                </a:solidFill>
              </a:rPr>
              <a:t>presidential prime minister’</a:t>
            </a:r>
            <a:r>
              <a:rPr lang="en-GB"/>
              <a:t>?</a:t>
            </a:r>
            <a:r>
              <a:rPr lang="en-GB">
                <a:solidFill>
                  <a:srgbClr val="002060"/>
                </a:solidFill>
              </a:rPr>
              <a:t> </a:t>
            </a:r>
          </a:p>
          <a:p>
            <a:endParaRPr lang="en-GB" sz="80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b="1"/>
              <a:t>3 Core qualifications:</a:t>
            </a:r>
          </a:p>
          <a:p>
            <a:pPr lvl="1"/>
            <a:r>
              <a:rPr lang="en-GB" sz="2800"/>
              <a:t>PMs must be MPs (by </a:t>
            </a:r>
            <a:r>
              <a:rPr lang="en-GB" sz="2800">
                <a:solidFill>
                  <a:srgbClr val="002060"/>
                </a:solidFill>
              </a:rPr>
              <a:t>convention</a:t>
            </a:r>
            <a:r>
              <a:rPr lang="en-GB" sz="2800"/>
              <a:t>, PMs sit in the H of Commons </a:t>
            </a:r>
            <a:r>
              <a:rPr lang="en-GB" sz="2800">
                <a:solidFill>
                  <a:srgbClr val="FF0000"/>
                </a:solidFill>
              </a:rPr>
              <a:t>(1895 Lord Salisbury was last PM from the H of Lords)</a:t>
            </a:r>
          </a:p>
          <a:p>
            <a:pPr lvl="1"/>
            <a:r>
              <a:rPr lang="en-GB" sz="2800"/>
              <a:t>PMs must be the party leader </a:t>
            </a:r>
            <a:r>
              <a:rPr lang="en-GB" sz="2800">
                <a:solidFill>
                  <a:srgbClr val="FF0000"/>
                </a:solidFill>
              </a:rPr>
              <a:t>(can be elected leader by their parties, e.g. James </a:t>
            </a:r>
            <a:r>
              <a:rPr lang="en-GB" sz="2800" err="1">
                <a:solidFill>
                  <a:srgbClr val="FF0000"/>
                </a:solidFill>
              </a:rPr>
              <a:t>Callagham</a:t>
            </a:r>
            <a:r>
              <a:rPr lang="en-GB" sz="2800">
                <a:solidFill>
                  <a:srgbClr val="FF0000"/>
                </a:solidFill>
              </a:rPr>
              <a:t> 1976, John Major 1992, Gordon Brown 2007,...May 2016)</a:t>
            </a:r>
          </a:p>
          <a:p>
            <a:pPr lvl="1"/>
            <a:r>
              <a:rPr lang="en-GB" sz="2800"/>
              <a:t>His/her party usually has majority control in the H of Commons. Most PM gain power this way. Exceptions: </a:t>
            </a:r>
            <a:r>
              <a:rPr lang="en-GB" sz="2800">
                <a:solidFill>
                  <a:srgbClr val="FF0000"/>
                </a:solidFill>
              </a:rPr>
              <a:t>2010 Cameron’s coalition (19 short), May 2017 (8 short)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697679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956" y="179614"/>
            <a:ext cx="11919857" cy="6547757"/>
          </a:xfrm>
        </p:spPr>
        <p:txBody>
          <a:bodyPr/>
          <a:lstStyle/>
          <a:p>
            <a:pPr marL="0" indent="0">
              <a:buNone/>
            </a:pPr>
            <a:r>
              <a:rPr lang="en-GB" b="1"/>
              <a:t>Role of the Prime Minister</a:t>
            </a:r>
          </a:p>
          <a:p>
            <a:pPr marL="0" indent="0">
              <a:buNone/>
            </a:pPr>
            <a:endParaRPr lang="en-GB" sz="800" b="1"/>
          </a:p>
          <a:p>
            <a:r>
              <a:rPr lang="en-GB"/>
              <a:t>With no </a:t>
            </a:r>
            <a:r>
              <a:rPr lang="en-GB">
                <a:solidFill>
                  <a:srgbClr val="002060"/>
                </a:solidFill>
              </a:rPr>
              <a:t>codified constitution</a:t>
            </a:r>
            <a:r>
              <a:rPr lang="en-GB"/>
              <a:t>, the role has developed over time. </a:t>
            </a:r>
          </a:p>
          <a:p>
            <a:r>
              <a:rPr lang="en-GB"/>
              <a:t>Traditional view: </a:t>
            </a:r>
            <a:r>
              <a:rPr lang="en-GB">
                <a:solidFill>
                  <a:srgbClr val="FF0000"/>
                </a:solidFill>
              </a:rPr>
              <a:t>Walter Bagehot (1867), </a:t>
            </a:r>
            <a:r>
              <a:rPr lang="en-GB">
                <a:solidFill>
                  <a:srgbClr val="002060"/>
                </a:solidFill>
              </a:rPr>
              <a:t>‘primus inter pares’</a:t>
            </a:r>
            <a:r>
              <a:rPr lang="en-GB"/>
              <a:t>. All ministers were originally there to serve the monarch. The cabinet was a collective of equals</a:t>
            </a:r>
          </a:p>
          <a:p>
            <a:pPr lvl="1"/>
            <a:r>
              <a:rPr lang="en-GB" sz="2800">
                <a:solidFill>
                  <a:srgbClr val="FF0000"/>
                </a:solidFill>
              </a:rPr>
              <a:t>1</a:t>
            </a:r>
            <a:r>
              <a:rPr lang="en-GB" sz="2800" baseline="30000">
                <a:solidFill>
                  <a:srgbClr val="FF0000"/>
                </a:solidFill>
              </a:rPr>
              <a:t>st</a:t>
            </a:r>
            <a:r>
              <a:rPr lang="en-GB" sz="2800">
                <a:solidFill>
                  <a:srgbClr val="FF0000"/>
                </a:solidFill>
              </a:rPr>
              <a:t> ‘PM’ was Robert Walpole (1721-1742) </a:t>
            </a:r>
            <a:r>
              <a:rPr lang="en-GB" sz="2800" i="1">
                <a:solidFill>
                  <a:srgbClr val="FF0000"/>
                </a:solidFill>
              </a:rPr>
              <a:t>… a term of abuse!</a:t>
            </a:r>
          </a:p>
          <a:p>
            <a:pPr marL="0" lvl="0" indent="0">
              <a:buNone/>
            </a:pPr>
            <a:r>
              <a:rPr lang="en-GB" b="1">
                <a:solidFill>
                  <a:prstClr val="black"/>
                </a:solidFill>
              </a:rPr>
              <a:t>Key aspects of a modern PM:</a:t>
            </a:r>
          </a:p>
          <a:p>
            <a:pPr lvl="1"/>
            <a:r>
              <a:rPr lang="en-GB" sz="2800" b="1">
                <a:solidFill>
                  <a:prstClr val="black"/>
                </a:solidFill>
              </a:rPr>
              <a:t>Making governments.  </a:t>
            </a:r>
            <a:r>
              <a:rPr lang="en-GB" sz="2800">
                <a:solidFill>
                  <a:prstClr val="black"/>
                </a:solidFill>
              </a:rPr>
              <a:t>Formally the Queen appoints PMs, who the appoints all members of the government (cabinet, junior minister, peers etc.)</a:t>
            </a:r>
          </a:p>
          <a:p>
            <a:pPr lvl="1"/>
            <a:r>
              <a:rPr lang="en-GB" sz="2800" b="1">
                <a:solidFill>
                  <a:prstClr val="black"/>
                </a:solidFill>
              </a:rPr>
              <a:t>Directing Govt. Policy. </a:t>
            </a:r>
            <a:r>
              <a:rPr lang="en-GB" sz="2800">
                <a:solidFill>
                  <a:prstClr val="black"/>
                </a:solidFill>
              </a:rPr>
              <a:t>Central figure in the </a:t>
            </a:r>
            <a:r>
              <a:rPr lang="en-GB" sz="2800">
                <a:solidFill>
                  <a:srgbClr val="002060"/>
                </a:solidFill>
              </a:rPr>
              <a:t>core executive</a:t>
            </a:r>
            <a:r>
              <a:rPr lang="en-GB" sz="2800"/>
              <a:t>, able to interfere with any aspect of policy (esp. economic &amp; foreign)</a:t>
            </a:r>
          </a:p>
          <a:p>
            <a:pPr lvl="1"/>
            <a:r>
              <a:rPr lang="en-GB" sz="2800" b="1">
                <a:solidFill>
                  <a:prstClr val="black"/>
                </a:solidFill>
              </a:rPr>
              <a:t>Managing the cabinet. </a:t>
            </a:r>
            <a:r>
              <a:rPr lang="en-GB" sz="2800">
                <a:solidFill>
                  <a:prstClr val="black"/>
                </a:solidFill>
              </a:rPr>
              <a:t>PM chairs cabinet meetings, agenda, minutes, length</a:t>
            </a:r>
          </a:p>
          <a:p>
            <a:pPr lvl="1"/>
            <a:r>
              <a:rPr lang="en-GB" sz="2800" b="1">
                <a:solidFill>
                  <a:prstClr val="black"/>
                </a:solidFill>
              </a:rPr>
              <a:t>Organising govt. </a:t>
            </a:r>
            <a:r>
              <a:rPr lang="en-GB" sz="2800">
                <a:solidFill>
                  <a:prstClr val="black"/>
                </a:solidFill>
              </a:rPr>
              <a:t>Responsible for the structure &amp; size of govt. </a:t>
            </a:r>
            <a:r>
              <a:rPr lang="en-GB" sz="2800">
                <a:solidFill>
                  <a:srgbClr val="FF0000"/>
                </a:solidFill>
              </a:rPr>
              <a:t>(</a:t>
            </a:r>
            <a:r>
              <a:rPr lang="en-GB" sz="2800" err="1">
                <a:solidFill>
                  <a:srgbClr val="FF0000"/>
                </a:solidFill>
              </a:rPr>
              <a:t>Brexit</a:t>
            </a:r>
            <a:r>
              <a:rPr lang="en-GB" sz="2800">
                <a:solidFill>
                  <a:srgbClr val="FF0000"/>
                </a:solidFill>
              </a:rPr>
              <a:t>, 2016)</a:t>
            </a:r>
          </a:p>
          <a:p>
            <a:pPr lvl="1"/>
            <a:r>
              <a:rPr lang="en-GB" sz="2800" b="1"/>
              <a:t>Controlling parliament. </a:t>
            </a:r>
            <a:r>
              <a:rPr lang="en-GB" sz="2800"/>
              <a:t>Leader of largest party in the Commons (majority!)</a:t>
            </a:r>
          </a:p>
          <a:p>
            <a:pPr lvl="1"/>
            <a:r>
              <a:rPr lang="en-GB" sz="2800" b="1"/>
              <a:t>Providing national leadership. </a:t>
            </a:r>
            <a:r>
              <a:rPr lang="en-GB" sz="2800"/>
              <a:t>Authority rests on the mandate &amp; media</a:t>
            </a:r>
            <a:endParaRPr lang="en-GB" sz="2800" b="1"/>
          </a:p>
          <a:p>
            <a:pPr lvl="1"/>
            <a:endParaRPr lang="en-GB" sz="2800">
              <a:solidFill>
                <a:prstClr val="black"/>
              </a:solidFill>
            </a:endParaRPr>
          </a:p>
          <a:p>
            <a:pPr lvl="1"/>
            <a:endParaRPr lang="en-GB" sz="2800" i="1">
              <a:solidFill>
                <a:srgbClr val="FF0000"/>
              </a:solidFill>
            </a:endParaRPr>
          </a:p>
          <a:p>
            <a:pPr lvl="1"/>
            <a:endParaRPr lang="en-GB" sz="2800" i="1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GB" sz="2800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9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957" y="195942"/>
            <a:ext cx="12045043" cy="6547757"/>
          </a:xfrm>
        </p:spPr>
        <p:txBody>
          <a:bodyPr/>
          <a:lstStyle/>
          <a:p>
            <a:pPr marL="0" indent="0">
              <a:buNone/>
            </a:pPr>
            <a:r>
              <a:rPr lang="en-GB" b="1"/>
              <a:t>The Cabinet</a:t>
            </a:r>
          </a:p>
          <a:p>
            <a:pPr marL="0" indent="0">
              <a:buNone/>
            </a:pPr>
            <a:endParaRPr lang="en-GB" sz="500" b="1"/>
          </a:p>
          <a:p>
            <a:r>
              <a:rPr lang="en-GB"/>
              <a:t>A committee of leading members of the government</a:t>
            </a:r>
          </a:p>
          <a:p>
            <a:r>
              <a:rPr lang="en-GB"/>
              <a:t>Normally 20-23 formal members (</a:t>
            </a:r>
            <a:r>
              <a:rPr lang="en-GB">
                <a:solidFill>
                  <a:srgbClr val="002060"/>
                </a:solidFill>
              </a:rPr>
              <a:t>secretaries of state</a:t>
            </a:r>
            <a:r>
              <a:rPr lang="en-GB"/>
              <a:t>) who run departments</a:t>
            </a:r>
          </a:p>
          <a:p>
            <a:pPr marL="0" indent="0">
              <a:buNone/>
            </a:pPr>
            <a:r>
              <a:rPr lang="en-GB">
                <a:hlinkClick r:id="rId2"/>
              </a:rPr>
              <a:t>https://www.gov.uk/government/ministers</a:t>
            </a:r>
            <a:endParaRPr lang="en-GB"/>
          </a:p>
          <a:p>
            <a:r>
              <a:rPr lang="en-GB"/>
              <a:t>It’s hierarchical (a ‘pecking order’), Chancellor of Exchequer, Foreign Minister, Home Secretary etc. A </a:t>
            </a:r>
            <a:r>
              <a:rPr lang="en-GB">
                <a:solidFill>
                  <a:srgbClr val="002060"/>
                </a:solidFill>
              </a:rPr>
              <a:t>deputy PM’s </a:t>
            </a:r>
            <a:r>
              <a:rPr lang="en-GB"/>
              <a:t>been a feature of recent years </a:t>
            </a:r>
            <a:r>
              <a:rPr lang="en-GB">
                <a:solidFill>
                  <a:srgbClr val="FF0000"/>
                </a:solidFill>
              </a:rPr>
              <a:t>(coalition)</a:t>
            </a:r>
            <a:r>
              <a:rPr lang="en-GB"/>
              <a:t>. </a:t>
            </a:r>
          </a:p>
          <a:p>
            <a:r>
              <a:rPr lang="en-GB">
                <a:solidFill>
                  <a:srgbClr val="002060"/>
                </a:solidFill>
              </a:rPr>
              <a:t>Honorific titles</a:t>
            </a:r>
            <a:r>
              <a:rPr lang="en-GB"/>
              <a:t>, like First secretary of State, can be given for the most trusted members of the cabinet </a:t>
            </a:r>
            <a:r>
              <a:rPr lang="en-GB">
                <a:solidFill>
                  <a:srgbClr val="FF0000"/>
                </a:solidFill>
              </a:rPr>
              <a:t>(Damien Green, June 2017)</a:t>
            </a:r>
          </a:p>
          <a:p>
            <a:r>
              <a:rPr lang="en-GB"/>
              <a:t>Often an inner circle of ministers/advisers emerges: </a:t>
            </a:r>
            <a:r>
              <a:rPr lang="en-GB">
                <a:solidFill>
                  <a:srgbClr val="FF0000"/>
                </a:solidFill>
              </a:rPr>
              <a:t>1967 Harold Wilson’s ‘Prime </a:t>
            </a:r>
            <a:r>
              <a:rPr lang="en-GB" err="1">
                <a:solidFill>
                  <a:srgbClr val="FF0000"/>
                </a:solidFill>
              </a:rPr>
              <a:t>Minsterial</a:t>
            </a:r>
            <a:r>
              <a:rPr lang="en-GB">
                <a:solidFill>
                  <a:srgbClr val="FF0000"/>
                </a:solidFill>
              </a:rPr>
              <a:t> Govt.’,  1979-90 Thatcher’s </a:t>
            </a:r>
            <a:r>
              <a:rPr lang="en-GB">
                <a:solidFill>
                  <a:srgbClr val="002060"/>
                </a:solidFill>
              </a:rPr>
              <a:t>‘kitchen cabinet</a:t>
            </a:r>
            <a:r>
              <a:rPr lang="en-GB">
                <a:solidFill>
                  <a:srgbClr val="FF0000"/>
                </a:solidFill>
              </a:rPr>
              <a:t>’,  1997-2007 Blair's </a:t>
            </a:r>
            <a:r>
              <a:rPr lang="en-GB">
                <a:solidFill>
                  <a:srgbClr val="002060"/>
                </a:solidFill>
              </a:rPr>
              <a:t>‘sofa politics’ </a:t>
            </a:r>
            <a:r>
              <a:rPr lang="en-GB">
                <a:solidFill>
                  <a:srgbClr val="FF0000"/>
                </a:solidFill>
              </a:rPr>
              <a:t>&amp; </a:t>
            </a:r>
            <a:r>
              <a:rPr lang="en-GB">
                <a:solidFill>
                  <a:srgbClr val="002060"/>
                </a:solidFill>
              </a:rPr>
              <a:t>‘</a:t>
            </a:r>
            <a:r>
              <a:rPr lang="en-GB" i="1" err="1">
                <a:solidFill>
                  <a:srgbClr val="002060"/>
                </a:solidFill>
              </a:rPr>
              <a:t>denocracy</a:t>
            </a:r>
            <a:r>
              <a:rPr lang="en-GB">
                <a:solidFill>
                  <a:srgbClr val="002060"/>
                </a:solidFill>
              </a:rPr>
              <a:t>’,  </a:t>
            </a:r>
            <a:r>
              <a:rPr lang="en-GB">
                <a:solidFill>
                  <a:srgbClr val="FF0000"/>
                </a:solidFill>
              </a:rPr>
              <a:t>2010-15 Cameron’s </a:t>
            </a:r>
            <a:r>
              <a:rPr lang="en-GB">
                <a:solidFill>
                  <a:srgbClr val="002060"/>
                </a:solidFill>
              </a:rPr>
              <a:t>‘Quad’</a:t>
            </a:r>
            <a:r>
              <a:rPr lang="en-GB">
                <a:solidFill>
                  <a:srgbClr val="FF0000"/>
                </a:solidFill>
              </a:rPr>
              <a:t>,</a:t>
            </a:r>
            <a:r>
              <a:rPr lang="en-GB">
                <a:solidFill>
                  <a:srgbClr val="002060"/>
                </a:solidFill>
              </a:rPr>
              <a:t>  </a:t>
            </a:r>
            <a:r>
              <a:rPr lang="en-GB">
                <a:solidFill>
                  <a:srgbClr val="FF0000"/>
                </a:solidFill>
              </a:rPr>
              <a:t>2016-17 May’s initial No 10 advisors (Fiona Hill &amp; Nick Timothy). 2020 Johnson &amp; Dominic Cummings!</a:t>
            </a:r>
          </a:p>
          <a:p>
            <a:r>
              <a:rPr lang="en-GB"/>
              <a:t>Cabinets meet at PM’s digression (Wed or Thurs mornings normally)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125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9614"/>
            <a:ext cx="12192000" cy="6678386"/>
          </a:xfrm>
        </p:spPr>
        <p:txBody>
          <a:bodyPr/>
          <a:lstStyle/>
          <a:p>
            <a:pPr marL="0" indent="0">
              <a:buNone/>
            </a:pPr>
            <a:r>
              <a:rPr lang="en-GB" b="1"/>
              <a:t>Role of the Cabinet</a:t>
            </a:r>
          </a:p>
          <a:p>
            <a:pPr marL="0" indent="0">
              <a:buNone/>
            </a:pPr>
            <a:endParaRPr lang="en-GB" sz="800" b="1"/>
          </a:p>
          <a:p>
            <a:r>
              <a:rPr lang="en-GB"/>
              <a:t>Huge gulf between theory &amp; practice. Constitutional theory is cabinet (the </a:t>
            </a:r>
            <a:r>
              <a:rPr lang="en-GB" i="1">
                <a:solidFill>
                  <a:srgbClr val="002060"/>
                </a:solidFill>
              </a:rPr>
              <a:t>pares</a:t>
            </a:r>
            <a:r>
              <a:rPr lang="en-GB"/>
              <a:t>) is the top collective body of the UK executive. The cabinet is the highest decision-making forum – </a:t>
            </a:r>
            <a:r>
              <a:rPr lang="en-GB">
                <a:solidFill>
                  <a:srgbClr val="002060"/>
                </a:solidFill>
              </a:rPr>
              <a:t>cabinet government</a:t>
            </a:r>
          </a:p>
          <a:p>
            <a:r>
              <a:rPr lang="en-GB"/>
              <a:t>Reality is cabinets have lost out to the powers of PMs (the </a:t>
            </a:r>
            <a:r>
              <a:rPr lang="en-GB" i="1">
                <a:solidFill>
                  <a:srgbClr val="002060"/>
                </a:solidFill>
              </a:rPr>
              <a:t>primus</a:t>
            </a:r>
            <a:r>
              <a:rPr lang="en-GB"/>
              <a:t>). </a:t>
            </a:r>
            <a:r>
              <a:rPr lang="en-GB">
                <a:solidFill>
                  <a:srgbClr val="FF0000"/>
                </a:solidFill>
              </a:rPr>
              <a:t>Blair instigated 1, from 2, cabinet meetings per week. Only 2 hours – often 30 minutes</a:t>
            </a:r>
          </a:p>
          <a:p>
            <a:r>
              <a:rPr lang="en-GB" b="1"/>
              <a:t>Cabinets still have a real purpose/role:</a:t>
            </a:r>
          </a:p>
          <a:p>
            <a:pPr lvl="1"/>
            <a:r>
              <a:rPr lang="en-GB" sz="2800" b="1"/>
              <a:t>Formal policy approval. </a:t>
            </a:r>
            <a:r>
              <a:rPr lang="en-GB" sz="2800"/>
              <a:t>Although formation &amp; debate takes place elsewhere, no policy can be official government policy without cabinet approval. </a:t>
            </a:r>
            <a:r>
              <a:rPr lang="en-GB" sz="2800">
                <a:solidFill>
                  <a:srgbClr val="002060"/>
                </a:solidFill>
              </a:rPr>
              <a:t>Convention of collective responsibility. </a:t>
            </a:r>
          </a:p>
          <a:p>
            <a:pPr lvl="1"/>
            <a:r>
              <a:rPr lang="en-GB" sz="2800" b="1"/>
              <a:t>Policy Coordination. </a:t>
            </a:r>
            <a:r>
              <a:rPr lang="en-GB" sz="2800"/>
              <a:t>Key role of a modern cabinet. ‘Joined-up government’ &amp; necessary for individual ministerial &amp; department leadership.</a:t>
            </a:r>
          </a:p>
          <a:p>
            <a:pPr lvl="1"/>
            <a:r>
              <a:rPr lang="en-GB" sz="2800" b="1"/>
              <a:t>Resolve disputes. </a:t>
            </a:r>
            <a:r>
              <a:rPr lang="en-GB" sz="2800"/>
              <a:t>Most disputes between ministers &amp; departments are settled at a lower level, however cabinet can serve as a sort of final ‘court of appeal’.</a:t>
            </a:r>
            <a:endParaRPr lang="en-GB" sz="2800" b="1"/>
          </a:p>
        </p:txBody>
      </p:sp>
    </p:spTree>
    <p:extLst>
      <p:ext uri="{BB962C8B-B14F-4D97-AF65-F5344CB8AC3E}">
        <p14:creationId xmlns:p14="http://schemas.microsoft.com/office/powerpoint/2010/main" val="4104806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8" y="163286"/>
            <a:ext cx="12061371" cy="5470071"/>
          </a:xfrm>
        </p:spPr>
        <p:txBody>
          <a:bodyPr/>
          <a:lstStyle/>
          <a:p>
            <a:pPr marL="0" lvl="0" indent="0">
              <a:buNone/>
            </a:pPr>
            <a:r>
              <a:rPr lang="en-GB" b="1">
                <a:solidFill>
                  <a:prstClr val="black"/>
                </a:solidFill>
              </a:rPr>
              <a:t>Role of the Cabinet</a:t>
            </a:r>
          </a:p>
          <a:p>
            <a:endParaRPr lang="en-GB" sz="300" b="1"/>
          </a:p>
          <a:p>
            <a:r>
              <a:rPr lang="en-GB" b="1"/>
              <a:t>Forum for debate. </a:t>
            </a:r>
            <a:r>
              <a:rPr lang="en-GB"/>
              <a:t>PM (&amp; members) can use the cabinet as a sounding board to raise issues/stimulate discussion </a:t>
            </a:r>
            <a:r>
              <a:rPr lang="en-GB">
                <a:solidFill>
                  <a:srgbClr val="FF0000"/>
                </a:solidFill>
              </a:rPr>
              <a:t>(‘Hard’ vs ‘Soft’ </a:t>
            </a:r>
            <a:r>
              <a:rPr lang="en-GB" err="1">
                <a:solidFill>
                  <a:srgbClr val="FF0000"/>
                </a:solidFill>
              </a:rPr>
              <a:t>Brexit</a:t>
            </a:r>
            <a:r>
              <a:rPr lang="en-GB">
                <a:solidFill>
                  <a:srgbClr val="FF0000"/>
                </a:solidFill>
              </a:rPr>
              <a:t>?)</a:t>
            </a:r>
            <a:r>
              <a:rPr lang="en-GB"/>
              <a:t>. That said time is limited!</a:t>
            </a:r>
          </a:p>
          <a:p>
            <a:r>
              <a:rPr lang="en-GB" b="1"/>
              <a:t>Party management. </a:t>
            </a:r>
            <a:r>
              <a:rPr lang="en-GB"/>
              <a:t>Cabinet is a good ‘litmus test’ of views/morale in the party. This explains why the </a:t>
            </a:r>
            <a:r>
              <a:rPr lang="en-GB">
                <a:solidFill>
                  <a:srgbClr val="002060"/>
                </a:solidFill>
              </a:rPr>
              <a:t>Chief Whip </a:t>
            </a:r>
            <a:r>
              <a:rPr lang="en-GB"/>
              <a:t>is a member </a:t>
            </a:r>
            <a:r>
              <a:rPr lang="en-GB">
                <a:solidFill>
                  <a:srgbClr val="FF0000"/>
                </a:solidFill>
              </a:rPr>
              <a:t>(may explain May’s election too?!)</a:t>
            </a:r>
            <a:endParaRPr lang="en-GB"/>
          </a:p>
          <a:p>
            <a:r>
              <a:rPr lang="en-GB" b="1"/>
              <a:t>Symbol of collective government. </a:t>
            </a:r>
            <a:r>
              <a:rPr lang="en-GB"/>
              <a:t>Vital for any government in maintaining a collective ‘face’ (</a:t>
            </a:r>
            <a:r>
              <a:rPr lang="en-GB">
                <a:solidFill>
                  <a:srgbClr val="002060"/>
                </a:solidFill>
              </a:rPr>
              <a:t>collective ministerial responsibility </a:t>
            </a:r>
            <a:r>
              <a:rPr lang="en-GB"/>
              <a:t>again… Also </a:t>
            </a:r>
            <a:r>
              <a:rPr lang="en-GB">
                <a:solidFill>
                  <a:srgbClr val="002060"/>
                </a:solidFill>
              </a:rPr>
              <a:t>individual ministerial responsibility</a:t>
            </a:r>
            <a:r>
              <a:rPr lang="en-GB"/>
              <a:t>,</a:t>
            </a:r>
            <a:r>
              <a:rPr lang="en-GB">
                <a:solidFill>
                  <a:srgbClr val="FF0000"/>
                </a:solidFill>
              </a:rPr>
              <a:t> e.g.2014 Maria Miller, Culture Sec – expenses scandal</a:t>
            </a:r>
            <a:r>
              <a:rPr lang="en-GB"/>
              <a:t>)</a:t>
            </a:r>
          </a:p>
          <a:p>
            <a:endParaRPr lang="en-GB"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698" b="12567"/>
          <a:stretch/>
        </p:blipFill>
        <p:spPr>
          <a:xfrm>
            <a:off x="87090" y="4376065"/>
            <a:ext cx="4125686" cy="2155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750" y="4359729"/>
            <a:ext cx="4385390" cy="2155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7102" y="4338621"/>
            <a:ext cx="3376923" cy="21601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243" y="6466118"/>
            <a:ext cx="3755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Churchill’s war time coalition cabinet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76358" y="6466118"/>
            <a:ext cx="3923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2007 – Gordon brown’s ‘united’ cabinet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49760" y="6466118"/>
            <a:ext cx="3923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2010 – Cameron’s coalition cabinet </a:t>
            </a:r>
          </a:p>
        </p:txBody>
      </p:sp>
    </p:spTree>
    <p:extLst>
      <p:ext uri="{BB962C8B-B14F-4D97-AF65-F5344CB8AC3E}">
        <p14:creationId xmlns:p14="http://schemas.microsoft.com/office/powerpoint/2010/main" val="2008288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30629"/>
            <a:ext cx="12061371" cy="6580413"/>
          </a:xfrm>
        </p:spPr>
        <p:txBody>
          <a:bodyPr/>
          <a:lstStyle/>
          <a:p>
            <a:pPr marL="0" indent="0">
              <a:buNone/>
            </a:pPr>
            <a:r>
              <a:rPr lang="en-GB" b="1"/>
              <a:t>Powers of the PM</a:t>
            </a:r>
          </a:p>
          <a:p>
            <a:pPr marL="0" indent="0">
              <a:buNone/>
            </a:pPr>
            <a:endParaRPr lang="en-GB" sz="800" b="1"/>
          </a:p>
          <a:p>
            <a:r>
              <a:rPr lang="en-GB" b="1"/>
              <a:t>Formal powers. </a:t>
            </a:r>
            <a:r>
              <a:rPr lang="en-GB"/>
              <a:t>Limited, compared to a president. No </a:t>
            </a:r>
            <a:r>
              <a:rPr lang="en-GB">
                <a:solidFill>
                  <a:srgbClr val="002060"/>
                </a:solidFill>
              </a:rPr>
              <a:t>codified constitution </a:t>
            </a:r>
            <a:r>
              <a:rPr lang="en-GB"/>
              <a:t>means most powers derive from </a:t>
            </a:r>
            <a:r>
              <a:rPr lang="en-GB">
                <a:solidFill>
                  <a:srgbClr val="002060"/>
                </a:solidFill>
              </a:rPr>
              <a:t>Royal Prerogative</a:t>
            </a:r>
            <a:r>
              <a:rPr lang="en-GB"/>
              <a:t>:</a:t>
            </a:r>
          </a:p>
          <a:p>
            <a:pPr lvl="1"/>
            <a:r>
              <a:rPr lang="en-GB" sz="2800"/>
              <a:t>Appointing ministers, top judges, bishops, ambassadors, police chiefs etc.</a:t>
            </a:r>
          </a:p>
          <a:p>
            <a:pPr lvl="1"/>
            <a:r>
              <a:rPr lang="en-GB" sz="2800"/>
              <a:t>Dissolve &amp; recall Parliament (now limited by the </a:t>
            </a:r>
            <a:r>
              <a:rPr lang="en-GB" sz="2800">
                <a:solidFill>
                  <a:srgbClr val="002060"/>
                </a:solidFill>
              </a:rPr>
              <a:t>Fixed Term Parliament Act</a:t>
            </a:r>
            <a:r>
              <a:rPr lang="en-GB" sz="2800"/>
              <a:t>)</a:t>
            </a:r>
          </a:p>
          <a:p>
            <a:pPr lvl="1"/>
            <a:r>
              <a:rPr lang="en-GB" sz="2800"/>
              <a:t>Sign &amp; negotiate treaties (</a:t>
            </a:r>
            <a:r>
              <a:rPr lang="en-GB" sz="2800" err="1">
                <a:solidFill>
                  <a:srgbClr val="FF0000"/>
                </a:solidFill>
              </a:rPr>
              <a:t>Brexit</a:t>
            </a:r>
            <a:r>
              <a:rPr lang="en-GB" sz="2800">
                <a:solidFill>
                  <a:srgbClr val="FF0000"/>
                </a:solidFill>
              </a:rPr>
              <a:t>!</a:t>
            </a:r>
            <a:r>
              <a:rPr lang="en-GB" sz="2800"/>
              <a:t>)</a:t>
            </a:r>
          </a:p>
          <a:p>
            <a:pPr lvl="1"/>
            <a:r>
              <a:rPr lang="en-GB" sz="2800"/>
              <a:t>Grant honours – titles, seats in the H of Lords etc.</a:t>
            </a:r>
          </a:p>
          <a:p>
            <a:pPr lvl="0"/>
            <a:r>
              <a:rPr lang="en-GB" b="1">
                <a:solidFill>
                  <a:prstClr val="black"/>
                </a:solidFill>
              </a:rPr>
              <a:t>Wider &amp; informal powers. </a:t>
            </a:r>
            <a:r>
              <a:rPr lang="en-GB">
                <a:solidFill>
                  <a:prstClr val="black"/>
                </a:solidFill>
              </a:rPr>
              <a:t>PMs are more important than their constitutional role suggests:</a:t>
            </a:r>
          </a:p>
          <a:p>
            <a:pPr lvl="1"/>
            <a:r>
              <a:rPr lang="en-GB" sz="2800">
                <a:solidFill>
                  <a:prstClr val="black"/>
                </a:solidFill>
              </a:rPr>
              <a:t>Powers of persuasion &amp; influence</a:t>
            </a:r>
          </a:p>
          <a:p>
            <a:pPr lvl="1"/>
            <a:r>
              <a:rPr lang="en-GB" sz="2800">
                <a:solidFill>
                  <a:prstClr val="black"/>
                </a:solidFill>
              </a:rPr>
              <a:t>The apex of three crucial sets of relationships:</a:t>
            </a:r>
          </a:p>
          <a:p>
            <a:pPr lvl="2"/>
            <a:r>
              <a:rPr lang="en-GB" sz="2800">
                <a:solidFill>
                  <a:prstClr val="black"/>
                </a:solidFill>
              </a:rPr>
              <a:t>The cabinet, individual ministers &amp; government departments</a:t>
            </a:r>
          </a:p>
          <a:p>
            <a:pPr lvl="2"/>
            <a:r>
              <a:rPr lang="en-GB" sz="2800">
                <a:solidFill>
                  <a:prstClr val="black"/>
                </a:solidFill>
              </a:rPr>
              <a:t>His/her party and, through it, with Parliament</a:t>
            </a:r>
          </a:p>
          <a:p>
            <a:pPr lvl="2"/>
            <a:r>
              <a:rPr lang="en-GB" sz="2800">
                <a:solidFill>
                  <a:prstClr val="black"/>
                </a:solidFill>
              </a:rPr>
              <a:t>The people, often through the mass media.</a:t>
            </a:r>
          </a:p>
          <a:p>
            <a:pPr lvl="1"/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1049513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2693</Words>
  <Application>Microsoft Office PowerPoint</Application>
  <PresentationFormat>Widescreen</PresentationFormat>
  <Paragraphs>220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Prime Minister &amp; 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Loughborough Endowed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 Minister &amp; Executive</dc:title>
  <dc:creator>Mike Dawkins</dc:creator>
  <cp:lastModifiedBy>M. Dawkins</cp:lastModifiedBy>
  <cp:revision>1</cp:revision>
  <dcterms:created xsi:type="dcterms:W3CDTF">2017-06-13T14:17:05Z</dcterms:created>
  <dcterms:modified xsi:type="dcterms:W3CDTF">2021-10-15T14:11:51Z</dcterms:modified>
</cp:coreProperties>
</file>