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08262-7D52-4ECE-88C8-58C8308474A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754EDDA-B2DC-45D8-9A99-DA29733E0A37}">
      <dgm:prSet phldrT="[Text]"/>
      <dgm:spPr/>
      <dgm:t>
        <a:bodyPr/>
        <a:lstStyle/>
        <a:p>
          <a:r>
            <a:rPr lang="en-US" dirty="0" smtClean="0"/>
            <a:t>What does democracy mean?</a:t>
          </a:r>
          <a:endParaRPr lang="en-US" dirty="0"/>
        </a:p>
      </dgm:t>
    </dgm:pt>
    <dgm:pt modelId="{C4B98F24-1CAD-4C4A-BD06-169E133182CE}" type="parTrans" cxnId="{B8423BC4-8695-4C16-B03F-013067FE19AF}">
      <dgm:prSet/>
      <dgm:spPr/>
      <dgm:t>
        <a:bodyPr/>
        <a:lstStyle/>
        <a:p>
          <a:endParaRPr lang="en-US"/>
        </a:p>
      </dgm:t>
    </dgm:pt>
    <dgm:pt modelId="{FD9AB343-33F6-4D85-94F6-425407A607AF}" type="sibTrans" cxnId="{B8423BC4-8695-4C16-B03F-013067FE19AF}">
      <dgm:prSet/>
      <dgm:spPr/>
      <dgm:t>
        <a:bodyPr/>
        <a:lstStyle/>
        <a:p>
          <a:endParaRPr lang="en-US"/>
        </a:p>
      </dgm:t>
    </dgm:pt>
    <dgm:pt modelId="{978189BE-5CA7-4F36-99D3-891E4B349751}">
      <dgm:prSet phldrT="[Text]"/>
      <dgm:spPr/>
      <dgm:t>
        <a:bodyPr/>
        <a:lstStyle/>
        <a:p>
          <a:r>
            <a:rPr lang="en-US" dirty="0" smtClean="0"/>
            <a:t>How is the UK undemocratic?</a:t>
          </a:r>
          <a:endParaRPr lang="en-US" dirty="0"/>
        </a:p>
      </dgm:t>
    </dgm:pt>
    <dgm:pt modelId="{A4E9B967-973E-4AFA-AAF5-FB4446FBE794}" type="parTrans" cxnId="{CBD210D4-A28D-492D-8DDC-7DCD9CDDF152}">
      <dgm:prSet/>
      <dgm:spPr/>
      <dgm:t>
        <a:bodyPr/>
        <a:lstStyle/>
        <a:p>
          <a:endParaRPr lang="en-US"/>
        </a:p>
      </dgm:t>
    </dgm:pt>
    <dgm:pt modelId="{3BBF4D07-2551-4DF4-A17F-EB01AE69D170}" type="sibTrans" cxnId="{CBD210D4-A28D-492D-8DDC-7DCD9CDDF152}">
      <dgm:prSet/>
      <dgm:spPr/>
      <dgm:t>
        <a:bodyPr/>
        <a:lstStyle/>
        <a:p>
          <a:endParaRPr lang="en-US"/>
        </a:p>
      </dgm:t>
    </dgm:pt>
    <dgm:pt modelId="{7685D0A8-8893-49F8-92E5-EE860A374F79}">
      <dgm:prSet phldrT="[Text]"/>
      <dgm:spPr/>
      <dgm:t>
        <a:bodyPr/>
        <a:lstStyle/>
        <a:p>
          <a:r>
            <a:rPr lang="en-US" dirty="0" smtClean="0"/>
            <a:t>How is the UK democratic?</a:t>
          </a:r>
          <a:endParaRPr lang="en-US" dirty="0"/>
        </a:p>
      </dgm:t>
    </dgm:pt>
    <dgm:pt modelId="{A3B09FAE-1E89-497F-B6F2-C4977908DA63}" type="parTrans" cxnId="{B1904C2A-842E-4C23-9866-844E2262F21A}">
      <dgm:prSet/>
      <dgm:spPr/>
      <dgm:t>
        <a:bodyPr/>
        <a:lstStyle/>
        <a:p>
          <a:endParaRPr lang="en-US"/>
        </a:p>
      </dgm:t>
    </dgm:pt>
    <dgm:pt modelId="{43D132D3-F26D-4EE9-9F8B-003ADF4635B4}" type="sibTrans" cxnId="{B1904C2A-842E-4C23-9866-844E2262F21A}">
      <dgm:prSet/>
      <dgm:spPr/>
      <dgm:t>
        <a:bodyPr/>
        <a:lstStyle/>
        <a:p>
          <a:endParaRPr lang="en-US"/>
        </a:p>
      </dgm:t>
    </dgm:pt>
    <dgm:pt modelId="{8C46507E-117C-4C23-81CF-85DAC6AA5FB8}" type="pres">
      <dgm:prSet presAssocID="{4B508262-7D52-4ECE-88C8-58C8308474A0}" presName="compositeShape" presStyleCnt="0">
        <dgm:presLayoutVars>
          <dgm:chMax val="7"/>
          <dgm:dir/>
          <dgm:resizeHandles val="exact"/>
        </dgm:presLayoutVars>
      </dgm:prSet>
      <dgm:spPr/>
    </dgm:pt>
    <dgm:pt modelId="{1758FD4A-1D1F-4D8F-A677-9128965519B9}" type="pres">
      <dgm:prSet presAssocID="{E754EDDA-B2DC-45D8-9A99-DA29733E0A37}" presName="circ1" presStyleLbl="vennNode1" presStyleIdx="0" presStyleCnt="3"/>
      <dgm:spPr/>
      <dgm:t>
        <a:bodyPr/>
        <a:lstStyle/>
        <a:p>
          <a:endParaRPr lang="en-US"/>
        </a:p>
      </dgm:t>
    </dgm:pt>
    <dgm:pt modelId="{ADEA0F1D-0861-4B82-A3AE-F841E62B07F2}" type="pres">
      <dgm:prSet presAssocID="{E754EDDA-B2DC-45D8-9A99-DA29733E0A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EB184-EF23-4558-96E3-DABA15336D78}" type="pres">
      <dgm:prSet presAssocID="{978189BE-5CA7-4F36-99D3-891E4B349751}" presName="circ2" presStyleLbl="vennNode1" presStyleIdx="1" presStyleCnt="3"/>
      <dgm:spPr/>
      <dgm:t>
        <a:bodyPr/>
        <a:lstStyle/>
        <a:p>
          <a:endParaRPr lang="en-US"/>
        </a:p>
      </dgm:t>
    </dgm:pt>
    <dgm:pt modelId="{269C44CB-39DD-42C0-95ED-199EB57E63C8}" type="pres">
      <dgm:prSet presAssocID="{978189BE-5CA7-4F36-99D3-891E4B34975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1A28B-66A2-4D19-9DE2-0E772B69AF2B}" type="pres">
      <dgm:prSet presAssocID="{7685D0A8-8893-49F8-92E5-EE860A374F79}" presName="circ3" presStyleLbl="vennNode1" presStyleIdx="2" presStyleCnt="3"/>
      <dgm:spPr/>
      <dgm:t>
        <a:bodyPr/>
        <a:lstStyle/>
        <a:p>
          <a:endParaRPr lang="en-US"/>
        </a:p>
      </dgm:t>
    </dgm:pt>
    <dgm:pt modelId="{6B7157CE-BF5B-42C6-87E2-62A82DBCEE11}" type="pres">
      <dgm:prSet presAssocID="{7685D0A8-8893-49F8-92E5-EE860A374F7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A4A5FC-BE88-4414-BCF4-26A0725AC465}" type="presOf" srcId="{978189BE-5CA7-4F36-99D3-891E4B349751}" destId="{5B1EB184-EF23-4558-96E3-DABA15336D78}" srcOrd="0" destOrd="0" presId="urn:microsoft.com/office/officeart/2005/8/layout/venn1"/>
    <dgm:cxn modelId="{DA2390A1-930E-458B-A93D-D0A7ADFD5219}" type="presOf" srcId="{7685D0A8-8893-49F8-92E5-EE860A374F79}" destId="{1741A28B-66A2-4D19-9DE2-0E772B69AF2B}" srcOrd="0" destOrd="0" presId="urn:microsoft.com/office/officeart/2005/8/layout/venn1"/>
    <dgm:cxn modelId="{9B9D6EEB-CB74-4948-A6D1-6D436AD5568C}" type="presOf" srcId="{E754EDDA-B2DC-45D8-9A99-DA29733E0A37}" destId="{1758FD4A-1D1F-4D8F-A677-9128965519B9}" srcOrd="0" destOrd="0" presId="urn:microsoft.com/office/officeart/2005/8/layout/venn1"/>
    <dgm:cxn modelId="{B8423BC4-8695-4C16-B03F-013067FE19AF}" srcId="{4B508262-7D52-4ECE-88C8-58C8308474A0}" destId="{E754EDDA-B2DC-45D8-9A99-DA29733E0A37}" srcOrd="0" destOrd="0" parTransId="{C4B98F24-1CAD-4C4A-BD06-169E133182CE}" sibTransId="{FD9AB343-33F6-4D85-94F6-425407A607AF}"/>
    <dgm:cxn modelId="{BBAB5533-E995-49AE-9E45-F012F07DFFDE}" type="presOf" srcId="{7685D0A8-8893-49F8-92E5-EE860A374F79}" destId="{6B7157CE-BF5B-42C6-87E2-62A82DBCEE11}" srcOrd="1" destOrd="0" presId="urn:microsoft.com/office/officeart/2005/8/layout/venn1"/>
    <dgm:cxn modelId="{B1904C2A-842E-4C23-9866-844E2262F21A}" srcId="{4B508262-7D52-4ECE-88C8-58C8308474A0}" destId="{7685D0A8-8893-49F8-92E5-EE860A374F79}" srcOrd="2" destOrd="0" parTransId="{A3B09FAE-1E89-497F-B6F2-C4977908DA63}" sibTransId="{43D132D3-F26D-4EE9-9F8B-003ADF4635B4}"/>
    <dgm:cxn modelId="{CBD210D4-A28D-492D-8DDC-7DCD9CDDF152}" srcId="{4B508262-7D52-4ECE-88C8-58C8308474A0}" destId="{978189BE-5CA7-4F36-99D3-891E4B349751}" srcOrd="1" destOrd="0" parTransId="{A4E9B967-973E-4AFA-AAF5-FB4446FBE794}" sibTransId="{3BBF4D07-2551-4DF4-A17F-EB01AE69D170}"/>
    <dgm:cxn modelId="{FF14739A-A0EE-458F-B325-539D6A4F288A}" type="presOf" srcId="{978189BE-5CA7-4F36-99D3-891E4B349751}" destId="{269C44CB-39DD-42C0-95ED-199EB57E63C8}" srcOrd="1" destOrd="0" presId="urn:microsoft.com/office/officeart/2005/8/layout/venn1"/>
    <dgm:cxn modelId="{867A0914-1418-4B6C-8136-C295D8B2976F}" type="presOf" srcId="{E754EDDA-B2DC-45D8-9A99-DA29733E0A37}" destId="{ADEA0F1D-0861-4B82-A3AE-F841E62B07F2}" srcOrd="1" destOrd="0" presId="urn:microsoft.com/office/officeart/2005/8/layout/venn1"/>
    <dgm:cxn modelId="{8401D6C9-3CD3-4AD1-8499-706BE8FD361A}" type="presOf" srcId="{4B508262-7D52-4ECE-88C8-58C8308474A0}" destId="{8C46507E-117C-4C23-81CF-85DAC6AA5FB8}" srcOrd="0" destOrd="0" presId="urn:microsoft.com/office/officeart/2005/8/layout/venn1"/>
    <dgm:cxn modelId="{B9766F59-53D2-49D0-9A39-E8120F420D06}" type="presParOf" srcId="{8C46507E-117C-4C23-81CF-85DAC6AA5FB8}" destId="{1758FD4A-1D1F-4D8F-A677-9128965519B9}" srcOrd="0" destOrd="0" presId="urn:microsoft.com/office/officeart/2005/8/layout/venn1"/>
    <dgm:cxn modelId="{7B737E33-1B38-482C-B712-96E60561100A}" type="presParOf" srcId="{8C46507E-117C-4C23-81CF-85DAC6AA5FB8}" destId="{ADEA0F1D-0861-4B82-A3AE-F841E62B07F2}" srcOrd="1" destOrd="0" presId="urn:microsoft.com/office/officeart/2005/8/layout/venn1"/>
    <dgm:cxn modelId="{1C045B87-8836-459D-8BA7-966EE20018F7}" type="presParOf" srcId="{8C46507E-117C-4C23-81CF-85DAC6AA5FB8}" destId="{5B1EB184-EF23-4558-96E3-DABA15336D78}" srcOrd="2" destOrd="0" presId="urn:microsoft.com/office/officeart/2005/8/layout/venn1"/>
    <dgm:cxn modelId="{09A7DEA7-54D3-4373-BD36-BAE40ED6F10A}" type="presParOf" srcId="{8C46507E-117C-4C23-81CF-85DAC6AA5FB8}" destId="{269C44CB-39DD-42C0-95ED-199EB57E63C8}" srcOrd="3" destOrd="0" presId="urn:microsoft.com/office/officeart/2005/8/layout/venn1"/>
    <dgm:cxn modelId="{A79DD953-F98F-4B3B-81B7-9D3BEAC3DB64}" type="presParOf" srcId="{8C46507E-117C-4C23-81CF-85DAC6AA5FB8}" destId="{1741A28B-66A2-4D19-9DE2-0E772B69AF2B}" srcOrd="4" destOrd="0" presId="urn:microsoft.com/office/officeart/2005/8/layout/venn1"/>
    <dgm:cxn modelId="{A988AF68-1EBD-480F-855E-82915F14D77A}" type="presParOf" srcId="{8C46507E-117C-4C23-81CF-85DAC6AA5FB8}" destId="{6B7157CE-BF5B-42C6-87E2-62A82DBCEE1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03E3E-AFB0-4628-B41D-859ECD0FE0C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A79329-460B-499F-B7A6-8DE05DE3B5AC}">
      <dgm:prSet phldrT="[Text]"/>
      <dgm:spPr/>
      <dgm:t>
        <a:bodyPr/>
        <a:lstStyle/>
        <a:p>
          <a:r>
            <a:rPr lang="en-US" dirty="0" smtClean="0"/>
            <a:t>Access points</a:t>
          </a:r>
          <a:endParaRPr lang="en-US" dirty="0"/>
        </a:p>
      </dgm:t>
    </dgm:pt>
    <dgm:pt modelId="{569D6FD6-B089-4DC8-B209-8AEEBD2E2BBA}" type="parTrans" cxnId="{506BDCB4-D391-4ED5-B06D-44A900217E69}">
      <dgm:prSet/>
      <dgm:spPr/>
      <dgm:t>
        <a:bodyPr/>
        <a:lstStyle/>
        <a:p>
          <a:endParaRPr lang="en-US"/>
        </a:p>
      </dgm:t>
    </dgm:pt>
    <dgm:pt modelId="{66768EB3-69BE-4C94-9920-FF33FBF86AAC}" type="sibTrans" cxnId="{506BDCB4-D391-4ED5-B06D-44A900217E69}">
      <dgm:prSet/>
      <dgm:spPr/>
      <dgm:t>
        <a:bodyPr/>
        <a:lstStyle/>
        <a:p>
          <a:endParaRPr lang="en-US"/>
        </a:p>
      </dgm:t>
    </dgm:pt>
    <dgm:pt modelId="{8AFA14E7-26D9-4457-A082-10711D0E6F47}">
      <dgm:prSet phldrT="[Text]"/>
      <dgm:spPr/>
      <dgm:t>
        <a:bodyPr/>
        <a:lstStyle/>
        <a:p>
          <a:r>
            <a:rPr lang="en-US" dirty="0" smtClean="0"/>
            <a:t>Ideology</a:t>
          </a:r>
          <a:endParaRPr lang="en-US" dirty="0"/>
        </a:p>
      </dgm:t>
    </dgm:pt>
    <dgm:pt modelId="{C1BE6197-CE54-44DF-B994-08581ACEFD74}" type="parTrans" cxnId="{328805DF-6CBE-4A5E-A64E-02B54136721B}">
      <dgm:prSet/>
      <dgm:spPr/>
      <dgm:t>
        <a:bodyPr/>
        <a:lstStyle/>
        <a:p>
          <a:endParaRPr lang="en-US"/>
        </a:p>
      </dgm:t>
    </dgm:pt>
    <dgm:pt modelId="{48EC5E70-9F6B-45AC-9794-46303D2CF90F}" type="sibTrans" cxnId="{328805DF-6CBE-4A5E-A64E-02B54136721B}">
      <dgm:prSet/>
      <dgm:spPr/>
      <dgm:t>
        <a:bodyPr/>
        <a:lstStyle/>
        <a:p>
          <a:endParaRPr lang="en-US"/>
        </a:p>
      </dgm:t>
    </dgm:pt>
    <dgm:pt modelId="{4708A108-BCC5-4CC6-A6A5-484846C3891D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C286B4C6-2D3E-43CF-B6EB-C970365B4FF3}" type="parTrans" cxnId="{782939DB-BE8B-4749-8C96-0FD9BB5704F7}">
      <dgm:prSet/>
      <dgm:spPr/>
      <dgm:t>
        <a:bodyPr/>
        <a:lstStyle/>
        <a:p>
          <a:endParaRPr lang="en-US"/>
        </a:p>
      </dgm:t>
    </dgm:pt>
    <dgm:pt modelId="{E325A679-9703-4159-8F9D-71249C3BF7F0}" type="sibTrans" cxnId="{782939DB-BE8B-4749-8C96-0FD9BB5704F7}">
      <dgm:prSet/>
      <dgm:spPr/>
      <dgm:t>
        <a:bodyPr/>
        <a:lstStyle/>
        <a:p>
          <a:endParaRPr lang="en-US"/>
        </a:p>
      </dgm:t>
    </dgm:pt>
    <dgm:pt modelId="{B780D225-69B3-414A-B713-619318EA512C}">
      <dgm:prSet phldrT="[Text]"/>
      <dgm:spPr/>
      <dgm:t>
        <a:bodyPr/>
        <a:lstStyle/>
        <a:p>
          <a:r>
            <a:rPr lang="en-US" b="1" dirty="0" smtClean="0"/>
            <a:t>Methods</a:t>
          </a:r>
          <a:endParaRPr lang="en-US" b="1" dirty="0"/>
        </a:p>
      </dgm:t>
    </dgm:pt>
    <dgm:pt modelId="{3C63A6FB-84F1-44B7-84AA-EDB34796BB22}" type="parTrans" cxnId="{F5913D57-D17F-4174-A46B-02650142A9BA}">
      <dgm:prSet/>
      <dgm:spPr/>
      <dgm:t>
        <a:bodyPr/>
        <a:lstStyle/>
        <a:p>
          <a:endParaRPr lang="en-US"/>
        </a:p>
      </dgm:t>
    </dgm:pt>
    <dgm:pt modelId="{9264A098-88D8-4A22-B1DE-377686E8C299}" type="sibTrans" cxnId="{F5913D57-D17F-4174-A46B-02650142A9BA}">
      <dgm:prSet/>
      <dgm:spPr/>
      <dgm:t>
        <a:bodyPr/>
        <a:lstStyle/>
        <a:p>
          <a:endParaRPr lang="en-US"/>
        </a:p>
      </dgm:t>
    </dgm:pt>
    <dgm:pt modelId="{72D83652-021C-4281-9FCD-DCA9515AEDDB}" type="pres">
      <dgm:prSet presAssocID="{54C03E3E-AFB0-4628-B41D-859ECD0FE0C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48A29-21A6-4747-B407-C0B494DFE86D}" type="pres">
      <dgm:prSet presAssocID="{54C03E3E-AFB0-4628-B41D-859ECD0FE0CB}" presName="ellipse" presStyleLbl="trBgShp" presStyleIdx="0" presStyleCnt="1"/>
      <dgm:spPr/>
    </dgm:pt>
    <dgm:pt modelId="{1D2E91FA-D35C-4EA0-826F-428B9B8E4DE8}" type="pres">
      <dgm:prSet presAssocID="{54C03E3E-AFB0-4628-B41D-859ECD0FE0CB}" presName="arrow1" presStyleLbl="fgShp" presStyleIdx="0" presStyleCnt="1"/>
      <dgm:spPr/>
    </dgm:pt>
    <dgm:pt modelId="{EF63DA34-AD3F-4E77-B967-8EC3D1254C40}" type="pres">
      <dgm:prSet presAssocID="{54C03E3E-AFB0-4628-B41D-859ECD0FE0C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67B92-9531-4CE0-954A-D4D47BABD75C}" type="pres">
      <dgm:prSet presAssocID="{8AFA14E7-26D9-4457-A082-10711D0E6F4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E7B86-86E7-4C51-B790-742A327013FE}" type="pres">
      <dgm:prSet presAssocID="{4708A108-BCC5-4CC6-A6A5-484846C3891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34017-1AD9-467F-AF13-28370271B5C8}" type="pres">
      <dgm:prSet presAssocID="{B780D225-69B3-414A-B713-619318EA512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78C9E-CBD5-43EE-83CB-D7D678144444}" type="pres">
      <dgm:prSet presAssocID="{54C03E3E-AFB0-4628-B41D-859ECD0FE0CB}" presName="funnel" presStyleLbl="trAlignAcc1" presStyleIdx="0" presStyleCnt="1" custLinFactNeighborX="-681" custLinFactNeighborY="-284"/>
      <dgm:spPr/>
    </dgm:pt>
  </dgm:ptLst>
  <dgm:cxnLst>
    <dgm:cxn modelId="{506BDCB4-D391-4ED5-B06D-44A900217E69}" srcId="{54C03E3E-AFB0-4628-B41D-859ECD0FE0CB}" destId="{89A79329-460B-499F-B7A6-8DE05DE3B5AC}" srcOrd="0" destOrd="0" parTransId="{569D6FD6-B089-4DC8-B209-8AEEBD2E2BBA}" sibTransId="{66768EB3-69BE-4C94-9920-FF33FBF86AAC}"/>
    <dgm:cxn modelId="{F5913D57-D17F-4174-A46B-02650142A9BA}" srcId="{54C03E3E-AFB0-4628-B41D-859ECD0FE0CB}" destId="{B780D225-69B3-414A-B713-619318EA512C}" srcOrd="3" destOrd="0" parTransId="{3C63A6FB-84F1-44B7-84AA-EDB34796BB22}" sibTransId="{9264A098-88D8-4A22-B1DE-377686E8C299}"/>
    <dgm:cxn modelId="{328805DF-6CBE-4A5E-A64E-02B54136721B}" srcId="{54C03E3E-AFB0-4628-B41D-859ECD0FE0CB}" destId="{8AFA14E7-26D9-4457-A082-10711D0E6F47}" srcOrd="1" destOrd="0" parTransId="{C1BE6197-CE54-44DF-B994-08581ACEFD74}" sibTransId="{48EC5E70-9F6B-45AC-9794-46303D2CF90F}"/>
    <dgm:cxn modelId="{A0198FA2-C11D-4296-8B3E-8F2E0A3B7B4C}" type="presOf" srcId="{4708A108-BCC5-4CC6-A6A5-484846C3891D}" destId="{CF167B92-9531-4CE0-954A-D4D47BABD75C}" srcOrd="0" destOrd="0" presId="urn:microsoft.com/office/officeart/2005/8/layout/funnel1"/>
    <dgm:cxn modelId="{9BDD1329-C102-496C-BE0A-4E1F0F75631F}" type="presOf" srcId="{B780D225-69B3-414A-B713-619318EA512C}" destId="{EF63DA34-AD3F-4E77-B967-8EC3D1254C40}" srcOrd="0" destOrd="0" presId="urn:microsoft.com/office/officeart/2005/8/layout/funnel1"/>
    <dgm:cxn modelId="{A4E6E0BB-D215-4279-809A-E3236A42C3E3}" type="presOf" srcId="{54C03E3E-AFB0-4628-B41D-859ECD0FE0CB}" destId="{72D83652-021C-4281-9FCD-DCA9515AEDDB}" srcOrd="0" destOrd="0" presId="urn:microsoft.com/office/officeart/2005/8/layout/funnel1"/>
    <dgm:cxn modelId="{EEA86DEF-3A6D-4BB7-81F8-787530177800}" type="presOf" srcId="{8AFA14E7-26D9-4457-A082-10711D0E6F47}" destId="{C8AE7B86-86E7-4C51-B790-742A327013FE}" srcOrd="0" destOrd="0" presId="urn:microsoft.com/office/officeart/2005/8/layout/funnel1"/>
    <dgm:cxn modelId="{C93B8600-A62C-48E4-A53A-6189FFCDB3AD}" type="presOf" srcId="{89A79329-460B-499F-B7A6-8DE05DE3B5AC}" destId="{51034017-1AD9-467F-AF13-28370271B5C8}" srcOrd="0" destOrd="0" presId="urn:microsoft.com/office/officeart/2005/8/layout/funnel1"/>
    <dgm:cxn modelId="{782939DB-BE8B-4749-8C96-0FD9BB5704F7}" srcId="{54C03E3E-AFB0-4628-B41D-859ECD0FE0CB}" destId="{4708A108-BCC5-4CC6-A6A5-484846C3891D}" srcOrd="2" destOrd="0" parTransId="{C286B4C6-2D3E-43CF-B6EB-C970365B4FF3}" sibTransId="{E325A679-9703-4159-8F9D-71249C3BF7F0}"/>
    <dgm:cxn modelId="{A7EE7515-10B8-47BD-8AF1-519FF965782B}" type="presParOf" srcId="{72D83652-021C-4281-9FCD-DCA9515AEDDB}" destId="{DDA48A29-21A6-4747-B407-C0B494DFE86D}" srcOrd="0" destOrd="0" presId="urn:microsoft.com/office/officeart/2005/8/layout/funnel1"/>
    <dgm:cxn modelId="{B2E05DF0-BBEE-4A00-84A5-F3EA87397674}" type="presParOf" srcId="{72D83652-021C-4281-9FCD-DCA9515AEDDB}" destId="{1D2E91FA-D35C-4EA0-826F-428B9B8E4DE8}" srcOrd="1" destOrd="0" presId="urn:microsoft.com/office/officeart/2005/8/layout/funnel1"/>
    <dgm:cxn modelId="{84E87BDA-4CD3-4B1D-AC39-55D9FAF27562}" type="presParOf" srcId="{72D83652-021C-4281-9FCD-DCA9515AEDDB}" destId="{EF63DA34-AD3F-4E77-B967-8EC3D1254C40}" srcOrd="2" destOrd="0" presId="urn:microsoft.com/office/officeart/2005/8/layout/funnel1"/>
    <dgm:cxn modelId="{A61040DC-788D-4C1D-A6D6-FEC6D2F9AE1D}" type="presParOf" srcId="{72D83652-021C-4281-9FCD-DCA9515AEDDB}" destId="{CF167B92-9531-4CE0-954A-D4D47BABD75C}" srcOrd="3" destOrd="0" presId="urn:microsoft.com/office/officeart/2005/8/layout/funnel1"/>
    <dgm:cxn modelId="{646A325B-8D67-48CE-A2DD-BAF96E4F3D6B}" type="presParOf" srcId="{72D83652-021C-4281-9FCD-DCA9515AEDDB}" destId="{C8AE7B86-86E7-4C51-B790-742A327013FE}" srcOrd="4" destOrd="0" presId="urn:microsoft.com/office/officeart/2005/8/layout/funnel1"/>
    <dgm:cxn modelId="{9B85224A-2213-42D5-9A82-D512A572986A}" type="presParOf" srcId="{72D83652-021C-4281-9FCD-DCA9515AEDDB}" destId="{51034017-1AD9-467F-AF13-28370271B5C8}" srcOrd="5" destOrd="0" presId="urn:microsoft.com/office/officeart/2005/8/layout/funnel1"/>
    <dgm:cxn modelId="{28B3DDCC-759A-4AFC-A057-F7FF9CBA2407}" type="presParOf" srcId="{72D83652-021C-4281-9FCD-DCA9515AEDDB}" destId="{FA778C9E-CBD5-43EE-83CB-D7D6781444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D03A3-8516-4792-BDEC-96636CB412A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E7A001-8732-4069-8005-EBBCE490962F}">
      <dgm:prSet phldrT="[Text]" custT="1"/>
      <dgm:spPr/>
      <dgm:t>
        <a:bodyPr/>
        <a:lstStyle/>
        <a:p>
          <a:r>
            <a:rPr lang="en-GB" sz="2000">
              <a:latin typeface="Arial" pitchFamily="34" charset="0"/>
              <a:cs typeface="Arial" pitchFamily="34" charset="0"/>
            </a:rPr>
            <a:t>Methods</a:t>
          </a:r>
        </a:p>
      </dgm:t>
    </dgm:pt>
    <dgm:pt modelId="{08940DFA-335D-4E9F-A9EE-FE3BF58779B7}" type="parTrans" cxnId="{2DCEABF7-485F-461E-9FE8-EA773F27BBAE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F8B84C12-CE9B-4A17-96D7-FBD36DEC46F3}" type="sibTrans" cxnId="{2DCEABF7-485F-461E-9FE8-EA773F27BBAE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6E31C820-01B3-41B8-8F61-A619C06ED9C7}">
      <dgm:prSet phldrT="[Text]" custT="1"/>
      <dgm:spPr/>
      <dgm:t>
        <a:bodyPr/>
        <a:lstStyle/>
        <a:p>
          <a:r>
            <a:rPr lang="en-GB" sz="2000" b="1" i="1" u="sng">
              <a:latin typeface="Arial" pitchFamily="34" charset="0"/>
              <a:cs typeface="Arial" pitchFamily="34" charset="0"/>
            </a:rPr>
            <a:t>Direct Action</a:t>
          </a:r>
        </a:p>
        <a:p>
          <a:r>
            <a:rPr lang="en-GB" sz="2000" b="0" u="none">
              <a:latin typeface="Arial" pitchFamily="34" charset="0"/>
              <a:cs typeface="Arial" pitchFamily="34" charset="0"/>
            </a:rPr>
            <a:t>Raise awareness, often by protests or civil disobedience, sometimes acting illegally</a:t>
          </a:r>
        </a:p>
        <a:p>
          <a:r>
            <a:rPr lang="en-GB" sz="2000" b="0" u="none">
              <a:latin typeface="Arial" pitchFamily="34" charset="0"/>
              <a:cs typeface="Arial" pitchFamily="34" charset="0"/>
            </a:rPr>
            <a:t>e.g.  Student protests, Junior Doctors strikes</a:t>
          </a:r>
        </a:p>
      </dgm:t>
    </dgm:pt>
    <dgm:pt modelId="{60A0BA88-9E70-40A6-A6FB-A75327481D06}" type="parTrans" cxnId="{D9CD7F58-9207-4038-B9F1-B206027B7760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8C9EB1D5-2870-40DF-8501-CD7E248158E2}" type="sibTrans" cxnId="{D9CD7F58-9207-4038-B9F1-B206027B7760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FE121911-FCBE-415E-8AB4-F7EEABEF0D07}">
      <dgm:prSet phldrT="[Text]" custT="1"/>
      <dgm:spPr/>
      <dgm:t>
        <a:bodyPr/>
        <a:lstStyle/>
        <a:p>
          <a:r>
            <a:rPr lang="en-GB" sz="2000" b="1" u="sng">
              <a:latin typeface="Arial" pitchFamily="34" charset="0"/>
              <a:cs typeface="Arial" pitchFamily="34" charset="0"/>
            </a:rPr>
            <a:t>Mobilising the Public</a:t>
          </a:r>
        </a:p>
        <a:p>
          <a:r>
            <a:rPr lang="en-GB" sz="2000" b="0" u="none">
              <a:latin typeface="Arial" pitchFamily="34" charset="0"/>
              <a:cs typeface="Arial" pitchFamily="34" charset="0"/>
            </a:rPr>
            <a:t>Demonstrating wide support amongst the electorate</a:t>
          </a:r>
        </a:p>
        <a:p>
          <a:r>
            <a:rPr lang="en-GB" sz="2000" b="0" u="none">
              <a:latin typeface="Arial" pitchFamily="34" charset="0"/>
              <a:cs typeface="Arial" pitchFamily="34" charset="0"/>
            </a:rPr>
            <a:t>e.g. e-petitions, Syria march</a:t>
          </a:r>
        </a:p>
      </dgm:t>
    </dgm:pt>
    <dgm:pt modelId="{3E4C1994-3954-4ABD-8698-30FB14DA9D51}" type="parTrans" cxnId="{80220A90-7A10-41F9-AB38-C7DD4527EEDF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D979E491-B403-464F-9A95-219396D3010D}" type="sibTrans" cxnId="{80220A90-7A10-41F9-AB38-C7DD4527EEDF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2F2316AA-8A3A-4753-85B4-9C20F83BDFD7}">
      <dgm:prSet phldrT="[Text]" custT="1"/>
      <dgm:spPr/>
      <dgm:t>
        <a:bodyPr/>
        <a:lstStyle/>
        <a:p>
          <a:r>
            <a:rPr lang="en-GB" sz="2000" b="1" i="1" u="sng">
              <a:latin typeface="Arial" pitchFamily="34" charset="0"/>
              <a:cs typeface="Arial" pitchFamily="34" charset="0"/>
            </a:rPr>
            <a:t>Lobbying</a:t>
          </a:r>
        </a:p>
        <a:p>
          <a:r>
            <a:rPr lang="en-GB" sz="2000" b="0" u="none">
              <a:latin typeface="Arial" pitchFamily="34" charset="0"/>
              <a:cs typeface="Arial" pitchFamily="34" charset="0"/>
            </a:rPr>
            <a:t>Influencing decision-makers directly</a:t>
          </a:r>
        </a:p>
        <a:p>
          <a:r>
            <a:rPr lang="en-GB" sz="2000" b="0" u="none">
              <a:latin typeface="Arial" pitchFamily="34" charset="0"/>
              <a:cs typeface="Arial" pitchFamily="34" charset="0"/>
            </a:rPr>
            <a:t>e.g. Action on Smoking and Health</a:t>
          </a:r>
        </a:p>
      </dgm:t>
    </dgm:pt>
    <dgm:pt modelId="{A1108420-7958-4548-9029-CE2C909A986B}" type="parTrans" cxnId="{855D620F-B407-4D07-94DB-30C0C340929C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F924D602-EFE6-48C4-A39B-61E8E8C3D65C}" type="sibTrans" cxnId="{855D620F-B407-4D07-94DB-30C0C340929C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489A1002-3A5C-4317-A0B5-76F0B4A06FDA}">
      <dgm:prSet phldrT="[Text]" custT="1"/>
      <dgm:spPr/>
      <dgm:t>
        <a:bodyPr/>
        <a:lstStyle/>
        <a:p>
          <a:r>
            <a:rPr lang="en-GB" sz="2000" b="1" u="sng" dirty="0">
              <a:latin typeface="Arial" pitchFamily="34" charset="0"/>
              <a:cs typeface="Arial" pitchFamily="34" charset="0"/>
            </a:rPr>
            <a:t>Legal Action</a:t>
          </a:r>
        </a:p>
        <a:p>
          <a:r>
            <a:rPr lang="en-GB" sz="2000" b="0" u="none" dirty="0">
              <a:latin typeface="Arial" pitchFamily="34" charset="0"/>
              <a:cs typeface="Arial" pitchFamily="34" charset="0"/>
            </a:rPr>
            <a:t>Using the Courts to try and change decisions of government</a:t>
          </a:r>
        </a:p>
        <a:p>
          <a:r>
            <a:rPr lang="en-GB" sz="2000" b="0" u="none" dirty="0">
              <a:latin typeface="Arial" pitchFamily="34" charset="0"/>
              <a:cs typeface="Arial" pitchFamily="34" charset="0"/>
            </a:rPr>
            <a:t>e.g. Junior doctors, Gina Miller/</a:t>
          </a:r>
          <a:r>
            <a:rPr lang="en-GB" sz="2000" b="0" u="none" dirty="0" err="1">
              <a:latin typeface="Arial" pitchFamily="34" charset="0"/>
              <a:cs typeface="Arial" pitchFamily="34" charset="0"/>
            </a:rPr>
            <a:t>Brexit</a:t>
          </a:r>
          <a:endParaRPr lang="en-GB" sz="2000" b="0" u="none" dirty="0">
            <a:latin typeface="Arial" pitchFamily="34" charset="0"/>
            <a:cs typeface="Arial" pitchFamily="34" charset="0"/>
          </a:endParaRPr>
        </a:p>
      </dgm:t>
    </dgm:pt>
    <dgm:pt modelId="{DECCA842-9DBF-4397-AAC2-4916B4251EEB}" type="parTrans" cxnId="{78AE6AA9-D7CD-42E3-A019-80CBF618A60A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04F6FD2C-E389-4C36-95E9-B488A047D480}" type="sibTrans" cxnId="{78AE6AA9-D7CD-42E3-A019-80CBF618A60A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E2E23DBB-8BEB-465D-B8E4-78768B67B3E8}" type="pres">
      <dgm:prSet presAssocID="{C24D03A3-8516-4792-BDEC-96636CB412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087DC-07AC-4555-8491-246CD7A0808D}" type="pres">
      <dgm:prSet presAssocID="{C24D03A3-8516-4792-BDEC-96636CB412AA}" presName="matrix" presStyleCnt="0"/>
      <dgm:spPr/>
    </dgm:pt>
    <dgm:pt modelId="{22A9895F-F6CA-47A0-BBCF-EE1BAFCDD89D}" type="pres">
      <dgm:prSet presAssocID="{C24D03A3-8516-4792-BDEC-96636CB412AA}" presName="tile1" presStyleLbl="node1" presStyleIdx="0" presStyleCnt="4"/>
      <dgm:spPr/>
      <dgm:t>
        <a:bodyPr/>
        <a:lstStyle/>
        <a:p>
          <a:endParaRPr lang="en-GB"/>
        </a:p>
      </dgm:t>
    </dgm:pt>
    <dgm:pt modelId="{E37D2312-5712-4DF3-A55D-F7C6A52734D6}" type="pres">
      <dgm:prSet presAssocID="{C24D03A3-8516-4792-BDEC-96636CB412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EA475-0492-457B-9315-AE0C3C250E03}" type="pres">
      <dgm:prSet presAssocID="{C24D03A3-8516-4792-BDEC-96636CB412AA}" presName="tile2" presStyleLbl="node1" presStyleIdx="1" presStyleCnt="4"/>
      <dgm:spPr/>
      <dgm:t>
        <a:bodyPr/>
        <a:lstStyle/>
        <a:p>
          <a:endParaRPr lang="en-GB"/>
        </a:p>
      </dgm:t>
    </dgm:pt>
    <dgm:pt modelId="{33166A5F-D610-495E-A405-FF4985FA192C}" type="pres">
      <dgm:prSet presAssocID="{C24D03A3-8516-4792-BDEC-96636CB412A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E21CD-A776-4955-8008-8DA9439BB2F7}" type="pres">
      <dgm:prSet presAssocID="{C24D03A3-8516-4792-BDEC-96636CB412AA}" presName="tile3" presStyleLbl="node1" presStyleIdx="2" presStyleCnt="4"/>
      <dgm:spPr/>
      <dgm:t>
        <a:bodyPr/>
        <a:lstStyle/>
        <a:p>
          <a:endParaRPr lang="en-GB"/>
        </a:p>
      </dgm:t>
    </dgm:pt>
    <dgm:pt modelId="{574177B4-63E2-4B51-A430-E0F118AA7A66}" type="pres">
      <dgm:prSet presAssocID="{C24D03A3-8516-4792-BDEC-96636CB412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BC4DA4-4339-4584-BF0B-C4BBD37207D2}" type="pres">
      <dgm:prSet presAssocID="{C24D03A3-8516-4792-BDEC-96636CB412AA}" presName="tile4" presStyleLbl="node1" presStyleIdx="3" presStyleCnt="4"/>
      <dgm:spPr/>
      <dgm:t>
        <a:bodyPr/>
        <a:lstStyle/>
        <a:p>
          <a:endParaRPr lang="en-GB"/>
        </a:p>
      </dgm:t>
    </dgm:pt>
    <dgm:pt modelId="{BA8B6D36-172D-4FA8-BF53-DA4B4B6CDDE0}" type="pres">
      <dgm:prSet presAssocID="{C24D03A3-8516-4792-BDEC-96636CB412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8C812C-6622-4E03-A2DE-ADCB6D7C2C23}" type="pres">
      <dgm:prSet presAssocID="{C24D03A3-8516-4792-BDEC-96636CB412A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7F9FCF9F-9A0A-4319-B43C-814FAA32CA14}" type="presOf" srcId="{FE121911-FCBE-415E-8AB4-F7EEABEF0D07}" destId="{724EA475-0492-457B-9315-AE0C3C250E03}" srcOrd="0" destOrd="0" presId="urn:microsoft.com/office/officeart/2005/8/layout/matrix1"/>
    <dgm:cxn modelId="{DEC4DE63-3975-4799-A5BB-BDF996C6C134}" type="presOf" srcId="{FE121911-FCBE-415E-8AB4-F7EEABEF0D07}" destId="{33166A5F-D610-495E-A405-FF4985FA192C}" srcOrd="1" destOrd="0" presId="urn:microsoft.com/office/officeart/2005/8/layout/matrix1"/>
    <dgm:cxn modelId="{576C1087-B21D-4F67-BA33-E07B4AA6EFC4}" type="presOf" srcId="{6E31C820-01B3-41B8-8F61-A619C06ED9C7}" destId="{22A9895F-F6CA-47A0-BBCF-EE1BAFCDD89D}" srcOrd="0" destOrd="0" presId="urn:microsoft.com/office/officeart/2005/8/layout/matrix1"/>
    <dgm:cxn modelId="{3A21AF17-8F14-4397-A013-FE8B5B26CDF2}" type="presOf" srcId="{2F2316AA-8A3A-4753-85B4-9C20F83BDFD7}" destId="{026E21CD-A776-4955-8008-8DA9439BB2F7}" srcOrd="0" destOrd="0" presId="urn:microsoft.com/office/officeart/2005/8/layout/matrix1"/>
    <dgm:cxn modelId="{80220A90-7A10-41F9-AB38-C7DD4527EEDF}" srcId="{2AE7A001-8732-4069-8005-EBBCE490962F}" destId="{FE121911-FCBE-415E-8AB4-F7EEABEF0D07}" srcOrd="1" destOrd="0" parTransId="{3E4C1994-3954-4ABD-8698-30FB14DA9D51}" sibTransId="{D979E491-B403-464F-9A95-219396D3010D}"/>
    <dgm:cxn modelId="{435D43DE-4CF7-4AFB-B5F5-3D3E487B7749}" type="presOf" srcId="{489A1002-3A5C-4317-A0B5-76F0B4A06FDA}" destId="{BA8B6D36-172D-4FA8-BF53-DA4B4B6CDDE0}" srcOrd="1" destOrd="0" presId="urn:microsoft.com/office/officeart/2005/8/layout/matrix1"/>
    <dgm:cxn modelId="{855D620F-B407-4D07-94DB-30C0C340929C}" srcId="{2AE7A001-8732-4069-8005-EBBCE490962F}" destId="{2F2316AA-8A3A-4753-85B4-9C20F83BDFD7}" srcOrd="2" destOrd="0" parTransId="{A1108420-7958-4548-9029-CE2C909A986B}" sibTransId="{F924D602-EFE6-48C4-A39B-61E8E8C3D65C}"/>
    <dgm:cxn modelId="{2DCEABF7-485F-461E-9FE8-EA773F27BBAE}" srcId="{C24D03A3-8516-4792-BDEC-96636CB412AA}" destId="{2AE7A001-8732-4069-8005-EBBCE490962F}" srcOrd="0" destOrd="0" parTransId="{08940DFA-335D-4E9F-A9EE-FE3BF58779B7}" sibTransId="{F8B84C12-CE9B-4A17-96D7-FBD36DEC46F3}"/>
    <dgm:cxn modelId="{78AE6AA9-D7CD-42E3-A019-80CBF618A60A}" srcId="{2AE7A001-8732-4069-8005-EBBCE490962F}" destId="{489A1002-3A5C-4317-A0B5-76F0B4A06FDA}" srcOrd="3" destOrd="0" parTransId="{DECCA842-9DBF-4397-AAC2-4916B4251EEB}" sibTransId="{04F6FD2C-E389-4C36-95E9-B488A047D480}"/>
    <dgm:cxn modelId="{0EFF1D7E-AA23-412A-B5C6-8E5F17419C06}" type="presOf" srcId="{6E31C820-01B3-41B8-8F61-A619C06ED9C7}" destId="{E37D2312-5712-4DF3-A55D-F7C6A52734D6}" srcOrd="1" destOrd="0" presId="urn:microsoft.com/office/officeart/2005/8/layout/matrix1"/>
    <dgm:cxn modelId="{D9CD7F58-9207-4038-B9F1-B206027B7760}" srcId="{2AE7A001-8732-4069-8005-EBBCE490962F}" destId="{6E31C820-01B3-41B8-8F61-A619C06ED9C7}" srcOrd="0" destOrd="0" parTransId="{60A0BA88-9E70-40A6-A6FB-A75327481D06}" sibTransId="{8C9EB1D5-2870-40DF-8501-CD7E248158E2}"/>
    <dgm:cxn modelId="{C6D43CED-9FE5-4BC3-A31A-175EEB665FD8}" type="presOf" srcId="{2F2316AA-8A3A-4753-85B4-9C20F83BDFD7}" destId="{574177B4-63E2-4B51-A430-E0F118AA7A66}" srcOrd="1" destOrd="0" presId="urn:microsoft.com/office/officeart/2005/8/layout/matrix1"/>
    <dgm:cxn modelId="{00381F86-4CF4-48DE-87C1-50B5F9442769}" type="presOf" srcId="{2AE7A001-8732-4069-8005-EBBCE490962F}" destId="{938C812C-6622-4E03-A2DE-ADCB6D7C2C23}" srcOrd="0" destOrd="0" presId="urn:microsoft.com/office/officeart/2005/8/layout/matrix1"/>
    <dgm:cxn modelId="{7FEC9264-D484-4846-86DA-F1ED4334C469}" type="presOf" srcId="{C24D03A3-8516-4792-BDEC-96636CB412AA}" destId="{E2E23DBB-8BEB-465D-B8E4-78768B67B3E8}" srcOrd="0" destOrd="0" presId="urn:microsoft.com/office/officeart/2005/8/layout/matrix1"/>
    <dgm:cxn modelId="{714BCA31-3D6B-40A4-AB5C-D8F70E82C6E7}" type="presOf" srcId="{489A1002-3A5C-4317-A0B5-76F0B4A06FDA}" destId="{E7BC4DA4-4339-4584-BF0B-C4BBD37207D2}" srcOrd="0" destOrd="0" presId="urn:microsoft.com/office/officeart/2005/8/layout/matrix1"/>
    <dgm:cxn modelId="{B28E21C6-7A6F-4ABD-BEEC-0D36A2BAF230}" type="presParOf" srcId="{E2E23DBB-8BEB-465D-B8E4-78768B67B3E8}" destId="{6B9087DC-07AC-4555-8491-246CD7A0808D}" srcOrd="0" destOrd="0" presId="urn:microsoft.com/office/officeart/2005/8/layout/matrix1"/>
    <dgm:cxn modelId="{5AA51C21-4BDF-4A39-9D56-B65FD82528B4}" type="presParOf" srcId="{6B9087DC-07AC-4555-8491-246CD7A0808D}" destId="{22A9895F-F6CA-47A0-BBCF-EE1BAFCDD89D}" srcOrd="0" destOrd="0" presId="urn:microsoft.com/office/officeart/2005/8/layout/matrix1"/>
    <dgm:cxn modelId="{BE18F62C-3273-4994-989C-19E49FAEC2FF}" type="presParOf" srcId="{6B9087DC-07AC-4555-8491-246CD7A0808D}" destId="{E37D2312-5712-4DF3-A55D-F7C6A52734D6}" srcOrd="1" destOrd="0" presId="urn:microsoft.com/office/officeart/2005/8/layout/matrix1"/>
    <dgm:cxn modelId="{5C459A48-C121-4730-8FC2-2871998E25F9}" type="presParOf" srcId="{6B9087DC-07AC-4555-8491-246CD7A0808D}" destId="{724EA475-0492-457B-9315-AE0C3C250E03}" srcOrd="2" destOrd="0" presId="urn:microsoft.com/office/officeart/2005/8/layout/matrix1"/>
    <dgm:cxn modelId="{5254C3DA-FCA8-46A6-B90C-B75888340A71}" type="presParOf" srcId="{6B9087DC-07AC-4555-8491-246CD7A0808D}" destId="{33166A5F-D610-495E-A405-FF4985FA192C}" srcOrd="3" destOrd="0" presId="urn:microsoft.com/office/officeart/2005/8/layout/matrix1"/>
    <dgm:cxn modelId="{09BC6EE7-5508-41E0-9D75-89518FEC0D25}" type="presParOf" srcId="{6B9087DC-07AC-4555-8491-246CD7A0808D}" destId="{026E21CD-A776-4955-8008-8DA9439BB2F7}" srcOrd="4" destOrd="0" presId="urn:microsoft.com/office/officeart/2005/8/layout/matrix1"/>
    <dgm:cxn modelId="{164E8240-8E77-400B-886E-94F0F8615229}" type="presParOf" srcId="{6B9087DC-07AC-4555-8491-246CD7A0808D}" destId="{574177B4-63E2-4B51-A430-E0F118AA7A66}" srcOrd="5" destOrd="0" presId="urn:microsoft.com/office/officeart/2005/8/layout/matrix1"/>
    <dgm:cxn modelId="{252C8E9A-9D80-442C-B69C-6BE4B6ED9785}" type="presParOf" srcId="{6B9087DC-07AC-4555-8491-246CD7A0808D}" destId="{E7BC4DA4-4339-4584-BF0B-C4BBD37207D2}" srcOrd="6" destOrd="0" presId="urn:microsoft.com/office/officeart/2005/8/layout/matrix1"/>
    <dgm:cxn modelId="{DF1C6D99-CB87-48E2-A00C-1D851E6466A4}" type="presParOf" srcId="{6B9087DC-07AC-4555-8491-246CD7A0808D}" destId="{BA8B6D36-172D-4FA8-BF53-DA4B4B6CDDE0}" srcOrd="7" destOrd="0" presId="urn:microsoft.com/office/officeart/2005/8/layout/matrix1"/>
    <dgm:cxn modelId="{8E900EA7-FF63-48BF-AC3D-89AE1EA03A8A}" type="presParOf" srcId="{E2E23DBB-8BEB-465D-B8E4-78768B67B3E8}" destId="{938C812C-6622-4E03-A2DE-ADCB6D7C2C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50AAC-5CAD-4849-8D32-D1B09CD025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D55FF5-9643-492F-9512-1821510E23E2}">
      <dgm:prSet phldrT="[Text]" custT="1"/>
      <dgm:spPr/>
      <dgm:t>
        <a:bodyPr/>
        <a:lstStyle/>
        <a:p>
          <a:r>
            <a:rPr lang="en-GB" sz="2000" b="1" u="sng" dirty="0">
              <a:latin typeface="Arial" pitchFamily="34" charset="0"/>
              <a:cs typeface="Arial" pitchFamily="34" charset="0"/>
            </a:rPr>
            <a:t>Traditionally</a:t>
          </a:r>
        </a:p>
        <a:p>
          <a:r>
            <a:rPr lang="en-GB" sz="2000" dirty="0">
              <a:latin typeface="Arial" pitchFamily="34" charset="0"/>
              <a:cs typeface="Arial" pitchFamily="34" charset="0"/>
            </a:rPr>
            <a:t>Parliament (both Houses), local MP, </a:t>
          </a:r>
        </a:p>
        <a:p>
          <a:r>
            <a:rPr lang="en-GB" sz="2000" dirty="0">
              <a:latin typeface="Arial" pitchFamily="34" charset="0"/>
              <a:cs typeface="Arial" pitchFamily="34" charset="0"/>
            </a:rPr>
            <a:t>UK Court system, print media</a:t>
          </a:r>
        </a:p>
      </dgm:t>
    </dgm:pt>
    <dgm:pt modelId="{AE8D5FBE-5623-49B3-86BD-896896B81A33}" type="parTrans" cxnId="{C4B353F8-9E7E-423F-B1EA-D4A60206165A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7641961C-7C77-4258-92B0-AFAEFD7079A9}" type="sibTrans" cxnId="{C4B353F8-9E7E-423F-B1EA-D4A60206165A}">
      <dgm:prSet custT="1"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D4324D5F-0153-46F1-A031-59932C730A1B}">
      <dgm:prSet phldrT="[Text]" custT="1"/>
      <dgm:spPr/>
      <dgm:t>
        <a:bodyPr/>
        <a:lstStyle/>
        <a:p>
          <a:r>
            <a:rPr lang="en-GB" sz="2000" b="1" u="sng">
              <a:latin typeface="Arial" pitchFamily="34" charset="0"/>
              <a:cs typeface="Arial" pitchFamily="34" charset="0"/>
            </a:rPr>
            <a:t>Since 1997</a:t>
          </a:r>
        </a:p>
        <a:p>
          <a:r>
            <a:rPr lang="en-GB" sz="2000">
              <a:latin typeface="Arial" pitchFamily="34" charset="0"/>
              <a:cs typeface="Arial" pitchFamily="34" charset="0"/>
            </a:rPr>
            <a:t>Devolved assemblies, London Mayor, ECHR, UK Supreme Court, EU (with the UK signing the Social Chapter)</a:t>
          </a:r>
        </a:p>
      </dgm:t>
    </dgm:pt>
    <dgm:pt modelId="{BA35792F-6F23-468D-9DC7-D79DC82B9B7C}" type="parTrans" cxnId="{0933894B-764B-4FFB-B6E8-B25661A3C510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2E62F2B1-C325-41FF-B27C-42B3A8E63B2E}" type="sibTrans" cxnId="{0933894B-764B-4FFB-B6E8-B25661A3C510}">
      <dgm:prSet custT="1"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5F4005E2-EC24-4FCE-9291-63C615FCA21D}">
      <dgm:prSet phldrT="[Text]" custT="1"/>
      <dgm:spPr/>
      <dgm:t>
        <a:bodyPr/>
        <a:lstStyle/>
        <a:p>
          <a:r>
            <a:rPr lang="en-GB" sz="2000" b="1" u="sng">
              <a:latin typeface="Arial" pitchFamily="34" charset="0"/>
              <a:cs typeface="Arial" pitchFamily="34" charset="0"/>
            </a:rPr>
            <a:t>Since 2010</a:t>
          </a:r>
        </a:p>
        <a:p>
          <a:r>
            <a:rPr lang="en-GB" sz="2000">
              <a:latin typeface="Arial" pitchFamily="34" charset="0"/>
              <a:cs typeface="Arial" pitchFamily="34" charset="0"/>
            </a:rPr>
            <a:t>E-Petitions and social media more broadly</a:t>
          </a:r>
        </a:p>
      </dgm:t>
    </dgm:pt>
    <dgm:pt modelId="{EE3885E3-379A-4ACA-AD25-C0411F390769}" type="parTrans" cxnId="{8E4FAF6C-76FC-4887-8FDF-57C88AC46DDC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5592F8CE-E647-48A1-B44C-BDBB4264FECE}" type="sibTrans" cxnId="{8E4FAF6C-76FC-4887-8FDF-57C88AC46DDC}">
      <dgm:prSet/>
      <dgm:spPr/>
      <dgm:t>
        <a:bodyPr/>
        <a:lstStyle/>
        <a:p>
          <a:endParaRPr lang="en-GB" sz="2000">
            <a:latin typeface="Arial" pitchFamily="34" charset="0"/>
            <a:cs typeface="Arial" pitchFamily="34" charset="0"/>
          </a:endParaRPr>
        </a:p>
      </dgm:t>
    </dgm:pt>
    <dgm:pt modelId="{646BE20D-0CB1-4780-8F1E-50E702D39D1A}" type="pres">
      <dgm:prSet presAssocID="{EB550AAC-5CAD-4849-8D32-D1B09CD025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231DFC-5867-4CCA-8B35-48347AC3B6A8}" type="pres">
      <dgm:prSet presAssocID="{EB550AAC-5CAD-4849-8D32-D1B09CD025CE}" presName="dummyMaxCanvas" presStyleCnt="0">
        <dgm:presLayoutVars/>
      </dgm:prSet>
      <dgm:spPr/>
    </dgm:pt>
    <dgm:pt modelId="{D99B609B-813C-4AC6-BBB1-64A8235EA9D4}" type="pres">
      <dgm:prSet presAssocID="{EB550AAC-5CAD-4849-8D32-D1B09CD025C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D0E2FE-253B-402E-BD9A-AA03CFFA7891}" type="pres">
      <dgm:prSet presAssocID="{EB550AAC-5CAD-4849-8D32-D1B09CD025C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36A8D1-628F-436B-B673-F93D3CC54145}" type="pres">
      <dgm:prSet presAssocID="{EB550AAC-5CAD-4849-8D32-D1B09CD025C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5CCC8B-B0AD-4EBE-8ECA-1413AEB00F63}" type="pres">
      <dgm:prSet presAssocID="{EB550AAC-5CAD-4849-8D32-D1B09CD025C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5CA40-FB06-4D86-8A2A-F0D56DD70B33}" type="pres">
      <dgm:prSet presAssocID="{EB550AAC-5CAD-4849-8D32-D1B09CD025C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0B06-565E-4601-B673-FA63D9D8FD5D}" type="pres">
      <dgm:prSet presAssocID="{EB550AAC-5CAD-4849-8D32-D1B09CD025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E3CDEB-CC09-429B-92DE-51799BD5D9D7}" type="pres">
      <dgm:prSet presAssocID="{EB550AAC-5CAD-4849-8D32-D1B09CD025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49745A-9058-41B2-8A9F-DFC86D740212}" type="pres">
      <dgm:prSet presAssocID="{EB550AAC-5CAD-4849-8D32-D1B09CD025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6C07DB-3B1E-4337-87A4-338B6E1D3CEF}" type="presOf" srcId="{5F4005E2-EC24-4FCE-9291-63C615FCA21D}" destId="{F336A8D1-628F-436B-B673-F93D3CC54145}" srcOrd="0" destOrd="0" presId="urn:microsoft.com/office/officeart/2005/8/layout/vProcess5"/>
    <dgm:cxn modelId="{C4B353F8-9E7E-423F-B1EA-D4A60206165A}" srcId="{EB550AAC-5CAD-4849-8D32-D1B09CD025CE}" destId="{FED55FF5-9643-492F-9512-1821510E23E2}" srcOrd="0" destOrd="0" parTransId="{AE8D5FBE-5623-49B3-86BD-896896B81A33}" sibTransId="{7641961C-7C77-4258-92B0-AFAEFD7079A9}"/>
    <dgm:cxn modelId="{1AB30FAF-C098-4B5B-9D7D-1430F7A63058}" type="presOf" srcId="{D4324D5F-0153-46F1-A031-59932C730A1B}" destId="{A6D0E2FE-253B-402E-BD9A-AA03CFFA7891}" srcOrd="0" destOrd="0" presId="urn:microsoft.com/office/officeart/2005/8/layout/vProcess5"/>
    <dgm:cxn modelId="{8E4FAF6C-76FC-4887-8FDF-57C88AC46DDC}" srcId="{EB550AAC-5CAD-4849-8D32-D1B09CD025CE}" destId="{5F4005E2-EC24-4FCE-9291-63C615FCA21D}" srcOrd="2" destOrd="0" parTransId="{EE3885E3-379A-4ACA-AD25-C0411F390769}" sibTransId="{5592F8CE-E647-48A1-B44C-BDBB4264FECE}"/>
    <dgm:cxn modelId="{6430510C-EAD0-43DC-8B97-92D8E3532B9A}" type="presOf" srcId="{FED55FF5-9643-492F-9512-1821510E23E2}" destId="{D99B609B-813C-4AC6-BBB1-64A8235EA9D4}" srcOrd="0" destOrd="0" presId="urn:microsoft.com/office/officeart/2005/8/layout/vProcess5"/>
    <dgm:cxn modelId="{C5EA1C45-3BAB-4AC8-8553-792F68601022}" type="presOf" srcId="{5F4005E2-EC24-4FCE-9291-63C615FCA21D}" destId="{C849745A-9058-41B2-8A9F-DFC86D740212}" srcOrd="1" destOrd="0" presId="urn:microsoft.com/office/officeart/2005/8/layout/vProcess5"/>
    <dgm:cxn modelId="{0933894B-764B-4FFB-B6E8-B25661A3C510}" srcId="{EB550AAC-5CAD-4849-8D32-D1B09CD025CE}" destId="{D4324D5F-0153-46F1-A031-59932C730A1B}" srcOrd="1" destOrd="0" parTransId="{BA35792F-6F23-468D-9DC7-D79DC82B9B7C}" sibTransId="{2E62F2B1-C325-41FF-B27C-42B3A8E63B2E}"/>
    <dgm:cxn modelId="{74965102-4C9A-4E6D-B0B4-EE640F0BB7F1}" type="presOf" srcId="{D4324D5F-0153-46F1-A031-59932C730A1B}" destId="{4FE3CDEB-CC09-429B-92DE-51799BD5D9D7}" srcOrd="1" destOrd="0" presId="urn:microsoft.com/office/officeart/2005/8/layout/vProcess5"/>
    <dgm:cxn modelId="{06BCCD24-B019-4BAA-90C6-09EB0ADB90DE}" type="presOf" srcId="{FED55FF5-9643-492F-9512-1821510E23E2}" destId="{30380B06-565E-4601-B673-FA63D9D8FD5D}" srcOrd="1" destOrd="0" presId="urn:microsoft.com/office/officeart/2005/8/layout/vProcess5"/>
    <dgm:cxn modelId="{4F356912-AB4E-4A09-A920-9D0342B564BC}" type="presOf" srcId="{7641961C-7C77-4258-92B0-AFAEFD7079A9}" destId="{FD5CCC8B-B0AD-4EBE-8ECA-1413AEB00F63}" srcOrd="0" destOrd="0" presId="urn:microsoft.com/office/officeart/2005/8/layout/vProcess5"/>
    <dgm:cxn modelId="{1D4C4611-517A-4149-8ADF-A3B38C7BE9E1}" type="presOf" srcId="{2E62F2B1-C325-41FF-B27C-42B3A8E63B2E}" destId="{EB85CA40-FB06-4D86-8A2A-F0D56DD70B33}" srcOrd="0" destOrd="0" presId="urn:microsoft.com/office/officeart/2005/8/layout/vProcess5"/>
    <dgm:cxn modelId="{4A1771A6-B563-433D-AD98-56614893A299}" type="presOf" srcId="{EB550AAC-5CAD-4849-8D32-D1B09CD025CE}" destId="{646BE20D-0CB1-4780-8F1E-50E702D39D1A}" srcOrd="0" destOrd="0" presId="urn:microsoft.com/office/officeart/2005/8/layout/vProcess5"/>
    <dgm:cxn modelId="{E646A0C2-789C-4FE8-93DE-AF0958722261}" type="presParOf" srcId="{646BE20D-0CB1-4780-8F1E-50E702D39D1A}" destId="{FF231DFC-5867-4CCA-8B35-48347AC3B6A8}" srcOrd="0" destOrd="0" presId="urn:microsoft.com/office/officeart/2005/8/layout/vProcess5"/>
    <dgm:cxn modelId="{4CEC1F89-4D86-4078-A8D0-9F5C6E0DC84F}" type="presParOf" srcId="{646BE20D-0CB1-4780-8F1E-50E702D39D1A}" destId="{D99B609B-813C-4AC6-BBB1-64A8235EA9D4}" srcOrd="1" destOrd="0" presId="urn:microsoft.com/office/officeart/2005/8/layout/vProcess5"/>
    <dgm:cxn modelId="{D1638136-91C7-4C75-9031-6883F34B3E83}" type="presParOf" srcId="{646BE20D-0CB1-4780-8F1E-50E702D39D1A}" destId="{A6D0E2FE-253B-402E-BD9A-AA03CFFA7891}" srcOrd="2" destOrd="0" presId="urn:microsoft.com/office/officeart/2005/8/layout/vProcess5"/>
    <dgm:cxn modelId="{48288647-0BA3-475A-9DA9-AF62373BC7FE}" type="presParOf" srcId="{646BE20D-0CB1-4780-8F1E-50E702D39D1A}" destId="{F336A8D1-628F-436B-B673-F93D3CC54145}" srcOrd="3" destOrd="0" presId="urn:microsoft.com/office/officeart/2005/8/layout/vProcess5"/>
    <dgm:cxn modelId="{C4318BB0-8FEE-4C0B-9579-0DECE8771234}" type="presParOf" srcId="{646BE20D-0CB1-4780-8F1E-50E702D39D1A}" destId="{FD5CCC8B-B0AD-4EBE-8ECA-1413AEB00F63}" srcOrd="4" destOrd="0" presId="urn:microsoft.com/office/officeart/2005/8/layout/vProcess5"/>
    <dgm:cxn modelId="{7E042AAA-2236-4DA0-B3FB-4180836FF6F8}" type="presParOf" srcId="{646BE20D-0CB1-4780-8F1E-50E702D39D1A}" destId="{EB85CA40-FB06-4D86-8A2A-F0D56DD70B33}" srcOrd="5" destOrd="0" presId="urn:microsoft.com/office/officeart/2005/8/layout/vProcess5"/>
    <dgm:cxn modelId="{198A7012-5B50-4ABA-AA20-BB53017118E2}" type="presParOf" srcId="{646BE20D-0CB1-4780-8F1E-50E702D39D1A}" destId="{30380B06-565E-4601-B673-FA63D9D8FD5D}" srcOrd="6" destOrd="0" presId="urn:microsoft.com/office/officeart/2005/8/layout/vProcess5"/>
    <dgm:cxn modelId="{E0E3A31B-2C9C-4FFF-A577-A9D3CD45918E}" type="presParOf" srcId="{646BE20D-0CB1-4780-8F1E-50E702D39D1A}" destId="{4FE3CDEB-CC09-429B-92DE-51799BD5D9D7}" srcOrd="7" destOrd="0" presId="urn:microsoft.com/office/officeart/2005/8/layout/vProcess5"/>
    <dgm:cxn modelId="{1FC2A5DE-B5C5-45AE-BAF3-9B440E9F5A59}" type="presParOf" srcId="{646BE20D-0CB1-4780-8F1E-50E702D39D1A}" destId="{C849745A-9058-41B2-8A9F-DFC86D74021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733FFE-612F-49A6-A8FD-DC244C9544BD}" type="doc">
      <dgm:prSet loTypeId="urn:microsoft.com/office/officeart/2005/8/layout/vList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C23E5A-A2D2-4741-85FF-41D1A1160019}">
      <dgm:prSet phldrT="[Text]" custT="1"/>
      <dgm:spPr/>
      <dgm:t>
        <a:bodyPr/>
        <a:lstStyle/>
        <a:p>
          <a:r>
            <a:rPr lang="en-GB" sz="2000" dirty="0"/>
            <a:t>Magna Carta</a:t>
          </a:r>
        </a:p>
        <a:p>
          <a:r>
            <a:rPr lang="en-GB" sz="2000" dirty="0"/>
            <a:t>1215</a:t>
          </a:r>
        </a:p>
      </dgm:t>
    </dgm:pt>
    <dgm:pt modelId="{B06DF7E6-3EB1-4348-A504-31C6A0C1B340}" type="parTrans" cxnId="{8D6746FA-3038-4B26-B6CA-AD0459735B63}">
      <dgm:prSet/>
      <dgm:spPr/>
      <dgm:t>
        <a:bodyPr/>
        <a:lstStyle/>
        <a:p>
          <a:endParaRPr lang="en-GB" sz="2000"/>
        </a:p>
      </dgm:t>
    </dgm:pt>
    <dgm:pt modelId="{C814F166-0441-45DB-93DF-99964F1FC227}" type="sibTrans" cxnId="{8D6746FA-3038-4B26-B6CA-AD0459735B63}">
      <dgm:prSet/>
      <dgm:spPr/>
      <dgm:t>
        <a:bodyPr/>
        <a:lstStyle/>
        <a:p>
          <a:endParaRPr lang="en-GB" sz="2000"/>
        </a:p>
      </dgm:t>
    </dgm:pt>
    <dgm:pt modelId="{77E0E9EA-AB45-4E48-8D90-38A5A6E1857C}">
      <dgm:prSet phldrT="[Text]" custT="1"/>
      <dgm:spPr/>
      <dgm:t>
        <a:bodyPr/>
        <a:lstStyle/>
        <a:p>
          <a:r>
            <a:rPr lang="en-GB" sz="2000" dirty="0"/>
            <a:t>Everyone, including the monarchy, subject to the rule of law</a:t>
          </a:r>
        </a:p>
      </dgm:t>
    </dgm:pt>
    <dgm:pt modelId="{8558C36C-9E6A-4F93-B064-CF8F8727AAA1}" type="parTrans" cxnId="{E2BC7864-AA83-47A8-845A-CE786554DDAD}">
      <dgm:prSet/>
      <dgm:spPr/>
      <dgm:t>
        <a:bodyPr/>
        <a:lstStyle/>
        <a:p>
          <a:endParaRPr lang="en-GB" sz="2000"/>
        </a:p>
      </dgm:t>
    </dgm:pt>
    <dgm:pt modelId="{1635889D-00CA-4495-8345-C44E7A59D4D6}" type="sibTrans" cxnId="{E2BC7864-AA83-47A8-845A-CE786554DDAD}">
      <dgm:prSet/>
      <dgm:spPr/>
      <dgm:t>
        <a:bodyPr/>
        <a:lstStyle/>
        <a:p>
          <a:endParaRPr lang="en-GB" sz="2000"/>
        </a:p>
      </dgm:t>
    </dgm:pt>
    <dgm:pt modelId="{5DDC2377-0F4A-4085-B505-EC04CA1B0AD6}">
      <dgm:prSet phldrT="[Text]" custT="1"/>
      <dgm:spPr/>
      <dgm:t>
        <a:bodyPr/>
        <a:lstStyle/>
        <a:p>
          <a:r>
            <a:rPr lang="en-GB" sz="2000" dirty="0"/>
            <a:t> Right to justice and a fair trial</a:t>
          </a:r>
        </a:p>
      </dgm:t>
    </dgm:pt>
    <dgm:pt modelId="{8CFA8368-344B-46AF-A394-82A9E2E44BAC}" type="parTrans" cxnId="{7513DE32-0B84-44C2-906B-58A42275F1D3}">
      <dgm:prSet/>
      <dgm:spPr/>
      <dgm:t>
        <a:bodyPr/>
        <a:lstStyle/>
        <a:p>
          <a:endParaRPr lang="en-GB" sz="2000"/>
        </a:p>
      </dgm:t>
    </dgm:pt>
    <dgm:pt modelId="{D0D1E8C9-2ED4-4058-9106-C6CAB31EE89B}" type="sibTrans" cxnId="{7513DE32-0B84-44C2-906B-58A42275F1D3}">
      <dgm:prSet/>
      <dgm:spPr/>
      <dgm:t>
        <a:bodyPr/>
        <a:lstStyle/>
        <a:p>
          <a:endParaRPr lang="en-GB" sz="2000"/>
        </a:p>
      </dgm:t>
    </dgm:pt>
    <dgm:pt modelId="{AF788AC8-D8A3-495A-A2DD-99A89C9B19DE}">
      <dgm:prSet phldrT="[Text]" custT="1"/>
      <dgm:spPr/>
      <dgm:t>
        <a:bodyPr/>
        <a:lstStyle/>
        <a:p>
          <a:r>
            <a:rPr lang="en-GB" sz="2000" dirty="0"/>
            <a:t>Social Chapter 1997</a:t>
          </a:r>
        </a:p>
      </dgm:t>
    </dgm:pt>
    <dgm:pt modelId="{FB48B4C1-B05C-4423-B99E-A83AA0860ACA}" type="parTrans" cxnId="{8C49A752-318E-49AA-8CF3-3D98D1166989}">
      <dgm:prSet/>
      <dgm:spPr/>
      <dgm:t>
        <a:bodyPr/>
        <a:lstStyle/>
        <a:p>
          <a:endParaRPr lang="en-GB" sz="2000"/>
        </a:p>
      </dgm:t>
    </dgm:pt>
    <dgm:pt modelId="{C3D7E425-3DAC-4E9D-9525-4261C52C700A}" type="sibTrans" cxnId="{8C49A752-318E-49AA-8CF3-3D98D1166989}">
      <dgm:prSet/>
      <dgm:spPr/>
      <dgm:t>
        <a:bodyPr/>
        <a:lstStyle/>
        <a:p>
          <a:endParaRPr lang="en-GB" sz="2000"/>
        </a:p>
      </dgm:t>
    </dgm:pt>
    <dgm:pt modelId="{8AB172E4-AB0E-4590-B100-9B97B01323DE}">
      <dgm:prSet phldrT="[Text]" custT="1"/>
      <dgm:spPr/>
      <dgm:t>
        <a:bodyPr/>
        <a:lstStyle/>
        <a:p>
          <a:r>
            <a:rPr lang="en-GB" sz="2000" dirty="0"/>
            <a:t> Protection of workers rights under EU law, including anti-discrimination</a:t>
          </a:r>
        </a:p>
      </dgm:t>
    </dgm:pt>
    <dgm:pt modelId="{A5AA8769-51E0-4C48-A20F-54A2D9CC2130}" type="parTrans" cxnId="{F80E31D6-98A5-473B-859E-4E2A76D34262}">
      <dgm:prSet/>
      <dgm:spPr/>
      <dgm:t>
        <a:bodyPr/>
        <a:lstStyle/>
        <a:p>
          <a:endParaRPr lang="en-GB" sz="2000"/>
        </a:p>
      </dgm:t>
    </dgm:pt>
    <dgm:pt modelId="{FD359AA4-986F-4450-9A53-8BCBD586C228}" type="sibTrans" cxnId="{F80E31D6-98A5-473B-859E-4E2A76D34262}">
      <dgm:prSet/>
      <dgm:spPr/>
      <dgm:t>
        <a:bodyPr/>
        <a:lstStyle/>
        <a:p>
          <a:endParaRPr lang="en-GB" sz="2000"/>
        </a:p>
      </dgm:t>
    </dgm:pt>
    <dgm:pt modelId="{2AB0B447-E4F4-40DB-AAE9-A94540DFEF6D}">
      <dgm:prSet phldrT="[Text]" custT="1"/>
      <dgm:spPr/>
      <dgm:t>
        <a:bodyPr/>
        <a:lstStyle/>
        <a:p>
          <a:r>
            <a:rPr lang="en-GB" sz="2000" dirty="0"/>
            <a:t>Human Rights Act 1998</a:t>
          </a:r>
        </a:p>
      </dgm:t>
    </dgm:pt>
    <dgm:pt modelId="{2A37A877-7C93-4E04-80DD-258FCB55B537}" type="parTrans" cxnId="{51BB903E-E988-437C-ACA1-38EDEE20A3DC}">
      <dgm:prSet/>
      <dgm:spPr/>
      <dgm:t>
        <a:bodyPr/>
        <a:lstStyle/>
        <a:p>
          <a:endParaRPr lang="en-GB" sz="2000"/>
        </a:p>
      </dgm:t>
    </dgm:pt>
    <dgm:pt modelId="{133ACC7E-2A36-40C2-B000-AA299C36A0F9}" type="sibTrans" cxnId="{51BB903E-E988-437C-ACA1-38EDEE20A3DC}">
      <dgm:prSet/>
      <dgm:spPr/>
      <dgm:t>
        <a:bodyPr/>
        <a:lstStyle/>
        <a:p>
          <a:endParaRPr lang="en-GB" sz="2000"/>
        </a:p>
      </dgm:t>
    </dgm:pt>
    <dgm:pt modelId="{C69E1DA0-9327-471C-BA68-1A971325B587}">
      <dgm:prSet phldrT="[Text]" custT="1"/>
      <dgm:spPr/>
      <dgm:t>
        <a:bodyPr/>
        <a:lstStyle/>
        <a:p>
          <a:r>
            <a:rPr lang="en-GB" sz="2000"/>
            <a:t> Incorporates the ECHR into UK law</a:t>
          </a:r>
        </a:p>
      </dgm:t>
    </dgm:pt>
    <dgm:pt modelId="{996D052B-835E-4D0B-9CDA-BAAAC45122FE}" type="parTrans" cxnId="{EEF4F0D7-8F95-4792-B55B-5E4C4303BEC2}">
      <dgm:prSet/>
      <dgm:spPr/>
      <dgm:t>
        <a:bodyPr/>
        <a:lstStyle/>
        <a:p>
          <a:endParaRPr lang="en-GB" sz="2000"/>
        </a:p>
      </dgm:t>
    </dgm:pt>
    <dgm:pt modelId="{6150FFB7-E3B9-4CAA-A464-9A11B53E8453}" type="sibTrans" cxnId="{EEF4F0D7-8F95-4792-B55B-5E4C4303BEC2}">
      <dgm:prSet/>
      <dgm:spPr/>
      <dgm:t>
        <a:bodyPr/>
        <a:lstStyle/>
        <a:p>
          <a:endParaRPr lang="en-GB" sz="2000"/>
        </a:p>
      </dgm:t>
    </dgm:pt>
    <dgm:pt modelId="{E7490BE8-95DB-450E-AF6B-41F113F064D4}">
      <dgm:prSet phldrT="[Text]" custT="1"/>
      <dgm:spPr/>
      <dgm:t>
        <a:bodyPr/>
        <a:lstStyle/>
        <a:p>
          <a:r>
            <a:rPr lang="en-GB" sz="2000" dirty="0"/>
            <a:t>Freedom of Information Act 2001</a:t>
          </a:r>
        </a:p>
      </dgm:t>
    </dgm:pt>
    <dgm:pt modelId="{FDA84997-8875-47F6-96AE-920657AB0150}" type="parTrans" cxnId="{A69FDCD5-35A1-4EB3-8340-83746D6FECE8}">
      <dgm:prSet/>
      <dgm:spPr/>
      <dgm:t>
        <a:bodyPr/>
        <a:lstStyle/>
        <a:p>
          <a:endParaRPr lang="en-GB" sz="2000"/>
        </a:p>
      </dgm:t>
    </dgm:pt>
    <dgm:pt modelId="{A4F293D5-CFF7-4CE6-8BE2-DDD20A4F0726}" type="sibTrans" cxnId="{A69FDCD5-35A1-4EB3-8340-83746D6FECE8}">
      <dgm:prSet/>
      <dgm:spPr/>
      <dgm:t>
        <a:bodyPr/>
        <a:lstStyle/>
        <a:p>
          <a:endParaRPr lang="en-GB" sz="2000"/>
        </a:p>
      </dgm:t>
    </dgm:pt>
    <dgm:pt modelId="{42B32EB9-0823-4332-B10C-15AFDE73D3E0}">
      <dgm:prSet phldrT="[Text]" custT="1"/>
      <dgm:spPr/>
      <dgm:t>
        <a:bodyPr/>
        <a:lstStyle/>
        <a:p>
          <a:r>
            <a:rPr lang="en-GB" sz="2000"/>
            <a:t/>
          </a:r>
          <a:br>
            <a:rPr lang="en-GB" sz="2000"/>
          </a:br>
          <a:r>
            <a:rPr lang="en-GB" sz="2000"/>
            <a:t>Equality Act 2010</a:t>
          </a:r>
        </a:p>
      </dgm:t>
    </dgm:pt>
    <dgm:pt modelId="{50A7005E-540F-45B0-8FCE-96296DEBCB45}" type="parTrans" cxnId="{DA9CD517-BC41-41AD-984C-C37C74437670}">
      <dgm:prSet/>
      <dgm:spPr/>
      <dgm:t>
        <a:bodyPr/>
        <a:lstStyle/>
        <a:p>
          <a:endParaRPr lang="en-GB" sz="2000"/>
        </a:p>
      </dgm:t>
    </dgm:pt>
    <dgm:pt modelId="{1D7E14B4-8EE9-4BF1-932F-AA023F8DD2B2}" type="sibTrans" cxnId="{DA9CD517-BC41-41AD-984C-C37C74437670}">
      <dgm:prSet/>
      <dgm:spPr/>
      <dgm:t>
        <a:bodyPr/>
        <a:lstStyle/>
        <a:p>
          <a:endParaRPr lang="en-GB" sz="2000"/>
        </a:p>
      </dgm:t>
    </dgm:pt>
    <dgm:pt modelId="{63AAE6F6-92A6-4C41-AE1D-BA20A3E23BEA}">
      <dgm:prSet custT="1"/>
      <dgm:spPr/>
      <dgm:t>
        <a:bodyPr/>
        <a:lstStyle/>
        <a:p>
          <a:r>
            <a:rPr lang="en-GB" sz="2000"/>
            <a:t>'Right of access' to information</a:t>
          </a:r>
        </a:p>
      </dgm:t>
    </dgm:pt>
    <dgm:pt modelId="{259B1C50-98FD-4234-8837-0E09459B81B8}" type="parTrans" cxnId="{43675041-C176-40E1-ACB0-E3392B5093F6}">
      <dgm:prSet/>
      <dgm:spPr/>
      <dgm:t>
        <a:bodyPr/>
        <a:lstStyle/>
        <a:p>
          <a:endParaRPr lang="en-US" sz="2000"/>
        </a:p>
      </dgm:t>
    </dgm:pt>
    <dgm:pt modelId="{5BE4315E-D5A3-4A60-BBE3-80C71A42BC10}" type="sibTrans" cxnId="{43675041-C176-40E1-ACB0-E3392B5093F6}">
      <dgm:prSet/>
      <dgm:spPr/>
      <dgm:t>
        <a:bodyPr/>
        <a:lstStyle/>
        <a:p>
          <a:endParaRPr lang="en-US" sz="2000"/>
        </a:p>
      </dgm:t>
    </dgm:pt>
    <dgm:pt modelId="{520FB0AD-A0B8-45CD-AE90-1DAA3C263070}">
      <dgm:prSet custT="1"/>
      <dgm:spPr/>
      <dgm:t>
        <a:bodyPr/>
        <a:lstStyle/>
        <a:p>
          <a:r>
            <a:rPr lang="en-GB" sz="2000"/>
            <a:t>Single act protecting people from discrimination</a:t>
          </a:r>
        </a:p>
      </dgm:t>
    </dgm:pt>
    <dgm:pt modelId="{0661E7D4-00C3-4B4A-9713-C446AF3112F8}" type="parTrans" cxnId="{E6AEE3CE-F42D-42C1-8B06-263A72E0C1C9}">
      <dgm:prSet/>
      <dgm:spPr/>
      <dgm:t>
        <a:bodyPr/>
        <a:lstStyle/>
        <a:p>
          <a:endParaRPr lang="en-US" sz="2000"/>
        </a:p>
      </dgm:t>
    </dgm:pt>
    <dgm:pt modelId="{33ED6E38-23D8-48BE-848B-36448EE7A7F1}" type="sibTrans" cxnId="{E6AEE3CE-F42D-42C1-8B06-263A72E0C1C9}">
      <dgm:prSet/>
      <dgm:spPr/>
      <dgm:t>
        <a:bodyPr/>
        <a:lstStyle/>
        <a:p>
          <a:endParaRPr lang="en-US" sz="2000"/>
        </a:p>
      </dgm:t>
    </dgm:pt>
    <dgm:pt modelId="{23783415-705F-4115-A88B-96E6F2D97D83}" type="pres">
      <dgm:prSet presAssocID="{3F733FFE-612F-49A6-A8FD-DC244C9544B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F7BD57-309E-40C5-A592-A8136C3CF1A5}" type="pres">
      <dgm:prSet presAssocID="{EAC23E5A-A2D2-4741-85FF-41D1A1160019}" presName="linNode" presStyleCnt="0"/>
      <dgm:spPr/>
    </dgm:pt>
    <dgm:pt modelId="{64C5DF90-F4E7-4718-87BE-6CBBED19527A}" type="pres">
      <dgm:prSet presAssocID="{EAC23E5A-A2D2-4741-85FF-41D1A1160019}" presName="parentShp" presStyleLbl="node1" presStyleIdx="0" presStyleCnt="5" custScaleX="57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B7741-F027-4B99-8348-DD1B25B720D5}" type="pres">
      <dgm:prSet presAssocID="{EAC23E5A-A2D2-4741-85FF-41D1A1160019}" presName="childShp" presStyleLbl="bgAccFollowNode1" presStyleIdx="0" presStyleCnt="5" custScaleX="129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54B90-E704-45EA-9D23-30199123D946}" type="pres">
      <dgm:prSet presAssocID="{C814F166-0441-45DB-93DF-99964F1FC227}" presName="spacing" presStyleCnt="0"/>
      <dgm:spPr/>
    </dgm:pt>
    <dgm:pt modelId="{9E77D4C3-A788-439F-81CC-DB62A98B2ACC}" type="pres">
      <dgm:prSet presAssocID="{AF788AC8-D8A3-495A-A2DD-99A89C9B19DE}" presName="linNode" presStyleCnt="0"/>
      <dgm:spPr/>
    </dgm:pt>
    <dgm:pt modelId="{1224C1FE-F2E3-4423-B2E7-1C39D7FCCCCE}" type="pres">
      <dgm:prSet presAssocID="{AF788AC8-D8A3-495A-A2DD-99A89C9B19DE}" presName="parentShp" presStyleLbl="node1" presStyleIdx="1" presStyleCnt="5" custScaleX="57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1A572-DF33-4738-9EB2-5F21EAEBF283}" type="pres">
      <dgm:prSet presAssocID="{AF788AC8-D8A3-495A-A2DD-99A89C9B19DE}" presName="childShp" presStyleLbl="bgAccFollowNode1" presStyleIdx="1" presStyleCnt="5" custScaleX="129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7C5E9-61ED-47C2-96DA-7CD847F528AE}" type="pres">
      <dgm:prSet presAssocID="{C3D7E425-3DAC-4E9D-9525-4261C52C700A}" presName="spacing" presStyleCnt="0"/>
      <dgm:spPr/>
    </dgm:pt>
    <dgm:pt modelId="{8418D5C8-D9E0-40D8-9E69-04D9604C59F4}" type="pres">
      <dgm:prSet presAssocID="{2AB0B447-E4F4-40DB-AAE9-A94540DFEF6D}" presName="linNode" presStyleCnt="0"/>
      <dgm:spPr/>
    </dgm:pt>
    <dgm:pt modelId="{FC988306-1428-4587-AB51-A467E788E8D6}" type="pres">
      <dgm:prSet presAssocID="{2AB0B447-E4F4-40DB-AAE9-A94540DFEF6D}" presName="parentShp" presStyleLbl="node1" presStyleIdx="2" presStyleCnt="5" custScaleX="57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DD662-1D2A-4A4E-8E7C-B61C9B4A1054}" type="pres">
      <dgm:prSet presAssocID="{2AB0B447-E4F4-40DB-AAE9-A94540DFEF6D}" presName="childShp" presStyleLbl="bgAccFollowNode1" presStyleIdx="2" presStyleCnt="5" custScaleX="129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81B99-2FE2-4D14-ADED-30107A9D4CBA}" type="pres">
      <dgm:prSet presAssocID="{133ACC7E-2A36-40C2-B000-AA299C36A0F9}" presName="spacing" presStyleCnt="0"/>
      <dgm:spPr/>
    </dgm:pt>
    <dgm:pt modelId="{02FA8352-0824-47CD-8DDF-9D8190A62E3B}" type="pres">
      <dgm:prSet presAssocID="{E7490BE8-95DB-450E-AF6B-41F113F064D4}" presName="linNode" presStyleCnt="0"/>
      <dgm:spPr/>
    </dgm:pt>
    <dgm:pt modelId="{A0DF15E3-845E-4174-8755-60AB3224C5CD}" type="pres">
      <dgm:prSet presAssocID="{E7490BE8-95DB-450E-AF6B-41F113F064D4}" presName="parentShp" presStyleLbl="node1" presStyleIdx="3" presStyleCnt="5" custScaleX="57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8D630-7925-48A9-BAF2-BF035A663218}" type="pres">
      <dgm:prSet presAssocID="{E7490BE8-95DB-450E-AF6B-41F113F064D4}" presName="childShp" presStyleLbl="bgAccFollowNode1" presStyleIdx="3" presStyleCnt="5" custScaleX="129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8DCEA-9BFB-46EC-8372-3638193F28ED}" type="pres">
      <dgm:prSet presAssocID="{A4F293D5-CFF7-4CE6-8BE2-DDD20A4F0726}" presName="spacing" presStyleCnt="0"/>
      <dgm:spPr/>
    </dgm:pt>
    <dgm:pt modelId="{D9A47F26-4148-4B1D-BA35-EE56D2172187}" type="pres">
      <dgm:prSet presAssocID="{42B32EB9-0823-4332-B10C-15AFDE73D3E0}" presName="linNode" presStyleCnt="0"/>
      <dgm:spPr/>
    </dgm:pt>
    <dgm:pt modelId="{921D9628-7975-4BB7-851E-C429095327ED}" type="pres">
      <dgm:prSet presAssocID="{42B32EB9-0823-4332-B10C-15AFDE73D3E0}" presName="parentShp" presStyleLbl="node1" presStyleIdx="4" presStyleCnt="5" custScaleX="57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64614-0CD5-43E6-A7BA-F0A17FBAB318}" type="pres">
      <dgm:prSet presAssocID="{42B32EB9-0823-4332-B10C-15AFDE73D3E0}" presName="childShp" presStyleLbl="bgAccFollowNode1" presStyleIdx="4" presStyleCnt="5" custScaleX="129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CD517-BC41-41AD-984C-C37C74437670}" srcId="{3F733FFE-612F-49A6-A8FD-DC244C9544BD}" destId="{42B32EB9-0823-4332-B10C-15AFDE73D3E0}" srcOrd="4" destOrd="0" parTransId="{50A7005E-540F-45B0-8FCE-96296DEBCB45}" sibTransId="{1D7E14B4-8EE9-4BF1-932F-AA023F8DD2B2}"/>
    <dgm:cxn modelId="{03DD6240-EEA5-4A82-BADD-1F409CFA82EE}" type="presOf" srcId="{42B32EB9-0823-4332-B10C-15AFDE73D3E0}" destId="{921D9628-7975-4BB7-851E-C429095327ED}" srcOrd="0" destOrd="0" presId="urn:microsoft.com/office/officeart/2005/8/layout/vList6"/>
    <dgm:cxn modelId="{AD95F924-7FD6-4872-AB75-5ADF9794BF7E}" type="presOf" srcId="{AF788AC8-D8A3-495A-A2DD-99A89C9B19DE}" destId="{1224C1FE-F2E3-4423-B2E7-1C39D7FCCCCE}" srcOrd="0" destOrd="0" presId="urn:microsoft.com/office/officeart/2005/8/layout/vList6"/>
    <dgm:cxn modelId="{DA0599A3-7897-4213-AB19-F4DA668BE0E9}" type="presOf" srcId="{2AB0B447-E4F4-40DB-AAE9-A94540DFEF6D}" destId="{FC988306-1428-4587-AB51-A467E788E8D6}" srcOrd="0" destOrd="0" presId="urn:microsoft.com/office/officeart/2005/8/layout/vList6"/>
    <dgm:cxn modelId="{E2BC7864-AA83-47A8-845A-CE786554DDAD}" srcId="{EAC23E5A-A2D2-4741-85FF-41D1A1160019}" destId="{77E0E9EA-AB45-4E48-8D90-38A5A6E1857C}" srcOrd="0" destOrd="0" parTransId="{8558C36C-9E6A-4F93-B064-CF8F8727AAA1}" sibTransId="{1635889D-00CA-4495-8345-C44E7A59D4D6}"/>
    <dgm:cxn modelId="{E6AEE3CE-F42D-42C1-8B06-263A72E0C1C9}" srcId="{42B32EB9-0823-4332-B10C-15AFDE73D3E0}" destId="{520FB0AD-A0B8-45CD-AE90-1DAA3C263070}" srcOrd="0" destOrd="0" parTransId="{0661E7D4-00C3-4B4A-9713-C446AF3112F8}" sibTransId="{33ED6E38-23D8-48BE-848B-36448EE7A7F1}"/>
    <dgm:cxn modelId="{8D6746FA-3038-4B26-B6CA-AD0459735B63}" srcId="{3F733FFE-612F-49A6-A8FD-DC244C9544BD}" destId="{EAC23E5A-A2D2-4741-85FF-41D1A1160019}" srcOrd="0" destOrd="0" parTransId="{B06DF7E6-3EB1-4348-A504-31C6A0C1B340}" sibTransId="{C814F166-0441-45DB-93DF-99964F1FC227}"/>
    <dgm:cxn modelId="{AA472B1C-1D70-4B71-9009-167B9ECFBF86}" type="presOf" srcId="{EAC23E5A-A2D2-4741-85FF-41D1A1160019}" destId="{64C5DF90-F4E7-4718-87BE-6CBBED19527A}" srcOrd="0" destOrd="0" presId="urn:microsoft.com/office/officeart/2005/8/layout/vList6"/>
    <dgm:cxn modelId="{51BB903E-E988-437C-ACA1-38EDEE20A3DC}" srcId="{3F733FFE-612F-49A6-A8FD-DC244C9544BD}" destId="{2AB0B447-E4F4-40DB-AAE9-A94540DFEF6D}" srcOrd="2" destOrd="0" parTransId="{2A37A877-7C93-4E04-80DD-258FCB55B537}" sibTransId="{133ACC7E-2A36-40C2-B000-AA299C36A0F9}"/>
    <dgm:cxn modelId="{F488E0C9-0A88-4C21-9BDB-ADC227803D26}" type="presOf" srcId="{8AB172E4-AB0E-4590-B100-9B97B01323DE}" destId="{D471A572-DF33-4738-9EB2-5F21EAEBF283}" srcOrd="0" destOrd="0" presId="urn:microsoft.com/office/officeart/2005/8/layout/vList6"/>
    <dgm:cxn modelId="{79090D39-01E1-4939-AE5F-78E197E83AFC}" type="presOf" srcId="{77E0E9EA-AB45-4E48-8D90-38A5A6E1857C}" destId="{6E7B7741-F027-4B99-8348-DD1B25B720D5}" srcOrd="0" destOrd="0" presId="urn:microsoft.com/office/officeart/2005/8/layout/vList6"/>
    <dgm:cxn modelId="{8C49A752-318E-49AA-8CF3-3D98D1166989}" srcId="{3F733FFE-612F-49A6-A8FD-DC244C9544BD}" destId="{AF788AC8-D8A3-495A-A2DD-99A89C9B19DE}" srcOrd="1" destOrd="0" parTransId="{FB48B4C1-B05C-4423-B99E-A83AA0860ACA}" sibTransId="{C3D7E425-3DAC-4E9D-9525-4261C52C700A}"/>
    <dgm:cxn modelId="{C2965F7D-CE1B-4BA4-B8AA-26D1F0C81C11}" type="presOf" srcId="{E7490BE8-95DB-450E-AF6B-41F113F064D4}" destId="{A0DF15E3-845E-4174-8755-60AB3224C5CD}" srcOrd="0" destOrd="0" presId="urn:microsoft.com/office/officeart/2005/8/layout/vList6"/>
    <dgm:cxn modelId="{F80E31D6-98A5-473B-859E-4E2A76D34262}" srcId="{AF788AC8-D8A3-495A-A2DD-99A89C9B19DE}" destId="{8AB172E4-AB0E-4590-B100-9B97B01323DE}" srcOrd="0" destOrd="0" parTransId="{A5AA8769-51E0-4C48-A20F-54A2D9CC2130}" sibTransId="{FD359AA4-986F-4450-9A53-8BCBD586C228}"/>
    <dgm:cxn modelId="{A69FDCD5-35A1-4EB3-8340-83746D6FECE8}" srcId="{3F733FFE-612F-49A6-A8FD-DC244C9544BD}" destId="{E7490BE8-95DB-450E-AF6B-41F113F064D4}" srcOrd="3" destOrd="0" parTransId="{FDA84997-8875-47F6-96AE-920657AB0150}" sibTransId="{A4F293D5-CFF7-4CE6-8BE2-DDD20A4F0726}"/>
    <dgm:cxn modelId="{3CB48D50-0AF6-41B9-BF4C-24AB11DFA9F2}" type="presOf" srcId="{520FB0AD-A0B8-45CD-AE90-1DAA3C263070}" destId="{13864614-0CD5-43E6-A7BA-F0A17FBAB318}" srcOrd="0" destOrd="0" presId="urn:microsoft.com/office/officeart/2005/8/layout/vList6"/>
    <dgm:cxn modelId="{78378BC0-C6E0-4AAF-8548-59C1179E20A8}" type="presOf" srcId="{3F733FFE-612F-49A6-A8FD-DC244C9544BD}" destId="{23783415-705F-4115-A88B-96E6F2D97D83}" srcOrd="0" destOrd="0" presId="urn:microsoft.com/office/officeart/2005/8/layout/vList6"/>
    <dgm:cxn modelId="{14FDC821-71EA-4E13-A55F-02044EB07B75}" type="presOf" srcId="{63AAE6F6-92A6-4C41-AE1D-BA20A3E23BEA}" destId="{4E18D630-7925-48A9-BAF2-BF035A663218}" srcOrd="0" destOrd="0" presId="urn:microsoft.com/office/officeart/2005/8/layout/vList6"/>
    <dgm:cxn modelId="{7513DE32-0B84-44C2-906B-58A42275F1D3}" srcId="{EAC23E5A-A2D2-4741-85FF-41D1A1160019}" destId="{5DDC2377-0F4A-4085-B505-EC04CA1B0AD6}" srcOrd="1" destOrd="0" parTransId="{8CFA8368-344B-46AF-A394-82A9E2E44BAC}" sibTransId="{D0D1E8C9-2ED4-4058-9106-C6CAB31EE89B}"/>
    <dgm:cxn modelId="{C5B547EC-153D-4C85-92D5-AA64941BFFFC}" type="presOf" srcId="{C69E1DA0-9327-471C-BA68-1A971325B587}" destId="{C2CDD662-1D2A-4A4E-8E7C-B61C9B4A1054}" srcOrd="0" destOrd="0" presId="urn:microsoft.com/office/officeart/2005/8/layout/vList6"/>
    <dgm:cxn modelId="{BAE2D146-22E3-4790-8042-382D826F6145}" type="presOf" srcId="{5DDC2377-0F4A-4085-B505-EC04CA1B0AD6}" destId="{6E7B7741-F027-4B99-8348-DD1B25B720D5}" srcOrd="0" destOrd="1" presId="urn:microsoft.com/office/officeart/2005/8/layout/vList6"/>
    <dgm:cxn modelId="{EEF4F0D7-8F95-4792-B55B-5E4C4303BEC2}" srcId="{2AB0B447-E4F4-40DB-AAE9-A94540DFEF6D}" destId="{C69E1DA0-9327-471C-BA68-1A971325B587}" srcOrd="0" destOrd="0" parTransId="{996D052B-835E-4D0B-9CDA-BAAAC45122FE}" sibTransId="{6150FFB7-E3B9-4CAA-A464-9A11B53E8453}"/>
    <dgm:cxn modelId="{43675041-C176-40E1-ACB0-E3392B5093F6}" srcId="{E7490BE8-95DB-450E-AF6B-41F113F064D4}" destId="{63AAE6F6-92A6-4C41-AE1D-BA20A3E23BEA}" srcOrd="0" destOrd="0" parTransId="{259B1C50-98FD-4234-8837-0E09459B81B8}" sibTransId="{5BE4315E-D5A3-4A60-BBE3-80C71A42BC10}"/>
    <dgm:cxn modelId="{D07F634C-00F8-48E7-AFE6-4129F3731423}" type="presParOf" srcId="{23783415-705F-4115-A88B-96E6F2D97D83}" destId="{FAF7BD57-309E-40C5-A592-A8136C3CF1A5}" srcOrd="0" destOrd="0" presId="urn:microsoft.com/office/officeart/2005/8/layout/vList6"/>
    <dgm:cxn modelId="{6E210649-8850-4E73-A312-D83353C7D9F9}" type="presParOf" srcId="{FAF7BD57-309E-40C5-A592-A8136C3CF1A5}" destId="{64C5DF90-F4E7-4718-87BE-6CBBED19527A}" srcOrd="0" destOrd="0" presId="urn:microsoft.com/office/officeart/2005/8/layout/vList6"/>
    <dgm:cxn modelId="{E78D2768-E38E-4053-92AD-2F1BAF3BE3FD}" type="presParOf" srcId="{FAF7BD57-309E-40C5-A592-A8136C3CF1A5}" destId="{6E7B7741-F027-4B99-8348-DD1B25B720D5}" srcOrd="1" destOrd="0" presId="urn:microsoft.com/office/officeart/2005/8/layout/vList6"/>
    <dgm:cxn modelId="{7E4FD41B-40DB-4D8E-BF4A-90887B6A907C}" type="presParOf" srcId="{23783415-705F-4115-A88B-96E6F2D97D83}" destId="{62E54B90-E704-45EA-9D23-30199123D946}" srcOrd="1" destOrd="0" presId="urn:microsoft.com/office/officeart/2005/8/layout/vList6"/>
    <dgm:cxn modelId="{25C36566-63C0-4F21-83D1-F23D84909491}" type="presParOf" srcId="{23783415-705F-4115-A88B-96E6F2D97D83}" destId="{9E77D4C3-A788-439F-81CC-DB62A98B2ACC}" srcOrd="2" destOrd="0" presId="urn:microsoft.com/office/officeart/2005/8/layout/vList6"/>
    <dgm:cxn modelId="{55826FCB-EEDD-4C2B-9DCD-278F4578FD3B}" type="presParOf" srcId="{9E77D4C3-A788-439F-81CC-DB62A98B2ACC}" destId="{1224C1FE-F2E3-4423-B2E7-1C39D7FCCCCE}" srcOrd="0" destOrd="0" presId="urn:microsoft.com/office/officeart/2005/8/layout/vList6"/>
    <dgm:cxn modelId="{31653212-D061-4589-9272-4DE32AD3BD02}" type="presParOf" srcId="{9E77D4C3-A788-439F-81CC-DB62A98B2ACC}" destId="{D471A572-DF33-4738-9EB2-5F21EAEBF283}" srcOrd="1" destOrd="0" presId="urn:microsoft.com/office/officeart/2005/8/layout/vList6"/>
    <dgm:cxn modelId="{FADBDBFE-9669-44BA-8593-F627D3791261}" type="presParOf" srcId="{23783415-705F-4115-A88B-96E6F2D97D83}" destId="{FEF7C5E9-61ED-47C2-96DA-7CD847F528AE}" srcOrd="3" destOrd="0" presId="urn:microsoft.com/office/officeart/2005/8/layout/vList6"/>
    <dgm:cxn modelId="{8DA29333-F439-4499-99FF-D2A133E0F86D}" type="presParOf" srcId="{23783415-705F-4115-A88B-96E6F2D97D83}" destId="{8418D5C8-D9E0-40D8-9E69-04D9604C59F4}" srcOrd="4" destOrd="0" presId="urn:microsoft.com/office/officeart/2005/8/layout/vList6"/>
    <dgm:cxn modelId="{7EFD80B1-CC32-41BB-908E-59986383F971}" type="presParOf" srcId="{8418D5C8-D9E0-40D8-9E69-04D9604C59F4}" destId="{FC988306-1428-4587-AB51-A467E788E8D6}" srcOrd="0" destOrd="0" presId="urn:microsoft.com/office/officeart/2005/8/layout/vList6"/>
    <dgm:cxn modelId="{CB4F5850-FFC8-445E-B9D0-EA7D1C99AC0C}" type="presParOf" srcId="{8418D5C8-D9E0-40D8-9E69-04D9604C59F4}" destId="{C2CDD662-1D2A-4A4E-8E7C-B61C9B4A1054}" srcOrd="1" destOrd="0" presId="urn:microsoft.com/office/officeart/2005/8/layout/vList6"/>
    <dgm:cxn modelId="{0135DC29-5078-49CC-B1C7-8DA217FA8EEF}" type="presParOf" srcId="{23783415-705F-4115-A88B-96E6F2D97D83}" destId="{15381B99-2FE2-4D14-ADED-30107A9D4CBA}" srcOrd="5" destOrd="0" presId="urn:microsoft.com/office/officeart/2005/8/layout/vList6"/>
    <dgm:cxn modelId="{AFA2FADC-F177-4879-B0AA-620E28E9FF6A}" type="presParOf" srcId="{23783415-705F-4115-A88B-96E6F2D97D83}" destId="{02FA8352-0824-47CD-8DDF-9D8190A62E3B}" srcOrd="6" destOrd="0" presId="urn:microsoft.com/office/officeart/2005/8/layout/vList6"/>
    <dgm:cxn modelId="{70554507-FCF1-4E87-AEE8-E46EE0B76758}" type="presParOf" srcId="{02FA8352-0824-47CD-8DDF-9D8190A62E3B}" destId="{A0DF15E3-845E-4174-8755-60AB3224C5CD}" srcOrd="0" destOrd="0" presId="urn:microsoft.com/office/officeart/2005/8/layout/vList6"/>
    <dgm:cxn modelId="{42487707-FFCA-45FC-9D5A-A1C366EC7C86}" type="presParOf" srcId="{02FA8352-0824-47CD-8DDF-9D8190A62E3B}" destId="{4E18D630-7925-48A9-BAF2-BF035A663218}" srcOrd="1" destOrd="0" presId="urn:microsoft.com/office/officeart/2005/8/layout/vList6"/>
    <dgm:cxn modelId="{2F4A3D84-25DF-4847-928A-6D1941865541}" type="presParOf" srcId="{23783415-705F-4115-A88B-96E6F2D97D83}" destId="{3018DCEA-9BFB-46EC-8372-3638193F28ED}" srcOrd="7" destOrd="0" presId="urn:microsoft.com/office/officeart/2005/8/layout/vList6"/>
    <dgm:cxn modelId="{1060D175-8090-49C9-87C6-4C4BFD760DDD}" type="presParOf" srcId="{23783415-705F-4115-A88B-96E6F2D97D83}" destId="{D9A47F26-4148-4B1D-BA35-EE56D2172187}" srcOrd="8" destOrd="0" presId="urn:microsoft.com/office/officeart/2005/8/layout/vList6"/>
    <dgm:cxn modelId="{A3E813D8-04E5-42F2-ADA2-35521E534226}" type="presParOf" srcId="{D9A47F26-4148-4B1D-BA35-EE56D2172187}" destId="{921D9628-7975-4BB7-851E-C429095327ED}" srcOrd="0" destOrd="0" presId="urn:microsoft.com/office/officeart/2005/8/layout/vList6"/>
    <dgm:cxn modelId="{635783C0-87F0-4510-AF21-13489CCD969C}" type="presParOf" srcId="{D9A47F26-4148-4B1D-BA35-EE56D2172187}" destId="{13864614-0CD5-43E6-A7BA-F0A17FBAB31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8FD4A-1D1F-4D8F-A677-9128965519B9}">
      <dsp:nvSpPr>
        <dsp:cNvPr id="0" name=""/>
        <dsp:cNvSpPr/>
      </dsp:nvSpPr>
      <dsp:spPr>
        <a:xfrm>
          <a:off x="1071192" y="60727"/>
          <a:ext cx="2914903" cy="2914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does democracy mean?</a:t>
          </a:r>
          <a:endParaRPr lang="en-US" sz="1800" kern="1200" dirty="0"/>
        </a:p>
      </dsp:txBody>
      <dsp:txXfrm>
        <a:off x="1459846" y="570835"/>
        <a:ext cx="2137596" cy="1311706"/>
      </dsp:txXfrm>
    </dsp:sp>
    <dsp:sp modelId="{5B1EB184-EF23-4558-96E3-DABA15336D78}">
      <dsp:nvSpPr>
        <dsp:cNvPr id="0" name=""/>
        <dsp:cNvSpPr/>
      </dsp:nvSpPr>
      <dsp:spPr>
        <a:xfrm>
          <a:off x="2122987" y="1882542"/>
          <a:ext cx="2914903" cy="2914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is the UK undemocratic?</a:t>
          </a:r>
          <a:endParaRPr lang="en-US" sz="1800" kern="1200" dirty="0"/>
        </a:p>
      </dsp:txBody>
      <dsp:txXfrm>
        <a:off x="3014461" y="2635558"/>
        <a:ext cx="1748942" cy="1603197"/>
      </dsp:txXfrm>
    </dsp:sp>
    <dsp:sp modelId="{1741A28B-66A2-4D19-9DE2-0E772B69AF2B}">
      <dsp:nvSpPr>
        <dsp:cNvPr id="0" name=""/>
        <dsp:cNvSpPr/>
      </dsp:nvSpPr>
      <dsp:spPr>
        <a:xfrm>
          <a:off x="19398" y="1882542"/>
          <a:ext cx="2914903" cy="29149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is the UK democratic?</a:t>
          </a:r>
          <a:endParaRPr lang="en-US" sz="1800" kern="1200" dirty="0"/>
        </a:p>
      </dsp:txBody>
      <dsp:txXfrm>
        <a:off x="293884" y="2635558"/>
        <a:ext cx="1748942" cy="1603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48A29-21A6-4747-B407-C0B494DFE86D}">
      <dsp:nvSpPr>
        <dsp:cNvPr id="0" name=""/>
        <dsp:cNvSpPr/>
      </dsp:nvSpPr>
      <dsp:spPr>
        <a:xfrm>
          <a:off x="1194676" y="205885"/>
          <a:ext cx="4086032" cy="141902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E91FA-D35C-4EA0-826F-428B9B8E4DE8}">
      <dsp:nvSpPr>
        <dsp:cNvPr id="0" name=""/>
        <dsp:cNvSpPr/>
      </dsp:nvSpPr>
      <dsp:spPr>
        <a:xfrm>
          <a:off x="2848094" y="3680596"/>
          <a:ext cx="791866" cy="50679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3DA34-AD3F-4E77-B967-8EC3D1254C40}">
      <dsp:nvSpPr>
        <dsp:cNvPr id="0" name=""/>
        <dsp:cNvSpPr/>
      </dsp:nvSpPr>
      <dsp:spPr>
        <a:xfrm>
          <a:off x="1343547" y="4086032"/>
          <a:ext cx="3800960" cy="9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Methods</a:t>
          </a:r>
          <a:endParaRPr lang="en-US" sz="3300" b="1" kern="1200" dirty="0"/>
        </a:p>
      </dsp:txBody>
      <dsp:txXfrm>
        <a:off x="1343547" y="4086032"/>
        <a:ext cx="3800960" cy="950240"/>
      </dsp:txXfrm>
    </dsp:sp>
    <dsp:sp modelId="{CF167B92-9531-4CE0-954A-D4D47BABD75C}">
      <dsp:nvSpPr>
        <dsp:cNvPr id="0" name=""/>
        <dsp:cNvSpPr/>
      </dsp:nvSpPr>
      <dsp:spPr>
        <a:xfrm>
          <a:off x="2680218" y="1734504"/>
          <a:ext cx="1425360" cy="1425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Resources</a:t>
          </a:r>
          <a:endParaRPr lang="en-US" sz="1500" kern="1200" dirty="0"/>
        </a:p>
      </dsp:txBody>
      <dsp:txXfrm>
        <a:off x="2888957" y="1943243"/>
        <a:ext cx="1007882" cy="1007882"/>
      </dsp:txXfrm>
    </dsp:sp>
    <dsp:sp modelId="{C8AE7B86-86E7-4C51-B790-742A327013FE}">
      <dsp:nvSpPr>
        <dsp:cNvPr id="0" name=""/>
        <dsp:cNvSpPr/>
      </dsp:nvSpPr>
      <dsp:spPr>
        <a:xfrm>
          <a:off x="1660294" y="665168"/>
          <a:ext cx="1425360" cy="1425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Ideology</a:t>
          </a:r>
          <a:endParaRPr lang="en-US" sz="1500" kern="1200" dirty="0"/>
        </a:p>
      </dsp:txBody>
      <dsp:txXfrm>
        <a:off x="1869033" y="873907"/>
        <a:ext cx="1007882" cy="1007882"/>
      </dsp:txXfrm>
    </dsp:sp>
    <dsp:sp modelId="{51034017-1AD9-467F-AF13-28370271B5C8}">
      <dsp:nvSpPr>
        <dsp:cNvPr id="0" name=""/>
        <dsp:cNvSpPr/>
      </dsp:nvSpPr>
      <dsp:spPr>
        <a:xfrm>
          <a:off x="3117329" y="320547"/>
          <a:ext cx="1425360" cy="1425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Access points</a:t>
          </a:r>
          <a:endParaRPr lang="en-US" sz="1500" kern="1200" dirty="0"/>
        </a:p>
      </dsp:txBody>
      <dsp:txXfrm>
        <a:off x="3326068" y="529286"/>
        <a:ext cx="1007882" cy="1007882"/>
      </dsp:txXfrm>
    </dsp:sp>
    <dsp:sp modelId="{FA778C9E-CBD5-43EE-83CB-D7D678144444}">
      <dsp:nvSpPr>
        <dsp:cNvPr id="0" name=""/>
        <dsp:cNvSpPr/>
      </dsp:nvSpPr>
      <dsp:spPr>
        <a:xfrm>
          <a:off x="996602" y="21599"/>
          <a:ext cx="4434453" cy="354756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9895F-F6CA-47A0-BBCF-EE1BAFCDD89D}">
      <dsp:nvSpPr>
        <dsp:cNvPr id="0" name=""/>
        <dsp:cNvSpPr/>
      </dsp:nvSpPr>
      <dsp:spPr>
        <a:xfrm rot="16200000">
          <a:off x="141160" y="-141160"/>
          <a:ext cx="2903625" cy="31859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u="sng" kern="1200">
              <a:latin typeface="Arial" pitchFamily="34" charset="0"/>
              <a:cs typeface="Arial" pitchFamily="34" charset="0"/>
            </a:rPr>
            <a:t>Direct Action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>
              <a:latin typeface="Arial" pitchFamily="34" charset="0"/>
              <a:cs typeface="Arial" pitchFamily="34" charset="0"/>
            </a:rPr>
            <a:t>Raise awareness, often by protests or civil disobedience, sometimes acting illegally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>
              <a:latin typeface="Arial" pitchFamily="34" charset="0"/>
              <a:cs typeface="Arial" pitchFamily="34" charset="0"/>
            </a:rPr>
            <a:t>e.g.  Student protests, Junior Doctors strikes</a:t>
          </a:r>
        </a:p>
      </dsp:txBody>
      <dsp:txXfrm rot="5400000">
        <a:off x="0" y="0"/>
        <a:ext cx="3185946" cy="2177719"/>
      </dsp:txXfrm>
    </dsp:sp>
    <dsp:sp modelId="{724EA475-0492-457B-9315-AE0C3C250E03}">
      <dsp:nvSpPr>
        <dsp:cNvPr id="0" name=""/>
        <dsp:cNvSpPr/>
      </dsp:nvSpPr>
      <dsp:spPr>
        <a:xfrm>
          <a:off x="3185946" y="0"/>
          <a:ext cx="3185946" cy="29036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>
              <a:latin typeface="Arial" pitchFamily="34" charset="0"/>
              <a:cs typeface="Arial" pitchFamily="34" charset="0"/>
            </a:rPr>
            <a:t>Mobilising the Public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>
              <a:latin typeface="Arial" pitchFamily="34" charset="0"/>
              <a:cs typeface="Arial" pitchFamily="34" charset="0"/>
            </a:rPr>
            <a:t>Demonstrating wide support amongst the electorate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>
              <a:latin typeface="Arial" pitchFamily="34" charset="0"/>
              <a:cs typeface="Arial" pitchFamily="34" charset="0"/>
            </a:rPr>
            <a:t>e.g. e-petitions, Syria march</a:t>
          </a:r>
        </a:p>
      </dsp:txBody>
      <dsp:txXfrm>
        <a:off x="3185946" y="0"/>
        <a:ext cx="3185946" cy="2177719"/>
      </dsp:txXfrm>
    </dsp:sp>
    <dsp:sp modelId="{026E21CD-A776-4955-8008-8DA9439BB2F7}">
      <dsp:nvSpPr>
        <dsp:cNvPr id="0" name=""/>
        <dsp:cNvSpPr/>
      </dsp:nvSpPr>
      <dsp:spPr>
        <a:xfrm rot="10800000">
          <a:off x="0" y="2903625"/>
          <a:ext cx="3185946" cy="29036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u="sng" kern="1200">
              <a:latin typeface="Arial" pitchFamily="34" charset="0"/>
              <a:cs typeface="Arial" pitchFamily="34" charset="0"/>
            </a:rPr>
            <a:t>Lobbying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>
              <a:latin typeface="Arial" pitchFamily="34" charset="0"/>
              <a:cs typeface="Arial" pitchFamily="34" charset="0"/>
            </a:rPr>
            <a:t>Influencing decision-makers directly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>
              <a:latin typeface="Arial" pitchFamily="34" charset="0"/>
              <a:cs typeface="Arial" pitchFamily="34" charset="0"/>
            </a:rPr>
            <a:t>e.g. Action on Smoking and Health</a:t>
          </a:r>
        </a:p>
      </dsp:txBody>
      <dsp:txXfrm rot="10800000">
        <a:off x="0" y="3629531"/>
        <a:ext cx="3185946" cy="2177719"/>
      </dsp:txXfrm>
    </dsp:sp>
    <dsp:sp modelId="{E7BC4DA4-4339-4584-BF0B-C4BBD37207D2}">
      <dsp:nvSpPr>
        <dsp:cNvPr id="0" name=""/>
        <dsp:cNvSpPr/>
      </dsp:nvSpPr>
      <dsp:spPr>
        <a:xfrm rot="5400000">
          <a:off x="3327106" y="2762465"/>
          <a:ext cx="2903625" cy="31859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 dirty="0">
              <a:latin typeface="Arial" pitchFamily="34" charset="0"/>
              <a:cs typeface="Arial" pitchFamily="34" charset="0"/>
            </a:rPr>
            <a:t>Legal Action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 dirty="0">
              <a:latin typeface="Arial" pitchFamily="34" charset="0"/>
              <a:cs typeface="Arial" pitchFamily="34" charset="0"/>
            </a:rPr>
            <a:t>Using the Courts to try and change decisions of government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u="none" kern="1200" dirty="0">
              <a:latin typeface="Arial" pitchFamily="34" charset="0"/>
              <a:cs typeface="Arial" pitchFamily="34" charset="0"/>
            </a:rPr>
            <a:t>e.g. Junior doctors, Gina Miller/</a:t>
          </a:r>
          <a:r>
            <a:rPr lang="en-GB" sz="2000" b="0" u="none" kern="1200" dirty="0" err="1">
              <a:latin typeface="Arial" pitchFamily="34" charset="0"/>
              <a:cs typeface="Arial" pitchFamily="34" charset="0"/>
            </a:rPr>
            <a:t>Brexit</a:t>
          </a:r>
          <a:endParaRPr lang="en-GB" sz="2000" b="0" u="none" kern="1200" dirty="0">
            <a:latin typeface="Arial" pitchFamily="34" charset="0"/>
            <a:cs typeface="Arial" pitchFamily="34" charset="0"/>
          </a:endParaRPr>
        </a:p>
      </dsp:txBody>
      <dsp:txXfrm rot="-5400000">
        <a:off x="3185946" y="3629531"/>
        <a:ext cx="3185946" cy="2177719"/>
      </dsp:txXfrm>
    </dsp:sp>
    <dsp:sp modelId="{938C812C-6622-4E03-A2DE-ADCB6D7C2C23}">
      <dsp:nvSpPr>
        <dsp:cNvPr id="0" name=""/>
        <dsp:cNvSpPr/>
      </dsp:nvSpPr>
      <dsp:spPr>
        <a:xfrm>
          <a:off x="2230162" y="2177719"/>
          <a:ext cx="1911567" cy="14518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itchFamily="34" charset="0"/>
              <a:cs typeface="Arial" pitchFamily="34" charset="0"/>
            </a:rPr>
            <a:t>Methods</a:t>
          </a:r>
        </a:p>
      </dsp:txBody>
      <dsp:txXfrm>
        <a:off x="2301034" y="2248591"/>
        <a:ext cx="1769823" cy="1310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B609B-813C-4AC6-BBB1-64A8235EA9D4}">
      <dsp:nvSpPr>
        <dsp:cNvPr id="0" name=""/>
        <dsp:cNvSpPr/>
      </dsp:nvSpPr>
      <dsp:spPr>
        <a:xfrm>
          <a:off x="0" y="0"/>
          <a:ext cx="5919978" cy="128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 dirty="0">
              <a:latin typeface="Arial" pitchFamily="34" charset="0"/>
              <a:cs typeface="Arial" pitchFamily="34" charset="0"/>
            </a:rPr>
            <a:t>Traditionally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itchFamily="34" charset="0"/>
              <a:cs typeface="Arial" pitchFamily="34" charset="0"/>
            </a:rPr>
            <a:t>Parliament (both Houses), local MP,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Arial" pitchFamily="34" charset="0"/>
              <a:cs typeface="Arial" pitchFamily="34" charset="0"/>
            </a:rPr>
            <a:t>UK Court system, print media</a:t>
          </a:r>
        </a:p>
      </dsp:txBody>
      <dsp:txXfrm>
        <a:off x="37495" y="37495"/>
        <a:ext cx="4538584" cy="1205170"/>
      </dsp:txXfrm>
    </dsp:sp>
    <dsp:sp modelId="{A6D0E2FE-253B-402E-BD9A-AA03CFFA7891}">
      <dsp:nvSpPr>
        <dsp:cNvPr id="0" name=""/>
        <dsp:cNvSpPr/>
      </dsp:nvSpPr>
      <dsp:spPr>
        <a:xfrm>
          <a:off x="522350" y="1493520"/>
          <a:ext cx="5919978" cy="128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>
              <a:latin typeface="Arial" pitchFamily="34" charset="0"/>
              <a:cs typeface="Arial" pitchFamily="34" charset="0"/>
            </a:rPr>
            <a:t>Since 1997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itchFamily="34" charset="0"/>
              <a:cs typeface="Arial" pitchFamily="34" charset="0"/>
            </a:rPr>
            <a:t>Devolved assemblies, London Mayor, ECHR, UK Supreme Court, EU (with the UK signing the Social Chapter)</a:t>
          </a:r>
        </a:p>
      </dsp:txBody>
      <dsp:txXfrm>
        <a:off x="559845" y="1531015"/>
        <a:ext cx="4490533" cy="1205170"/>
      </dsp:txXfrm>
    </dsp:sp>
    <dsp:sp modelId="{F336A8D1-628F-436B-B673-F93D3CC54145}">
      <dsp:nvSpPr>
        <dsp:cNvPr id="0" name=""/>
        <dsp:cNvSpPr/>
      </dsp:nvSpPr>
      <dsp:spPr>
        <a:xfrm>
          <a:off x="1044701" y="2987040"/>
          <a:ext cx="5919978" cy="1280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>
              <a:latin typeface="Arial" pitchFamily="34" charset="0"/>
              <a:cs typeface="Arial" pitchFamily="34" charset="0"/>
            </a:rPr>
            <a:t>Since 2010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itchFamily="34" charset="0"/>
              <a:cs typeface="Arial" pitchFamily="34" charset="0"/>
            </a:rPr>
            <a:t>E-Petitions and social media more broadly</a:t>
          </a:r>
        </a:p>
      </dsp:txBody>
      <dsp:txXfrm>
        <a:off x="1082196" y="3024535"/>
        <a:ext cx="4490533" cy="1205170"/>
      </dsp:txXfrm>
    </dsp:sp>
    <dsp:sp modelId="{FD5CCC8B-B0AD-4EBE-8ECA-1413AEB00F63}">
      <dsp:nvSpPr>
        <dsp:cNvPr id="0" name=""/>
        <dsp:cNvSpPr/>
      </dsp:nvSpPr>
      <dsp:spPr>
        <a:xfrm>
          <a:off x="5087874" y="970788"/>
          <a:ext cx="832104" cy="832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>
            <a:latin typeface="Arial" pitchFamily="34" charset="0"/>
            <a:cs typeface="Arial" pitchFamily="34" charset="0"/>
          </a:endParaRPr>
        </a:p>
      </dsp:txBody>
      <dsp:txXfrm>
        <a:off x="5275097" y="970788"/>
        <a:ext cx="457658" cy="626158"/>
      </dsp:txXfrm>
    </dsp:sp>
    <dsp:sp modelId="{EB85CA40-FB06-4D86-8A2A-F0D56DD70B33}">
      <dsp:nvSpPr>
        <dsp:cNvPr id="0" name=""/>
        <dsp:cNvSpPr/>
      </dsp:nvSpPr>
      <dsp:spPr>
        <a:xfrm>
          <a:off x="5610225" y="2455773"/>
          <a:ext cx="832104" cy="8321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>
            <a:latin typeface="Arial" pitchFamily="34" charset="0"/>
            <a:cs typeface="Arial" pitchFamily="34" charset="0"/>
          </a:endParaRPr>
        </a:p>
      </dsp:txBody>
      <dsp:txXfrm>
        <a:off x="5797448" y="2455773"/>
        <a:ext cx="457658" cy="626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B7741-F027-4B99-8348-DD1B25B720D5}">
      <dsp:nvSpPr>
        <dsp:cNvPr id="0" name=""/>
        <dsp:cNvSpPr/>
      </dsp:nvSpPr>
      <dsp:spPr>
        <a:xfrm>
          <a:off x="2377403" y="1543"/>
          <a:ext cx="8057018" cy="8355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Everyone, including the monarchy, subject to the rule of law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 Right to justice and a fair trial</a:t>
          </a:r>
        </a:p>
      </dsp:txBody>
      <dsp:txXfrm>
        <a:off x="2377403" y="105982"/>
        <a:ext cx="7743701" cy="626633"/>
      </dsp:txXfrm>
    </dsp:sp>
    <dsp:sp modelId="{64C5DF90-F4E7-4718-87BE-6CBBED19527A}">
      <dsp:nvSpPr>
        <dsp:cNvPr id="0" name=""/>
        <dsp:cNvSpPr/>
      </dsp:nvSpPr>
      <dsp:spPr>
        <a:xfrm>
          <a:off x="4978" y="1543"/>
          <a:ext cx="2372424" cy="835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Magna Carta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1215</a:t>
          </a:r>
        </a:p>
      </dsp:txBody>
      <dsp:txXfrm>
        <a:off x="45764" y="42329"/>
        <a:ext cx="2290852" cy="753939"/>
      </dsp:txXfrm>
    </dsp:sp>
    <dsp:sp modelId="{D471A572-DF33-4738-9EB2-5F21EAEBF283}">
      <dsp:nvSpPr>
        <dsp:cNvPr id="0" name=""/>
        <dsp:cNvSpPr/>
      </dsp:nvSpPr>
      <dsp:spPr>
        <a:xfrm>
          <a:off x="2377403" y="920606"/>
          <a:ext cx="8057018" cy="8355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/>
            <a:t> Protection of workers rights under EU law, including anti-discrimination</a:t>
          </a:r>
        </a:p>
      </dsp:txBody>
      <dsp:txXfrm>
        <a:off x="2377403" y="1025045"/>
        <a:ext cx="7743701" cy="626633"/>
      </dsp:txXfrm>
    </dsp:sp>
    <dsp:sp modelId="{1224C1FE-F2E3-4423-B2E7-1C39D7FCCCCE}">
      <dsp:nvSpPr>
        <dsp:cNvPr id="0" name=""/>
        <dsp:cNvSpPr/>
      </dsp:nvSpPr>
      <dsp:spPr>
        <a:xfrm>
          <a:off x="4978" y="920606"/>
          <a:ext cx="2372424" cy="835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Social Chapter 1997</a:t>
          </a:r>
        </a:p>
      </dsp:txBody>
      <dsp:txXfrm>
        <a:off x="45764" y="961392"/>
        <a:ext cx="2290852" cy="753939"/>
      </dsp:txXfrm>
    </dsp:sp>
    <dsp:sp modelId="{C2CDD662-1D2A-4A4E-8E7C-B61C9B4A1054}">
      <dsp:nvSpPr>
        <dsp:cNvPr id="0" name=""/>
        <dsp:cNvSpPr/>
      </dsp:nvSpPr>
      <dsp:spPr>
        <a:xfrm>
          <a:off x="2377403" y="1839669"/>
          <a:ext cx="8057018" cy="8355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 Incorporates the ECHR into UK law</a:t>
          </a:r>
        </a:p>
      </dsp:txBody>
      <dsp:txXfrm>
        <a:off x="2377403" y="1944108"/>
        <a:ext cx="7743701" cy="626633"/>
      </dsp:txXfrm>
    </dsp:sp>
    <dsp:sp modelId="{FC988306-1428-4587-AB51-A467E788E8D6}">
      <dsp:nvSpPr>
        <dsp:cNvPr id="0" name=""/>
        <dsp:cNvSpPr/>
      </dsp:nvSpPr>
      <dsp:spPr>
        <a:xfrm>
          <a:off x="4978" y="1839669"/>
          <a:ext cx="2372424" cy="835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Human Rights Act 1998</a:t>
          </a:r>
        </a:p>
      </dsp:txBody>
      <dsp:txXfrm>
        <a:off x="45764" y="1880455"/>
        <a:ext cx="2290852" cy="753939"/>
      </dsp:txXfrm>
    </dsp:sp>
    <dsp:sp modelId="{4E18D630-7925-48A9-BAF2-BF035A663218}">
      <dsp:nvSpPr>
        <dsp:cNvPr id="0" name=""/>
        <dsp:cNvSpPr/>
      </dsp:nvSpPr>
      <dsp:spPr>
        <a:xfrm>
          <a:off x="2377403" y="2758732"/>
          <a:ext cx="8057018" cy="8355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'Right of access' to information</a:t>
          </a:r>
        </a:p>
      </dsp:txBody>
      <dsp:txXfrm>
        <a:off x="2377403" y="2863171"/>
        <a:ext cx="7743701" cy="626633"/>
      </dsp:txXfrm>
    </dsp:sp>
    <dsp:sp modelId="{A0DF15E3-845E-4174-8755-60AB3224C5CD}">
      <dsp:nvSpPr>
        <dsp:cNvPr id="0" name=""/>
        <dsp:cNvSpPr/>
      </dsp:nvSpPr>
      <dsp:spPr>
        <a:xfrm>
          <a:off x="4978" y="2758732"/>
          <a:ext cx="2372424" cy="835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Freedom of Information Act 2001</a:t>
          </a:r>
        </a:p>
      </dsp:txBody>
      <dsp:txXfrm>
        <a:off x="45764" y="2799518"/>
        <a:ext cx="2290852" cy="753939"/>
      </dsp:txXfrm>
    </dsp:sp>
    <dsp:sp modelId="{13864614-0CD5-43E6-A7BA-F0A17FBAB318}">
      <dsp:nvSpPr>
        <dsp:cNvPr id="0" name=""/>
        <dsp:cNvSpPr/>
      </dsp:nvSpPr>
      <dsp:spPr>
        <a:xfrm>
          <a:off x="2377403" y="3677795"/>
          <a:ext cx="8057018" cy="8355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/>
            <a:t>Single act protecting people from discrimination</a:t>
          </a:r>
        </a:p>
      </dsp:txBody>
      <dsp:txXfrm>
        <a:off x="2377403" y="3782234"/>
        <a:ext cx="7743701" cy="626633"/>
      </dsp:txXfrm>
    </dsp:sp>
    <dsp:sp modelId="{921D9628-7975-4BB7-851E-C429095327ED}">
      <dsp:nvSpPr>
        <dsp:cNvPr id="0" name=""/>
        <dsp:cNvSpPr/>
      </dsp:nvSpPr>
      <dsp:spPr>
        <a:xfrm>
          <a:off x="4978" y="3677795"/>
          <a:ext cx="2372424" cy="835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/>
          </a:r>
          <a:br>
            <a:rPr lang="en-GB" sz="2000" kern="1200"/>
          </a:br>
          <a:r>
            <a:rPr lang="en-GB" sz="2000" kern="1200"/>
            <a:t>Equality Act 2010</a:t>
          </a:r>
        </a:p>
      </dsp:txBody>
      <dsp:txXfrm>
        <a:off x="45764" y="3718581"/>
        <a:ext cx="2290852" cy="753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vXm6GBNq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briefings.files.parliament.uk/documents/RP13-14/RP13-14.pdf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gov.co.uk/news/2017/06/13/how-britain-voted-2017-general-elec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sos.com/sites/default/files/2017-06/how-britain-voted-in-the-2017-election_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325" y="535210"/>
            <a:ext cx="8911687" cy="247469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Is the world democratic?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Is democracy necessary?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1.1</a:t>
            </a:r>
            <a:endParaRPr lang="en-GB" sz="1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0"/>
          <a:stretch/>
        </p:blipFill>
        <p:spPr>
          <a:xfrm>
            <a:off x="352425" y="2221135"/>
            <a:ext cx="5873750" cy="288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57" y="3099606"/>
            <a:ext cx="7350309" cy="298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584" t="19778" r="30139" b="54222"/>
          <a:stretch/>
        </p:blipFill>
        <p:spPr>
          <a:xfrm>
            <a:off x="5014912" y="3938407"/>
            <a:ext cx="6941038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97" y="13615"/>
            <a:ext cx="3743329" cy="6229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Pressure Groups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333" y="670728"/>
            <a:ext cx="9326714" cy="792480"/>
          </a:xfrm>
        </p:spPr>
        <p:txBody>
          <a:bodyPr>
            <a:noAutofit/>
          </a:bodyPr>
          <a:lstStyle/>
          <a:p>
            <a:r>
              <a:rPr lang="en-GB" sz="2800" i="1" dirty="0" smtClean="0"/>
              <a:t>A group of </a:t>
            </a:r>
            <a:r>
              <a:rPr lang="en-GB" sz="2800" b="1" i="1" dirty="0" smtClean="0"/>
              <a:t>like-minded</a:t>
            </a:r>
            <a:r>
              <a:rPr lang="en-GB" sz="2800" i="1" dirty="0" smtClean="0"/>
              <a:t> individuals that seeks to </a:t>
            </a:r>
            <a:r>
              <a:rPr lang="en-GB" sz="2800" b="1" i="1" dirty="0" smtClean="0"/>
              <a:t>influence</a:t>
            </a:r>
            <a:r>
              <a:rPr lang="en-GB" sz="2800" i="1" dirty="0" smtClean="0"/>
              <a:t> those in power on a </a:t>
            </a:r>
            <a:r>
              <a:rPr lang="en-GB" sz="2800" b="1" i="1" dirty="0" smtClean="0"/>
              <a:t>specific</a:t>
            </a:r>
            <a:r>
              <a:rPr lang="en-GB" sz="2800" i="1" dirty="0" smtClean="0"/>
              <a:t> issue</a:t>
            </a:r>
            <a:endParaRPr lang="en-GB" sz="280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1.3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8429" y="1733438"/>
            <a:ext cx="4766451" cy="50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u="sng" dirty="0" smtClean="0"/>
              <a:t>But are they all the same?</a:t>
            </a:r>
            <a:endParaRPr lang="en-GB" sz="2800" b="1" u="sng" dirty="0"/>
          </a:p>
        </p:txBody>
      </p:sp>
      <p:pic>
        <p:nvPicPr>
          <p:cNvPr id="6" name="MYvXm6GBNq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5892" y="2675852"/>
            <a:ext cx="6201385" cy="348827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003689" y="2425821"/>
            <a:ext cx="3048000" cy="500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/>
              <a:t>What are/is:</a:t>
            </a:r>
          </a:p>
          <a:p>
            <a:r>
              <a:rPr lang="en-GB" sz="2800" dirty="0" smtClean="0"/>
              <a:t>Insiders</a:t>
            </a:r>
          </a:p>
          <a:p>
            <a:r>
              <a:rPr lang="en-GB" sz="2800" dirty="0" smtClean="0"/>
              <a:t>Outsiders</a:t>
            </a:r>
          </a:p>
          <a:p>
            <a:r>
              <a:rPr lang="en-GB" sz="2800" dirty="0" smtClean="0"/>
              <a:t>Sectional</a:t>
            </a:r>
          </a:p>
          <a:p>
            <a:r>
              <a:rPr lang="en-GB" sz="2800" dirty="0" smtClean="0"/>
              <a:t>Causal</a:t>
            </a:r>
          </a:p>
          <a:p>
            <a:r>
              <a:rPr lang="en-GB" sz="2800" dirty="0" smtClean="0"/>
              <a:t>Lobbying</a:t>
            </a:r>
          </a:p>
          <a:p>
            <a:r>
              <a:rPr lang="en-GB" sz="2800" dirty="0" smtClean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2161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97" y="13615"/>
            <a:ext cx="3743329" cy="6229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Pressure Groups</a:t>
            </a:r>
            <a:endParaRPr lang="en-GB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1.3</a:t>
            </a:r>
            <a:endParaRPr lang="en-GB" sz="1800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38663979"/>
              </p:ext>
            </p:extLst>
          </p:nvPr>
        </p:nvGraphicFramePr>
        <p:xfrm>
          <a:off x="-582109" y="1375882"/>
          <a:ext cx="6488056" cy="506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17"/>
          <p:cNvSpPr/>
          <p:nvPr/>
        </p:nvSpPr>
        <p:spPr>
          <a:xfrm>
            <a:off x="4195520" y="2953880"/>
            <a:ext cx="3800960" cy="95024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825464034"/>
              </p:ext>
            </p:extLst>
          </p:nvPr>
        </p:nvGraphicFramePr>
        <p:xfrm>
          <a:off x="5309419" y="636578"/>
          <a:ext cx="6371892" cy="580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895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8301265"/>
              </p:ext>
            </p:extLst>
          </p:nvPr>
        </p:nvGraphicFramePr>
        <p:xfrm>
          <a:off x="3004521" y="1547621"/>
          <a:ext cx="696468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739640" y="427950"/>
            <a:ext cx="738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Point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</a:rPr>
              <a:t>at which groups can use their methods to apply ‘pressure’ to try and achieve change</a:t>
            </a:r>
            <a:endParaRPr lang="en-GB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6861" y="5980385"/>
            <a:ext cx="5634883" cy="950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696" tIns="234696" rIns="234696" bIns="234696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7030A0"/>
                </a:solidFill>
              </a:rPr>
              <a:t>What links can be drawn between ‘access points’ and ‘methods’?</a:t>
            </a:r>
            <a:endParaRPr lang="en-US" sz="2400" b="1" kern="12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721" y="0"/>
            <a:ext cx="3804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i="1" dirty="0">
                <a:latin typeface="Arial" panose="020B0604020202020204" pitchFamily="34" charset="0"/>
                <a:ea typeface="Calibri" panose="020F0502020204030204" pitchFamily="34" charset="0"/>
              </a:rPr>
              <a:t>Access </a:t>
            </a:r>
            <a:r>
              <a:rPr lang="en-GB" sz="40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points</a:t>
            </a:r>
            <a:r>
              <a:rPr lang="en-GB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1.3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2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97" y="13615"/>
            <a:ext cx="3743329" cy="6229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Pressure Groups</a:t>
            </a:r>
            <a:endParaRPr lang="en-GB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1.3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95651" y="562255"/>
            <a:ext cx="3743329" cy="622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 smtClean="0"/>
              <a:t>Research task</a:t>
            </a:r>
            <a:endParaRPr lang="en-GB" b="1" u="sng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07262" y="600955"/>
            <a:ext cx="3717652" cy="5291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1" dirty="0" smtClean="0"/>
              <a:t>Pick a group</a:t>
            </a:r>
          </a:p>
          <a:p>
            <a:r>
              <a:rPr lang="en-GB" sz="2000" b="1" u="sng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Change.org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Amnesty International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Age UK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Action on Smoking and Health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Animal Liberation Front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FOREST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No Dash For Gas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Trade Union Congress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Stonewall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Fawcett Society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Howard League for Penal Reform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Greenpeace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Countryside Alliance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/>
              <a:t>Campaign for Nuclear Disarmament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95651" y="1185218"/>
            <a:ext cx="3603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each group, research their: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Membership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Celebrity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Successes and/or failures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Public opinion of them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324914" y="4157826"/>
            <a:ext cx="656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Create a presentation and handout which covers this information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17992"/>
              </p:ext>
            </p:extLst>
          </p:nvPr>
        </p:nvGraphicFramePr>
        <p:xfrm>
          <a:off x="5415348" y="5295598"/>
          <a:ext cx="6473979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234">
                  <a:extLst>
                    <a:ext uri="{9D8B030D-6E8A-4147-A177-3AD203B41FA5}">
                      <a16:colId xmlns:a16="http://schemas.microsoft.com/office/drawing/2014/main" val="1633220339"/>
                    </a:ext>
                  </a:extLst>
                </a:gridCol>
                <a:gridCol w="2239612">
                  <a:extLst>
                    <a:ext uri="{9D8B030D-6E8A-4147-A177-3AD203B41FA5}">
                      <a16:colId xmlns:a16="http://schemas.microsoft.com/office/drawing/2014/main" val="3532963625"/>
                    </a:ext>
                  </a:extLst>
                </a:gridCol>
                <a:gridCol w="2121133">
                  <a:extLst>
                    <a:ext uri="{9D8B030D-6E8A-4147-A177-3AD203B41FA5}">
                      <a16:colId xmlns:a16="http://schemas.microsoft.com/office/drawing/2014/main" val="3760112020"/>
                    </a:ext>
                  </a:extLst>
                </a:gridCol>
              </a:tblGrid>
              <a:tr h="28340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Debates on the Pressure Groups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70294"/>
                  </a:ext>
                </a:extLst>
              </a:tr>
              <a:tr h="85022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000" dirty="0">
                          <a:effectLst/>
                        </a:rPr>
                        <a:t>The most important factor?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000" dirty="0">
                          <a:effectLst/>
                        </a:rPr>
                        <a:t>How do these factors link together?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GB" sz="2000" dirty="0">
                          <a:effectLst/>
                        </a:rPr>
                        <a:t>What is pressure group power?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75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1.3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6828" y="97969"/>
            <a:ext cx="7067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New Social Movements </a:t>
            </a:r>
            <a:r>
              <a:rPr lang="en-GB" sz="3200" i="1" dirty="0" smtClean="0"/>
              <a:t>– </a:t>
            </a:r>
          </a:p>
          <a:p>
            <a:pPr algn="ctr"/>
            <a:r>
              <a:rPr lang="en-GB" sz="3200" i="1" dirty="0" smtClean="0"/>
              <a:t>Pressure Groups and Social Media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614" t="27694" r="36092" b="33780"/>
          <a:stretch/>
        </p:blipFill>
        <p:spPr>
          <a:xfrm>
            <a:off x="1714949" y="1175187"/>
            <a:ext cx="6164131" cy="4742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30872" y="2276865"/>
            <a:ext cx="3706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Pressure Groups vs. Parties</a:t>
            </a:r>
            <a:r>
              <a:rPr lang="en-GB" sz="3200" i="1" dirty="0" smtClean="0"/>
              <a:t> </a:t>
            </a:r>
          </a:p>
          <a:p>
            <a:pPr algn="ctr"/>
            <a:r>
              <a:rPr lang="en-GB" sz="3200" i="1" dirty="0" smtClean="0"/>
              <a:t>What are the differences?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4949" y="6092132"/>
            <a:ext cx="1032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7030A0"/>
                </a:solidFill>
              </a:rPr>
              <a:t>Are pressure groups good for UK democracy?</a:t>
            </a:r>
            <a:endParaRPr lang="en-GB" sz="32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83489"/>
              </p:ext>
            </p:extLst>
          </p:nvPr>
        </p:nvGraphicFramePr>
        <p:xfrm>
          <a:off x="1516828" y="1292628"/>
          <a:ext cx="10385613" cy="4129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340">
                  <a:extLst>
                    <a:ext uri="{9D8B030D-6E8A-4147-A177-3AD203B41FA5}">
                      <a16:colId xmlns:a16="http://schemas.microsoft.com/office/drawing/2014/main" val="2465652475"/>
                    </a:ext>
                  </a:extLst>
                </a:gridCol>
                <a:gridCol w="2442728">
                  <a:extLst>
                    <a:ext uri="{9D8B030D-6E8A-4147-A177-3AD203B41FA5}">
                      <a16:colId xmlns:a16="http://schemas.microsoft.com/office/drawing/2014/main" val="3894066991"/>
                    </a:ext>
                  </a:extLst>
                </a:gridCol>
                <a:gridCol w="3257353">
                  <a:extLst>
                    <a:ext uri="{9D8B030D-6E8A-4147-A177-3AD203B41FA5}">
                      <a16:colId xmlns:a16="http://schemas.microsoft.com/office/drawing/2014/main" val="1461329102"/>
                    </a:ext>
                  </a:extLst>
                </a:gridCol>
                <a:gridCol w="2932192">
                  <a:extLst>
                    <a:ext uri="{9D8B030D-6E8A-4147-A177-3AD203B41FA5}">
                      <a16:colId xmlns:a16="http://schemas.microsoft.com/office/drawing/2014/main" val="2375595429"/>
                    </a:ext>
                  </a:extLst>
                </a:gridCol>
              </a:tblGrid>
              <a:tr h="584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Definition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Gaining influence by...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For example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82387"/>
                  </a:ext>
                </a:extLst>
              </a:tr>
              <a:tr h="1461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Think tanks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Research groups advising on policy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...having close links with/advising parties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Adam Smith Institute and support for Conservatives in 2017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320953"/>
                  </a:ext>
                </a:extLst>
              </a:tr>
              <a:tr h="1169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Lobbyists (firm)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companies paid to act on behalf of a group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...having relationships with those in power in order to persuade them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Westbourne Communications and HS2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698652"/>
                  </a:ext>
                </a:extLst>
              </a:tr>
              <a:tr h="876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Corporations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Businesses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...donating money to parties hoping for favourable policies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JCB and Conservatives (£3.7m 2001-2015)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38472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35096" y="5630216"/>
            <a:ext cx="6956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role of these groups good for democracy?</a:t>
            </a:r>
            <a:endParaRPr kumimoji="0" lang="en-GB" alt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Distinguish between </a:t>
            </a:r>
            <a:r>
              <a:rPr kumimoji="0" lang="en-GB" altLang="en-US" sz="20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elitest</a:t>
            </a:r>
            <a:r>
              <a:rPr kumimoji="0" lang="en-GB" alt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pluralist democracy. Compare them to the role of these groups.</a:t>
            </a:r>
            <a:endParaRPr kumimoji="0" lang="en-GB" alt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19" y="84261"/>
            <a:ext cx="96424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influence of Think tanks, Lobbyists and Corporations</a:t>
            </a:r>
            <a:endParaRPr lang="en-GB" altLang="en-US" sz="2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1.3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8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</a:t>
            </a:r>
            <a:r>
              <a:rPr lang="en-GB" sz="1800" i="1" dirty="0" smtClean="0">
                <a:solidFill>
                  <a:schemeClr val="bg1"/>
                </a:solidFill>
              </a:rPr>
              <a:t>1.4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6720" y="108750"/>
            <a:ext cx="747191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milestones in the development of rights</a:t>
            </a:r>
            <a:endParaRPr kumimoji="0" lang="en-GB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78721848"/>
              </p:ext>
            </p:extLst>
          </p:nvPr>
        </p:nvGraphicFramePr>
        <p:xfrm>
          <a:off x="708235" y="1328013"/>
          <a:ext cx="10439400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0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87040" y="5955715"/>
            <a:ext cx="8732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difference between human rights and civil rights/liberties?</a:t>
            </a:r>
            <a:endParaRPr lang="en-GB" altLang="en-US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00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</a:t>
            </a:r>
            <a:r>
              <a:rPr lang="en-GB" sz="1800" i="1" dirty="0" smtClean="0">
                <a:solidFill>
                  <a:schemeClr val="bg1"/>
                </a:solidFill>
              </a:rPr>
              <a:t>1.4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6720" y="93361"/>
            <a:ext cx="9732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Extent, limits and tensions within a rights-based culture</a:t>
            </a:r>
            <a:endParaRPr lang="en-GB" altLang="en-US" sz="4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0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87039" y="6142165"/>
            <a:ext cx="8732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the </a:t>
            </a:r>
            <a:r>
              <a:rPr lang="en-GB" altLang="en-US" sz="20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 between rights and responsibilities?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relationship between rights and security concerns?</a:t>
            </a:r>
            <a:endParaRPr lang="en-GB" altLang="en-US" sz="32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8503"/>
              </p:ext>
            </p:extLst>
          </p:nvPr>
        </p:nvGraphicFramePr>
        <p:xfrm>
          <a:off x="1750376" y="4692297"/>
          <a:ext cx="9969182" cy="1263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756">
                  <a:extLst>
                    <a:ext uri="{9D8B030D-6E8A-4147-A177-3AD203B41FA5}">
                      <a16:colId xmlns:a16="http://schemas.microsoft.com/office/drawing/2014/main" val="1566280857"/>
                    </a:ext>
                  </a:extLst>
                </a:gridCol>
                <a:gridCol w="2491756">
                  <a:extLst>
                    <a:ext uri="{9D8B030D-6E8A-4147-A177-3AD203B41FA5}">
                      <a16:colId xmlns:a16="http://schemas.microsoft.com/office/drawing/2014/main" val="769581224"/>
                    </a:ext>
                  </a:extLst>
                </a:gridCol>
                <a:gridCol w="2492835">
                  <a:extLst>
                    <a:ext uri="{9D8B030D-6E8A-4147-A177-3AD203B41FA5}">
                      <a16:colId xmlns:a16="http://schemas.microsoft.com/office/drawing/2014/main" val="345167586"/>
                    </a:ext>
                  </a:extLst>
                </a:gridCol>
                <a:gridCol w="2492835">
                  <a:extLst>
                    <a:ext uri="{9D8B030D-6E8A-4147-A177-3AD203B41FA5}">
                      <a16:colId xmlns:a16="http://schemas.microsoft.com/office/drawing/2014/main" val="1229421288"/>
                    </a:ext>
                  </a:extLst>
                </a:gridCol>
              </a:tblGrid>
              <a:tr h="31585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Case Review – use these cases to answer the above questions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049359"/>
                  </a:ext>
                </a:extLst>
              </a:tr>
              <a:tr h="947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Delvigne</a:t>
                      </a:r>
                      <a:r>
                        <a:rPr lang="en-GB" sz="2000" dirty="0">
                          <a:effectLst/>
                        </a:rPr>
                        <a:t> v Commune de </a:t>
                      </a:r>
                      <a:r>
                        <a:rPr lang="en-GB" sz="2000" dirty="0" err="1">
                          <a:effectLst/>
                        </a:rPr>
                        <a:t>Lesparre</a:t>
                      </a:r>
                      <a:r>
                        <a:rPr lang="en-GB" sz="2000" dirty="0">
                          <a:effectLst/>
                        </a:rPr>
                        <a:t>-Medoc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Al </a:t>
                      </a:r>
                      <a:r>
                        <a:rPr lang="en-GB" sz="2000" dirty="0" err="1">
                          <a:effectLst/>
                        </a:rPr>
                        <a:t>Rawi</a:t>
                      </a:r>
                      <a:r>
                        <a:rPr lang="en-GB" sz="2000" dirty="0">
                          <a:effectLst/>
                        </a:rPr>
                        <a:t> v Security Services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Othman v UK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Rabone</a:t>
                      </a:r>
                      <a:r>
                        <a:rPr lang="en-GB" sz="2000" dirty="0">
                          <a:effectLst/>
                        </a:rPr>
                        <a:t> v Pennine Care NHS Trust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7455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4134" y="1140405"/>
            <a:ext cx="1007364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Rights and responsibilities</a:t>
            </a:r>
            <a:r>
              <a:rPr kumimoji="0" lang="en-GB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in exchange for rights, what duties do/should UK citizens have?</a:t>
            </a:r>
            <a:endParaRPr kumimoji="0" lang="en-GB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Collective vs. Individual rights</a:t>
            </a:r>
            <a:r>
              <a:rPr kumimoji="0" lang="en-GB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when should the majority be protected from the minority and vice versa?</a:t>
            </a:r>
            <a:endParaRPr kumimoji="0" lang="en-GB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Who deserves rights</a:t>
            </a:r>
            <a:r>
              <a:rPr kumimoji="0" lang="en-GB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Prisoners? Terrorists? Children? Everyone?</a:t>
            </a:r>
            <a:endParaRPr kumimoji="0" lang="en-GB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Rights vs. National Security</a:t>
            </a:r>
            <a:r>
              <a:rPr kumimoji="0" lang="en-GB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is it acceptable to remove rights of suspects in order to protect national security?</a:t>
            </a:r>
            <a:endParaRPr kumimoji="0" lang="en-GB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893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</a:t>
            </a:r>
            <a:r>
              <a:rPr lang="en-GB" sz="1800" i="1" dirty="0" smtClean="0">
                <a:solidFill>
                  <a:schemeClr val="bg1"/>
                </a:solidFill>
              </a:rPr>
              <a:t>1.4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6720" y="93361"/>
            <a:ext cx="57534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ECHR and the ECHR…</a:t>
            </a:r>
            <a:r>
              <a:rPr lang="en-GB" altLang="en-US" sz="28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d’oh</a:t>
            </a:r>
            <a:r>
              <a:rPr lang="en-GB" alt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GB" altLang="en-US" sz="4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0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0680" y="671293"/>
            <a:ext cx="1077468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2000" b="1" dirty="0" smtClean="0">
                <a:solidFill>
                  <a:srgbClr val="7030A0"/>
                </a:solidFill>
              </a:rPr>
              <a:t>SUPER-IMPORTANT</a:t>
            </a:r>
            <a:r>
              <a:rPr lang="en-GB" altLang="en-US" sz="3100" b="1" dirty="0" smtClean="0">
                <a:solidFill>
                  <a:srgbClr val="7030A0"/>
                </a:solidFill>
              </a:rPr>
              <a:t> – absolutely NOTHING to do with the EU!!</a:t>
            </a:r>
            <a:endParaRPr kumimoji="0" lang="en-GB" altLang="en-US" sz="3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r="6344"/>
          <a:stretch/>
        </p:blipFill>
        <p:spPr>
          <a:xfrm>
            <a:off x="1136264" y="2434167"/>
            <a:ext cx="3977640" cy="2969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04" y="2456145"/>
            <a:ext cx="6318268" cy="2969586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2885" y="1587908"/>
            <a:ext cx="47243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European Convention on Human Rights</a:t>
            </a:r>
            <a:endParaRPr lang="en-GB" altLang="en-US" sz="4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860663" y="1587908"/>
            <a:ext cx="47243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European Court of Human Rights</a:t>
            </a: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689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353" y="123880"/>
            <a:ext cx="4999868" cy="656050"/>
          </a:xfrm>
        </p:spPr>
        <p:txBody>
          <a:bodyPr/>
          <a:lstStyle/>
          <a:p>
            <a:pPr algn="ctr"/>
            <a:r>
              <a:rPr lang="en-GB" b="1" dirty="0" smtClean="0"/>
              <a:t>Democracy in the UK</a:t>
            </a:r>
            <a:endParaRPr lang="en-GB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2786816"/>
              </p:ext>
            </p:extLst>
          </p:nvPr>
        </p:nvGraphicFramePr>
        <p:xfrm>
          <a:off x="909572" y="451905"/>
          <a:ext cx="5057289" cy="485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7434" y="5463330"/>
            <a:ext cx="481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would you answer these questions?</a:t>
            </a:r>
            <a:endParaRPr lang="en-GB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3983468" y="1514097"/>
            <a:ext cx="2993322" cy="382675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5550923" y="3277176"/>
            <a:ext cx="1459430" cy="504425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2155977" y="4241626"/>
            <a:ext cx="4944070" cy="1221704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1.1</a:t>
            </a:r>
            <a:endParaRPr lang="en-GB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717" y="3277800"/>
            <a:ext cx="4999868" cy="6560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u="sng" dirty="0" smtClean="0"/>
              <a:t>DEMOCRACY</a:t>
            </a:r>
            <a:endParaRPr lang="en-GB" b="1" u="sng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1.1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 rot="18207602">
            <a:off x="4169146" y="2383929"/>
            <a:ext cx="367866" cy="10374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5908304" y="2487061"/>
            <a:ext cx="315487" cy="6585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 rot="4061926">
            <a:off x="8883463" y="2035811"/>
            <a:ext cx="370238" cy="18805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11"/>
          <p:cNvSpPr/>
          <p:nvPr/>
        </p:nvSpPr>
        <p:spPr>
          <a:xfrm rot="10800000">
            <a:off x="10869166" y="2943809"/>
            <a:ext cx="203590" cy="1430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12"/>
          <p:cNvSpPr/>
          <p:nvPr/>
        </p:nvSpPr>
        <p:spPr>
          <a:xfrm rot="14298327">
            <a:off x="3985525" y="3398252"/>
            <a:ext cx="402583" cy="735723"/>
          </a:xfrm>
          <a:prstGeom prst="upArrow">
            <a:avLst>
              <a:gd name="adj1" fmla="val 392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403591" y="4386315"/>
            <a:ext cx="2787822" cy="25771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i="1" dirty="0" smtClean="0"/>
              <a:t>Potential reform?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Devolution?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House of Lords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Voting 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Rights?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Lobbying?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err="1" smtClean="0"/>
              <a:t>Brexit</a:t>
            </a:r>
            <a:r>
              <a:rPr lang="en-GB" sz="2400" i="1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88357" y="4111484"/>
            <a:ext cx="3166640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i="1" dirty="0" smtClean="0"/>
              <a:t>Participation in…?</a:t>
            </a:r>
            <a:endParaRPr lang="en-GB" sz="2400" b="1" i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022888" y="2355158"/>
            <a:ext cx="1976771" cy="464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i="1" dirty="0" smtClean="0"/>
              <a:t>In the UK…?</a:t>
            </a:r>
            <a:endParaRPr lang="en-GB" sz="2400" b="1" i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81011" y="1687070"/>
            <a:ext cx="3162051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i="1" dirty="0" smtClean="0"/>
              <a:t>Rights v. Responsibilities…?</a:t>
            </a:r>
            <a:endParaRPr lang="en-GB" sz="2400" b="1" i="1" dirty="0"/>
          </a:p>
        </p:txBody>
      </p:sp>
      <p:sp>
        <p:nvSpPr>
          <p:cNvPr id="31" name="Up Arrow 30"/>
          <p:cNvSpPr/>
          <p:nvPr/>
        </p:nvSpPr>
        <p:spPr>
          <a:xfrm rot="19219495">
            <a:off x="5249712" y="1191062"/>
            <a:ext cx="315487" cy="8287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Up Arrow 31"/>
          <p:cNvSpPr/>
          <p:nvPr/>
        </p:nvSpPr>
        <p:spPr>
          <a:xfrm rot="776407">
            <a:off x="6549998" y="696917"/>
            <a:ext cx="305143" cy="9260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156842" y="166968"/>
            <a:ext cx="2730048" cy="1200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i="1" dirty="0" smtClean="0"/>
              <a:t>Freedoms…</a:t>
            </a:r>
          </a:p>
          <a:p>
            <a:pPr algn="ctr"/>
            <a:r>
              <a:rPr lang="en-GB" sz="2400" i="1" dirty="0" smtClean="0"/>
              <a:t>HRA</a:t>
            </a:r>
          </a:p>
          <a:p>
            <a:pPr algn="ctr"/>
            <a:r>
              <a:rPr lang="en-GB" sz="2400" i="1" dirty="0" smtClean="0"/>
              <a:t>Voting</a:t>
            </a:r>
            <a:endParaRPr lang="en-GB" sz="2400" i="1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13927" y="149847"/>
            <a:ext cx="3209284" cy="1146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i="1" dirty="0" smtClean="0"/>
              <a:t>Voting</a:t>
            </a:r>
          </a:p>
          <a:p>
            <a:pPr algn="ctr"/>
            <a:r>
              <a:rPr lang="en-GB" sz="2400" i="1" dirty="0" smtClean="0"/>
              <a:t>Paying taxes</a:t>
            </a:r>
          </a:p>
          <a:p>
            <a:pPr algn="ctr"/>
            <a:r>
              <a:rPr lang="en-GB" sz="2400" i="1" dirty="0" smtClean="0"/>
              <a:t>Abiding by the law</a:t>
            </a:r>
            <a:endParaRPr lang="en-GB" sz="2400" i="1" dirty="0"/>
          </a:p>
        </p:txBody>
      </p:sp>
      <p:sp>
        <p:nvSpPr>
          <p:cNvPr id="6" name="Bent-Up Arrow 5"/>
          <p:cNvSpPr/>
          <p:nvPr/>
        </p:nvSpPr>
        <p:spPr>
          <a:xfrm rot="5400000">
            <a:off x="1949731" y="4900354"/>
            <a:ext cx="946357" cy="283156"/>
          </a:xfrm>
          <a:prstGeom prst="bentUpArrow">
            <a:avLst>
              <a:gd name="adj1" fmla="val 25000"/>
              <a:gd name="adj2" fmla="val 26569"/>
              <a:gd name="adj3" fmla="val 20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707409" y="4807076"/>
            <a:ext cx="3057637" cy="189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Voting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Pressure groups</a:t>
            </a:r>
            <a:endParaRPr lang="en-GB" sz="2400" i="1" dirty="0"/>
          </a:p>
        </p:txBody>
      </p:sp>
      <p:sp>
        <p:nvSpPr>
          <p:cNvPr id="46" name="Bent-Up Arrow 45"/>
          <p:cNvSpPr/>
          <p:nvPr/>
        </p:nvSpPr>
        <p:spPr>
          <a:xfrm rot="16200000">
            <a:off x="10728918" y="1072380"/>
            <a:ext cx="2101485" cy="439996"/>
          </a:xfrm>
          <a:prstGeom prst="bentUpArrow">
            <a:avLst>
              <a:gd name="adj1" fmla="val 27341"/>
              <a:gd name="adj2" fmla="val 36655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9180235" y="166968"/>
            <a:ext cx="2819424" cy="189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Westminster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FTP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Devolution</a:t>
            </a:r>
            <a:endParaRPr lang="en-GB" sz="2400" i="1" dirty="0"/>
          </a:p>
        </p:txBody>
      </p:sp>
      <p:sp>
        <p:nvSpPr>
          <p:cNvPr id="48" name="Up Arrow 47"/>
          <p:cNvSpPr/>
          <p:nvPr/>
        </p:nvSpPr>
        <p:spPr>
          <a:xfrm rot="13657577">
            <a:off x="9480170" y="2525488"/>
            <a:ext cx="240806" cy="2426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66406" y="4731714"/>
            <a:ext cx="27797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 smtClean="0"/>
              <a:t>Problems?</a:t>
            </a:r>
            <a:endParaRPr lang="en-GB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Turnout?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Monarchy?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Apathy?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 smtClean="0"/>
              <a:t>Prisoners?</a:t>
            </a:r>
            <a:endParaRPr lang="en-GB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984638" y="2085508"/>
            <a:ext cx="1585418" cy="481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b="1" i="1" dirty="0" smtClean="0"/>
              <a:t>Types…?</a:t>
            </a:r>
            <a:endParaRPr lang="en-GB" sz="2400" b="1" i="1" dirty="0"/>
          </a:p>
        </p:txBody>
      </p:sp>
      <p:sp>
        <p:nvSpPr>
          <p:cNvPr id="25" name="Up Arrow 24"/>
          <p:cNvSpPr/>
          <p:nvPr/>
        </p:nvSpPr>
        <p:spPr>
          <a:xfrm rot="13461858">
            <a:off x="2731464" y="2457948"/>
            <a:ext cx="315487" cy="6062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Up Arrow 25"/>
          <p:cNvSpPr/>
          <p:nvPr/>
        </p:nvSpPr>
        <p:spPr>
          <a:xfrm rot="18370293">
            <a:off x="2637846" y="1580289"/>
            <a:ext cx="315487" cy="6062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Up Arrow 26"/>
          <p:cNvSpPr/>
          <p:nvPr/>
        </p:nvSpPr>
        <p:spPr>
          <a:xfrm rot="16200000">
            <a:off x="2472355" y="2022931"/>
            <a:ext cx="315487" cy="6062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971341" y="2085508"/>
            <a:ext cx="1355637" cy="481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i="1" dirty="0" smtClean="0"/>
              <a:t>liberal</a:t>
            </a:r>
            <a:endParaRPr lang="en-GB" sz="2400" i="1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248614" y="2759616"/>
            <a:ext cx="1585418" cy="481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i="1" dirty="0" smtClean="0"/>
              <a:t>direct</a:t>
            </a:r>
            <a:endParaRPr lang="en-GB" sz="2400" i="1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3130" y="1405274"/>
            <a:ext cx="2563705" cy="481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i="1" dirty="0" smtClean="0"/>
              <a:t>representative</a:t>
            </a:r>
            <a:endParaRPr lang="en-GB" sz="2400" i="1" dirty="0"/>
          </a:p>
        </p:txBody>
      </p:sp>
      <p:sp>
        <p:nvSpPr>
          <p:cNvPr id="49" name="Up Arrow 48"/>
          <p:cNvSpPr/>
          <p:nvPr/>
        </p:nvSpPr>
        <p:spPr>
          <a:xfrm rot="11844106">
            <a:off x="3154820" y="2651810"/>
            <a:ext cx="315487" cy="6051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946210" y="3216885"/>
            <a:ext cx="1585418" cy="481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400" i="1" dirty="0" smtClean="0"/>
              <a:t>pluralist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2499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9" grpId="0"/>
      <p:bldP spid="21" grpId="0"/>
      <p:bldP spid="22" grpId="0"/>
      <p:bldP spid="23" grpId="0"/>
      <p:bldP spid="31" grpId="0" animBg="1"/>
      <p:bldP spid="32" grpId="0" animBg="1"/>
      <p:bldP spid="36" grpId="0"/>
      <p:bldP spid="37" grpId="0"/>
      <p:bldP spid="6" grpId="0" animBg="1"/>
      <p:bldP spid="39" grpId="0"/>
      <p:bldP spid="46" grpId="0" animBg="1"/>
      <p:bldP spid="47" grpId="0"/>
      <p:bldP spid="48" grpId="0" animBg="1"/>
      <p:bldP spid="7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1.1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8700" y="3042501"/>
            <a:ext cx="119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VS.</a:t>
            </a:r>
            <a:endParaRPr lang="en-GB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15321" y="165100"/>
            <a:ext cx="2552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Origins</a:t>
            </a:r>
            <a:r>
              <a:rPr lang="en-GB" dirty="0" smtClean="0"/>
              <a:t>: Greek/Athens</a:t>
            </a:r>
          </a:p>
          <a:p>
            <a:endParaRPr lang="en-GB" dirty="0" smtClean="0"/>
          </a:p>
          <a:p>
            <a:r>
              <a:rPr lang="en-GB" b="1" i="1" dirty="0" smtClean="0"/>
              <a:t>Definition</a:t>
            </a:r>
            <a:r>
              <a:rPr lang="en-GB" dirty="0" smtClean="0"/>
              <a:t>: Citizens decide on policy directly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653197" y="4753210"/>
            <a:ext cx="2343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Origins</a:t>
            </a:r>
            <a:r>
              <a:rPr lang="en-GB" dirty="0" smtClean="0"/>
              <a:t>: </a:t>
            </a:r>
          </a:p>
          <a:p>
            <a:r>
              <a:rPr lang="en-GB" dirty="0" smtClean="0"/>
              <a:t>Roman/</a:t>
            </a:r>
          </a:p>
          <a:p>
            <a:r>
              <a:rPr lang="en-GB" dirty="0" smtClean="0"/>
              <a:t>Simon de Montfort</a:t>
            </a:r>
          </a:p>
          <a:p>
            <a:endParaRPr lang="en-GB" dirty="0" smtClean="0"/>
          </a:p>
          <a:p>
            <a:r>
              <a:rPr lang="en-GB" b="1" i="1" dirty="0" smtClean="0"/>
              <a:t>Definition</a:t>
            </a:r>
            <a:r>
              <a:rPr lang="en-GB" dirty="0" smtClean="0"/>
              <a:t>: Groups of citizens elect a representative</a:t>
            </a:r>
          </a:p>
          <a:p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99102"/>
              </p:ext>
            </p:extLst>
          </p:nvPr>
        </p:nvGraphicFramePr>
        <p:xfrm>
          <a:off x="2756083" y="850190"/>
          <a:ext cx="6356660" cy="201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330">
                  <a:extLst>
                    <a:ext uri="{9D8B030D-6E8A-4147-A177-3AD203B41FA5}">
                      <a16:colId xmlns:a16="http://schemas.microsoft.com/office/drawing/2014/main" val="893743797"/>
                    </a:ext>
                  </a:extLst>
                </a:gridCol>
                <a:gridCol w="3178330">
                  <a:extLst>
                    <a:ext uri="{9D8B030D-6E8A-4147-A177-3AD203B41FA5}">
                      <a16:colId xmlns:a16="http://schemas.microsoft.com/office/drawing/2014/main" val="1815032623"/>
                    </a:ext>
                  </a:extLst>
                </a:gridCol>
              </a:tblGrid>
              <a:tr h="4117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03924"/>
                  </a:ext>
                </a:extLst>
              </a:tr>
              <a:tr h="16056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0088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03787"/>
              </p:ext>
            </p:extLst>
          </p:nvPr>
        </p:nvGraphicFramePr>
        <p:xfrm>
          <a:off x="5229069" y="3891640"/>
          <a:ext cx="6356660" cy="2015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330">
                  <a:extLst>
                    <a:ext uri="{9D8B030D-6E8A-4147-A177-3AD203B41FA5}">
                      <a16:colId xmlns:a16="http://schemas.microsoft.com/office/drawing/2014/main" val="893743797"/>
                    </a:ext>
                  </a:extLst>
                </a:gridCol>
                <a:gridCol w="3178330">
                  <a:extLst>
                    <a:ext uri="{9D8B030D-6E8A-4147-A177-3AD203B41FA5}">
                      <a16:colId xmlns:a16="http://schemas.microsoft.com/office/drawing/2014/main" val="1815032623"/>
                    </a:ext>
                  </a:extLst>
                </a:gridCol>
              </a:tblGrid>
              <a:tr h="41009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03924"/>
                  </a:ext>
                </a:extLst>
              </a:tr>
              <a:tr h="16056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30088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89719" y="6298283"/>
            <a:ext cx="472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Types of each in the UK…?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46667" y="2976282"/>
            <a:ext cx="10739062" cy="1135660"/>
          </a:xfrm>
          <a:prstGeom prst="line">
            <a:avLst/>
          </a:prstGeom>
          <a:ln w="317500">
            <a:solidFill>
              <a:schemeClr val="accent1">
                <a:shade val="90000"/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1238898">
            <a:off x="657878" y="3987857"/>
            <a:ext cx="3946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Representative</a:t>
            </a:r>
            <a:endParaRPr lang="en-GB" sz="4000" b="1" dirty="0"/>
          </a:p>
        </p:txBody>
      </p:sp>
      <p:sp>
        <p:nvSpPr>
          <p:cNvPr id="26" name="TextBox 25"/>
          <p:cNvSpPr txBox="1"/>
          <p:nvPr/>
        </p:nvSpPr>
        <p:spPr>
          <a:xfrm rot="21238898">
            <a:off x="9991733" y="2231260"/>
            <a:ext cx="176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Direct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8702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1.1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090" y="824814"/>
            <a:ext cx="41477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Protection of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Rule of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Free and fair 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Limited government</a:t>
            </a:r>
            <a:endParaRPr lang="en-GB" sz="2400" dirty="0" smtClean="0"/>
          </a:p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224357" y="22811"/>
            <a:ext cx="551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LIBERAL DEMOCRACY</a:t>
            </a:r>
            <a:endParaRPr lang="en-GB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53150" y="1932810"/>
            <a:ext cx="603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PLURALIST DEMOCRACY</a:t>
            </a:r>
            <a:endParaRPr lang="en-GB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89469" y="0"/>
            <a:ext cx="41477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Many centres of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Toleration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 smtClean="0"/>
              <a:t>Competing groups with varied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Responsiveness</a:t>
            </a:r>
          </a:p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98" y="2640696"/>
            <a:ext cx="2600902" cy="4007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8991" y="3423941"/>
            <a:ext cx="5079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 smtClean="0">
                <a:solidFill>
                  <a:srgbClr val="7030A0"/>
                </a:solidFill>
              </a:rPr>
              <a:t>What kind of ‘democracy’ </a:t>
            </a:r>
          </a:p>
          <a:p>
            <a:pPr algn="ctr"/>
            <a:r>
              <a:rPr lang="en-GB" sz="3000" b="1" i="1" dirty="0" smtClean="0">
                <a:solidFill>
                  <a:srgbClr val="7030A0"/>
                </a:solidFill>
              </a:rPr>
              <a:t>best describes the UK?</a:t>
            </a:r>
            <a:endParaRPr lang="en-GB" sz="3000" b="1" i="1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28139" y="4623017"/>
            <a:ext cx="4161330" cy="1876321"/>
            <a:chOff x="1001220" y="3893837"/>
            <a:chExt cx="4161330" cy="1876321"/>
          </a:xfrm>
        </p:grpSpPr>
        <p:sp>
          <p:nvSpPr>
            <p:cNvPr id="9" name="Rounded Rectangle 8"/>
            <p:cNvSpPr/>
            <p:nvPr/>
          </p:nvSpPr>
          <p:spPr>
            <a:xfrm>
              <a:off x="3119718" y="3893837"/>
              <a:ext cx="2033308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Pluralist?</a:t>
              </a:r>
              <a:endParaRPr lang="en-GB" sz="24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01220" y="4855758"/>
              <a:ext cx="143718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Direct?</a:t>
              </a:r>
              <a:endParaRPr lang="en-GB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514600" y="4855758"/>
              <a:ext cx="264795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Representative?</a:t>
              </a:r>
              <a:endParaRPr lang="en-GB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018090" y="3893837"/>
              <a:ext cx="2007498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Liberal?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0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13" grpId="0"/>
      <p:bldP spid="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88" y="2275904"/>
            <a:ext cx="3334871" cy="230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79" y="2275904"/>
            <a:ext cx="3135522" cy="1280890"/>
          </a:xfrm>
        </p:spPr>
        <p:txBody>
          <a:bodyPr/>
          <a:lstStyle/>
          <a:p>
            <a:r>
              <a:rPr lang="en-GB" sz="3200" b="1" dirty="0" smtClean="0"/>
              <a:t>Participation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4706470" y="3884779"/>
            <a:ext cx="189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…crisis?!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8765" y="529912"/>
            <a:ext cx="2272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Citizenship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Rights v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Active citizenship</a:t>
            </a:r>
            <a:endParaRPr lang="en-GB" dirty="0"/>
          </a:p>
        </p:txBody>
      </p:sp>
      <p:sp>
        <p:nvSpPr>
          <p:cNvPr id="13" name="Notched Right Arrow 12"/>
          <p:cNvSpPr/>
          <p:nvPr/>
        </p:nvSpPr>
        <p:spPr>
          <a:xfrm rot="5400000">
            <a:off x="9635185" y="2660915"/>
            <a:ext cx="1239776" cy="5167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771414" y="3760840"/>
            <a:ext cx="2967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Two-party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Elitism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Micro v. macro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Individualism</a:t>
            </a:r>
          </a:p>
        </p:txBody>
      </p:sp>
      <p:sp>
        <p:nvSpPr>
          <p:cNvPr id="16" name="Bent-Up Arrow 15"/>
          <p:cNvSpPr/>
          <p:nvPr/>
        </p:nvSpPr>
        <p:spPr>
          <a:xfrm rot="5400000" flipV="1">
            <a:off x="8743341" y="4478976"/>
            <a:ext cx="910548" cy="24759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14676" y="4984314"/>
            <a:ext cx="2967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Low turnout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Falling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Legitimacy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Authority</a:t>
            </a:r>
          </a:p>
        </p:txBody>
      </p:sp>
      <p:sp>
        <p:nvSpPr>
          <p:cNvPr id="19" name="Bent-Up Arrow 18"/>
          <p:cNvSpPr/>
          <p:nvPr/>
        </p:nvSpPr>
        <p:spPr>
          <a:xfrm rot="10800000" flipV="1">
            <a:off x="2226346" y="5103909"/>
            <a:ext cx="2857263" cy="974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160928" y="2811677"/>
            <a:ext cx="2967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Voting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E-democracy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Electoral reform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Compulsory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Referendums</a:t>
            </a:r>
          </a:p>
        </p:txBody>
      </p:sp>
      <p:sp>
        <p:nvSpPr>
          <p:cNvPr id="21" name="Bent-Up Arrow 20"/>
          <p:cNvSpPr/>
          <p:nvPr/>
        </p:nvSpPr>
        <p:spPr>
          <a:xfrm rot="16200000" flipV="1">
            <a:off x="1977702" y="1298606"/>
            <a:ext cx="1740484" cy="10247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1.1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37486" y="474868"/>
            <a:ext cx="1918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E-petitions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Standing</a:t>
            </a:r>
            <a:endParaRPr lang="en-GB" dirty="0"/>
          </a:p>
        </p:txBody>
      </p:sp>
      <p:sp>
        <p:nvSpPr>
          <p:cNvPr id="24" name="Notched Right Arrow 23"/>
          <p:cNvSpPr/>
          <p:nvPr/>
        </p:nvSpPr>
        <p:spPr>
          <a:xfrm>
            <a:off x="6292443" y="1017579"/>
            <a:ext cx="2433919" cy="5167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 animBg="1"/>
      <p:bldP spid="16" grpId="0" animBg="1"/>
      <p:bldP spid="19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1.1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220" y="113358"/>
            <a:ext cx="7707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The health of UK representative democracy</a:t>
            </a:r>
            <a:endParaRPr lang="en-GB" sz="2800" b="1" u="sng" dirty="0"/>
          </a:p>
        </p:txBody>
      </p:sp>
      <p:grpSp>
        <p:nvGrpSpPr>
          <p:cNvPr id="8" name="Group 7"/>
          <p:cNvGrpSpPr/>
          <p:nvPr/>
        </p:nvGrpSpPr>
        <p:grpSpPr>
          <a:xfrm>
            <a:off x="2428874" y="787399"/>
            <a:ext cx="7334250" cy="3140075"/>
            <a:chOff x="2428875" y="1955799"/>
            <a:chExt cx="7334250" cy="3140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8875" y="1955799"/>
              <a:ext cx="7334250" cy="31400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00999" y="2324100"/>
              <a:ext cx="1762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The people…</a:t>
              </a:r>
              <a:endParaRPr lang="en-GB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30498" y="2324100"/>
              <a:ext cx="2133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The institutions…</a:t>
              </a:r>
              <a:endParaRPr lang="en-GB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5748" y="2139434"/>
              <a:ext cx="1708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The power…</a:t>
              </a:r>
              <a:endParaRPr lang="en-GB" b="1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2984500" y="3213100"/>
            <a:ext cx="406400" cy="12573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882059" y="3213100"/>
            <a:ext cx="431274" cy="12573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5999" y="3449645"/>
            <a:ext cx="0" cy="117315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62667" y="4622800"/>
            <a:ext cx="2252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Monarchy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House of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House of Lords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Supreme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Prime Minister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3755" y="4775199"/>
            <a:ext cx="2252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Referendums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Constituencies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7054" y="4622800"/>
            <a:ext cx="225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12452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56" y="0"/>
            <a:ext cx="3275012" cy="750262"/>
          </a:xfrm>
        </p:spPr>
        <p:txBody>
          <a:bodyPr/>
          <a:lstStyle/>
          <a:p>
            <a:r>
              <a:rPr lang="en-GB" b="1" u="sng" dirty="0" smtClean="0"/>
              <a:t>The Franchise</a:t>
            </a:r>
            <a:endParaRPr lang="en-GB" b="1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7" y="11738"/>
            <a:ext cx="2201333" cy="145707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1.2</a:t>
            </a:r>
            <a:endParaRPr lang="en-GB" sz="18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96697"/>
              </p:ext>
            </p:extLst>
          </p:nvPr>
        </p:nvGraphicFramePr>
        <p:xfrm>
          <a:off x="1886962" y="762000"/>
          <a:ext cx="7951305" cy="4316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122">
                  <a:extLst>
                    <a:ext uri="{9D8B030D-6E8A-4147-A177-3AD203B41FA5}">
                      <a16:colId xmlns:a16="http://schemas.microsoft.com/office/drawing/2014/main" val="2801020839"/>
                    </a:ext>
                  </a:extLst>
                </a:gridCol>
                <a:gridCol w="1939516">
                  <a:extLst>
                    <a:ext uri="{9D8B030D-6E8A-4147-A177-3AD203B41FA5}">
                      <a16:colId xmlns:a16="http://schemas.microsoft.com/office/drawing/2014/main" val="1754783030"/>
                    </a:ext>
                  </a:extLst>
                </a:gridCol>
                <a:gridCol w="2126875">
                  <a:extLst>
                    <a:ext uri="{9D8B030D-6E8A-4147-A177-3AD203B41FA5}">
                      <a16:colId xmlns:a16="http://schemas.microsoft.com/office/drawing/2014/main" val="2879593695"/>
                    </a:ext>
                  </a:extLst>
                </a:gridCol>
                <a:gridCol w="1949928">
                  <a:extLst>
                    <a:ext uri="{9D8B030D-6E8A-4147-A177-3AD203B41FA5}">
                      <a16:colId xmlns:a16="http://schemas.microsoft.com/office/drawing/2014/main" val="3708797474"/>
                    </a:ext>
                  </a:extLst>
                </a:gridCol>
                <a:gridCol w="1377864">
                  <a:extLst>
                    <a:ext uri="{9D8B030D-6E8A-4147-A177-3AD203B41FA5}">
                      <a16:colId xmlns:a16="http://schemas.microsoft.com/office/drawing/2014/main" val="3897096297"/>
                    </a:ext>
                  </a:extLst>
                </a:gridCol>
              </a:tblGrid>
              <a:tr h="294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Great Reform Act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Representation of the People Acts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214785"/>
                  </a:ext>
                </a:extLst>
              </a:tr>
              <a:tr h="206099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ACT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1832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2000" dirty="0">
                          <a:effectLst/>
                        </a:rPr>
                        <a:t>All male householders paying annual rent of £10+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1918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2000" dirty="0">
                          <a:effectLst/>
                        </a:rPr>
                        <a:t>Women aged 30+ with property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en-GB" sz="20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2000" dirty="0" smtClean="0">
                          <a:effectLst/>
                        </a:rPr>
                        <a:t>Men </a:t>
                      </a:r>
                      <a:r>
                        <a:rPr lang="en-GB" sz="2000" dirty="0">
                          <a:effectLst/>
                        </a:rPr>
                        <a:t>aged 21+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1928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2000" dirty="0">
                          <a:effectLst/>
                        </a:rPr>
                        <a:t>All women and men aged 21+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1969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r>
                        <a:rPr lang="en-GB" sz="2000" dirty="0">
                          <a:effectLst/>
                        </a:rPr>
                        <a:t>All men and women 18+ 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1518071"/>
                  </a:ext>
                </a:extLst>
              </a:tr>
              <a:tr h="117771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IMPACT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Increased electorate 366,000 to 650,000 (18% of men)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Tripled electorate to 21m (43% women)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15 million women able to vote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Total 46 million eligible voters (2016)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65203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84649" y="3070224"/>
            <a:ext cx="16154547" cy="7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62" y="5197051"/>
            <a:ext cx="2082800" cy="152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66" y="5197051"/>
            <a:ext cx="2698171" cy="1528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541" y="5197051"/>
            <a:ext cx="3036890" cy="15184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90667" y="5197051"/>
            <a:ext cx="2112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7030A0"/>
                </a:solidFill>
              </a:rPr>
              <a:t>What about these groups?</a:t>
            </a:r>
            <a:endParaRPr lang="en-GB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9990667" y="6529892"/>
            <a:ext cx="1993352" cy="0"/>
          </a:xfrm>
          <a:prstGeom prst="straightConnector1">
            <a:avLst/>
          </a:prstGeom>
          <a:ln w="635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302530" y="3022760"/>
            <a:ext cx="1681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Research briefing</a:t>
            </a:r>
            <a:endParaRPr lang="en-GB" sz="24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7" y="11738"/>
            <a:ext cx="2201333" cy="145707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00357" y="636578"/>
            <a:ext cx="1617185" cy="656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1800" i="1" dirty="0" smtClean="0">
                <a:solidFill>
                  <a:schemeClr val="bg1"/>
                </a:solidFill>
              </a:rPr>
              <a:t>Democracy 1.2</a:t>
            </a:r>
            <a:endParaRPr lang="en-GB" sz="1800" i="1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84649" y="3070224"/>
            <a:ext cx="16154547" cy="7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990667" y="1882470"/>
            <a:ext cx="21122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Should 16 year olds be allowed to vote</a:t>
            </a:r>
            <a:r>
              <a:rPr lang="en-GB" sz="2400" b="1" dirty="0" smtClean="0">
                <a:solidFill>
                  <a:srgbClr val="7030A0"/>
                </a:solidFill>
              </a:rPr>
              <a:t>?</a:t>
            </a:r>
          </a:p>
          <a:p>
            <a:pPr algn="ctr"/>
            <a:endParaRPr lang="en-GB" sz="2400" b="1" dirty="0">
              <a:solidFill>
                <a:srgbClr val="7030A0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7030A0"/>
                </a:solidFill>
              </a:rPr>
              <a:t>Should the UK have compulsory voting?</a:t>
            </a:r>
            <a:endParaRPr lang="en-GB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3188" y="6127118"/>
            <a:ext cx="9990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://yougov.co.uk/news/2017/06/13/how-britain-voted-2017-general-election</a:t>
            </a:r>
            <a:r>
              <a:rPr lang="en-GB" sz="1600" dirty="0" smtClean="0">
                <a:hlinkClick r:id="rId3"/>
              </a:rPr>
              <a:t>/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www.ipsos.com/sites/default/files/2017-06/how-britain-voted-in-the-2017-election_2.pdf</a:t>
            </a:r>
            <a:endParaRPr lang="en-GB" sz="1600" dirty="0" smtClean="0"/>
          </a:p>
          <a:p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12328" y="636578"/>
            <a:ext cx="3937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b="1" dirty="0" smtClean="0"/>
              <a:t>Legitimacy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3200" b="1" dirty="0" smtClean="0"/>
              <a:t>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813188" y="5208278"/>
            <a:ext cx="7699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Outline what the average Labour, Conservative and Liberal Democrat voter ‘looks’ like.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4709"/>
              </p:ext>
            </p:extLst>
          </p:nvPr>
        </p:nvGraphicFramePr>
        <p:xfrm>
          <a:off x="1516828" y="1882470"/>
          <a:ext cx="8128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872">
                  <a:extLst>
                    <a:ext uri="{9D8B030D-6E8A-4147-A177-3AD203B41FA5}">
                      <a16:colId xmlns:a16="http://schemas.microsoft.com/office/drawing/2014/main" val="3235606086"/>
                    </a:ext>
                  </a:extLst>
                </a:gridCol>
                <a:gridCol w="3790128">
                  <a:extLst>
                    <a:ext uri="{9D8B030D-6E8A-4147-A177-3AD203B41FA5}">
                      <a16:colId xmlns:a16="http://schemas.microsoft.com/office/drawing/2014/main" val="3831813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u="sng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Suffragists (1897)/Suffragettes (1903)</a:t>
                      </a:r>
                      <a:endParaRPr lang="en-GB" sz="2000" u="sng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b="1" i="1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Lobbying</a:t>
                      </a:r>
                      <a:r>
                        <a:rPr lang="en-GB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e.g. annual debates on female suffrage</a:t>
                      </a:r>
                      <a:r>
                        <a:rPr lang="en-GB" b="1" i="1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GB" i="1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Conciliation Bill 1910</a:t>
                      </a:r>
                      <a:endParaRPr lang="en-GB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Peaceful protests e.g. Hyde Park 1907</a:t>
                      </a:r>
                      <a:endParaRPr lang="en-GB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b="1" i="1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Militant</a:t>
                      </a:r>
                      <a:r>
                        <a:rPr lang="en-GB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action e.g. storming Parliament 1908; bombing Lloyd-George’s house</a:t>
                      </a:r>
                      <a:endParaRPr lang="en-GB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WWI Home Front</a:t>
                      </a:r>
                      <a:endParaRPr lang="en-GB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en-GB" u="sng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Votes at 16 </a:t>
                      </a:r>
                      <a:r>
                        <a:rPr lang="en-GB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(http://www.votesat16.org/)</a:t>
                      </a:r>
                      <a:endParaRPr lang="en-GB" sz="2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b="0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Scottish referendum 2014</a:t>
                      </a:r>
                      <a:endParaRPr lang="en-GB" sz="20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b="0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House of Lords support, 2015</a:t>
                      </a:r>
                      <a:endParaRPr lang="en-GB" sz="20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b="0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Green Party support 2017</a:t>
                      </a:r>
                      <a:endParaRPr lang="en-GB" sz="20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b="0" dirty="0" smtClean="0"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2000" b="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577034"/>
                  </a:ext>
                </a:extLst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249456" y="0"/>
            <a:ext cx="3275012" cy="750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 smtClean="0"/>
              <a:t>The Franchise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2830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1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488</TotalTime>
  <Words>1138</Words>
  <Application>Microsoft Office PowerPoint</Application>
  <PresentationFormat>Widescreen</PresentationFormat>
  <Paragraphs>303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Wingdings 3</vt:lpstr>
      <vt:lpstr>Wisp</vt:lpstr>
      <vt:lpstr>Is the world democratic?  Is democracy necessary?</vt:lpstr>
      <vt:lpstr>Democracy in the UK</vt:lpstr>
      <vt:lpstr>DEMOCRACY</vt:lpstr>
      <vt:lpstr>PowerPoint Presentation</vt:lpstr>
      <vt:lpstr>PowerPoint Presentation</vt:lpstr>
      <vt:lpstr>Participation</vt:lpstr>
      <vt:lpstr>PowerPoint Presentation</vt:lpstr>
      <vt:lpstr>The Franchise</vt:lpstr>
      <vt:lpstr>PowerPoint Presentation</vt:lpstr>
      <vt:lpstr>Pressure Groups</vt:lpstr>
      <vt:lpstr>Pressure Groups</vt:lpstr>
      <vt:lpstr>PowerPoint Presentation</vt:lpstr>
      <vt:lpstr>Pressure Groups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Loughborough Endowed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in the UK</dc:title>
  <dc:creator>Sarra Jenkins</dc:creator>
  <cp:lastModifiedBy>Sarra Jenkins</cp:lastModifiedBy>
  <cp:revision>24</cp:revision>
  <dcterms:created xsi:type="dcterms:W3CDTF">2017-09-06T08:49:58Z</dcterms:created>
  <dcterms:modified xsi:type="dcterms:W3CDTF">2017-09-25T18:58:29Z</dcterms:modified>
</cp:coreProperties>
</file>