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58" r:id="rId5"/>
    <p:sldId id="259" r:id="rId6"/>
    <p:sldId id="261" r:id="rId7"/>
    <p:sldId id="262" r:id="rId8"/>
    <p:sldId id="263" r:id="rId9"/>
    <p:sldId id="264" r:id="rId10"/>
    <p:sldId id="266"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91" d="100"/>
          <a:sy n="91" d="100"/>
        </p:scale>
        <p:origin x="12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12/10/2019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ownloads.frcaction.org/EF/EF18H05.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Trials and Mocks</a:t>
            </a:r>
            <a:endParaRPr lang="en-GB" dirty="0"/>
          </a:p>
        </p:txBody>
      </p:sp>
      <p:sp>
        <p:nvSpPr>
          <p:cNvPr id="3" name="Subtitle 2"/>
          <p:cNvSpPr>
            <a:spLocks noGrp="1"/>
          </p:cNvSpPr>
          <p:nvPr>
            <p:ph type="subTitle" idx="1"/>
          </p:nvPr>
        </p:nvSpPr>
        <p:spPr/>
        <p:txBody>
          <a:bodyPr/>
          <a:lstStyle/>
          <a:p>
            <a:r>
              <a:rPr lang="en-GB" dirty="0" smtClean="0"/>
              <a:t>Feedback and preparation</a:t>
            </a:r>
            <a:endParaRPr lang="en-GB" dirty="0"/>
          </a:p>
        </p:txBody>
      </p:sp>
    </p:spTree>
    <p:extLst>
      <p:ext uri="{BB962C8B-B14F-4D97-AF65-F5344CB8AC3E}">
        <p14:creationId xmlns:p14="http://schemas.microsoft.com/office/powerpoint/2010/main" val="594695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 Body</a:t>
            </a:r>
            <a:endParaRPr lang="en-GB" dirty="0"/>
          </a:p>
        </p:txBody>
      </p:sp>
      <p:sp>
        <p:nvSpPr>
          <p:cNvPr id="3" name="Content Placeholder 2"/>
          <p:cNvSpPr>
            <a:spLocks noGrp="1"/>
          </p:cNvSpPr>
          <p:nvPr>
            <p:ph idx="1"/>
          </p:nvPr>
        </p:nvSpPr>
        <p:spPr/>
        <p:txBody>
          <a:bodyPr>
            <a:normAutofit/>
          </a:bodyPr>
          <a:lstStyle/>
          <a:p>
            <a:r>
              <a:rPr lang="en-GB" sz="2000" dirty="0" smtClean="0"/>
              <a:t>The easiest way to answer this question was looking at different checks, using cases to illustrate…</a:t>
            </a:r>
          </a:p>
          <a:p>
            <a:pPr lvl="1"/>
            <a:r>
              <a:rPr lang="en-GB" dirty="0" smtClean="0"/>
              <a:t>Constitution</a:t>
            </a:r>
          </a:p>
          <a:p>
            <a:pPr lvl="1"/>
            <a:r>
              <a:rPr lang="en-GB" dirty="0" smtClean="0"/>
              <a:t>Stare decisis</a:t>
            </a:r>
          </a:p>
          <a:p>
            <a:pPr lvl="1"/>
            <a:r>
              <a:rPr lang="en-GB" dirty="0" smtClean="0"/>
              <a:t>No initiation</a:t>
            </a:r>
          </a:p>
          <a:p>
            <a:pPr lvl="1"/>
            <a:r>
              <a:rPr lang="en-GB" dirty="0" smtClean="0"/>
              <a:t>No enforcement</a:t>
            </a:r>
          </a:p>
          <a:p>
            <a:pPr lvl="1"/>
            <a:r>
              <a:rPr lang="en-GB" dirty="0" smtClean="0"/>
              <a:t>Judicial restraint</a:t>
            </a:r>
          </a:p>
        </p:txBody>
      </p:sp>
    </p:spTree>
    <p:extLst>
      <p:ext uri="{BB962C8B-B14F-4D97-AF65-F5344CB8AC3E}">
        <p14:creationId xmlns:p14="http://schemas.microsoft.com/office/powerpoint/2010/main" val="3625268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Mock</a:t>
            </a:r>
            <a:endParaRPr lang="en-GB" dirty="0"/>
          </a:p>
        </p:txBody>
      </p:sp>
      <p:sp>
        <p:nvSpPr>
          <p:cNvPr id="3" name="Content Placeholder 2"/>
          <p:cNvSpPr>
            <a:spLocks noGrp="1"/>
          </p:cNvSpPr>
          <p:nvPr>
            <p:ph idx="1"/>
          </p:nvPr>
        </p:nvSpPr>
        <p:spPr/>
        <p:txBody>
          <a:bodyPr/>
          <a:lstStyle/>
          <a:p>
            <a:r>
              <a:rPr lang="en-GB" dirty="0" smtClean="0"/>
              <a:t>1 x UK Source 30 marker</a:t>
            </a:r>
          </a:p>
          <a:p>
            <a:r>
              <a:rPr lang="en-GB" dirty="0" smtClean="0"/>
              <a:t>1 x US 30 marker</a:t>
            </a:r>
          </a:p>
          <a:p>
            <a:r>
              <a:rPr lang="en-GB" dirty="0" smtClean="0"/>
              <a:t>1 x core ideologies 24 marker</a:t>
            </a:r>
          </a:p>
          <a:p>
            <a:endParaRPr lang="en-GB" dirty="0"/>
          </a:p>
          <a:p>
            <a:r>
              <a:rPr lang="en-GB" dirty="0" smtClean="0"/>
              <a:t>Choice of 2 for each question</a:t>
            </a:r>
            <a:endParaRPr lang="en-GB" dirty="0"/>
          </a:p>
        </p:txBody>
      </p:sp>
    </p:spTree>
    <p:extLst>
      <p:ext uri="{BB962C8B-B14F-4D97-AF65-F5344CB8AC3E}">
        <p14:creationId xmlns:p14="http://schemas.microsoft.com/office/powerpoint/2010/main" val="2539034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Revision	</a:t>
            </a:r>
            <a:endParaRPr lang="en-GB" dirty="0"/>
          </a:p>
        </p:txBody>
      </p:sp>
      <p:sp>
        <p:nvSpPr>
          <p:cNvPr id="3" name="Content Placeholder 2"/>
          <p:cNvSpPr>
            <a:spLocks noGrp="1"/>
          </p:cNvSpPr>
          <p:nvPr>
            <p:ph idx="1"/>
          </p:nvPr>
        </p:nvSpPr>
        <p:spPr/>
        <p:txBody>
          <a:bodyPr/>
          <a:lstStyle/>
          <a:p>
            <a:r>
              <a:rPr lang="en-GB" dirty="0" smtClean="0"/>
              <a:t>NOT stuff!</a:t>
            </a:r>
          </a:p>
          <a:p>
            <a:r>
              <a:rPr lang="en-GB" dirty="0" err="1" smtClean="0"/>
              <a:t>Kialo</a:t>
            </a:r>
            <a:endParaRPr lang="en-GB" dirty="0" smtClean="0"/>
          </a:p>
          <a:p>
            <a:r>
              <a:rPr lang="en-GB" dirty="0" smtClean="0"/>
              <a:t>Case Studies</a:t>
            </a:r>
          </a:p>
          <a:p>
            <a:r>
              <a:rPr lang="en-GB" dirty="0" smtClean="0"/>
              <a:t>Essay planning</a:t>
            </a:r>
          </a:p>
          <a:p>
            <a:r>
              <a:rPr lang="en-GB" dirty="0" smtClean="0"/>
              <a:t>AO1/2/3 </a:t>
            </a:r>
            <a:r>
              <a:rPr lang="en-GB" dirty="0" smtClean="0"/>
              <a:t>tables</a:t>
            </a:r>
          </a:p>
          <a:p>
            <a:r>
              <a:rPr lang="en-GB" dirty="0" smtClean="0"/>
              <a:t>Mind maps (</a:t>
            </a:r>
            <a:r>
              <a:rPr lang="en-GB" dirty="0" err="1" smtClean="0"/>
              <a:t>iMindMap</a:t>
            </a:r>
            <a:r>
              <a:rPr lang="en-GB" dirty="0" smtClean="0"/>
              <a:t>, Simple Minds)</a:t>
            </a:r>
          </a:p>
          <a:p>
            <a:r>
              <a:rPr lang="en-GB" dirty="0" smtClean="0"/>
              <a:t>Revision clocks</a:t>
            </a:r>
          </a:p>
          <a:p>
            <a:r>
              <a:rPr lang="en-GB" dirty="0" smtClean="0"/>
              <a:t>Use your structure strips</a:t>
            </a:r>
          </a:p>
          <a:p>
            <a:r>
              <a:rPr lang="en-GB" dirty="0" smtClean="0"/>
              <a:t>Keep it, build it, </a:t>
            </a:r>
            <a:r>
              <a:rPr lang="en-GB" smtClean="0"/>
              <a:t>bin it</a:t>
            </a:r>
            <a:endParaRPr lang="en-GB" dirty="0" smtClean="0"/>
          </a:p>
          <a:p>
            <a:endParaRPr lang="en-GB" dirty="0"/>
          </a:p>
        </p:txBody>
      </p:sp>
    </p:spTree>
    <p:extLst>
      <p:ext uri="{BB962C8B-B14F-4D97-AF65-F5344CB8AC3E}">
        <p14:creationId xmlns:p14="http://schemas.microsoft.com/office/powerpoint/2010/main" val="3830602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81210"/>
            <a:ext cx="9839098" cy="1280890"/>
          </a:xfrm>
        </p:spPr>
        <p:txBody>
          <a:bodyPr>
            <a:normAutofit fontScale="90000"/>
          </a:bodyPr>
          <a:lstStyle/>
          <a:p>
            <a:r>
              <a:rPr lang="en-GB" b="1" dirty="0" smtClean="0"/>
              <a:t>Evaluate the view </a:t>
            </a:r>
            <a:r>
              <a:rPr lang="en-GB" dirty="0" smtClean="0"/>
              <a:t>that the </a:t>
            </a:r>
            <a:r>
              <a:rPr lang="en-GB" b="1" dirty="0" smtClean="0"/>
              <a:t>Republican Party </a:t>
            </a:r>
            <a:r>
              <a:rPr lang="en-GB" dirty="0" smtClean="0"/>
              <a:t>and </a:t>
            </a:r>
            <a:r>
              <a:rPr lang="en-GB" b="1" dirty="0" smtClean="0"/>
              <a:t>Democratic Party </a:t>
            </a:r>
            <a:r>
              <a:rPr lang="en-GB" dirty="0" smtClean="0"/>
              <a:t>in </a:t>
            </a:r>
            <a:r>
              <a:rPr lang="en-GB" b="1" dirty="0" smtClean="0"/>
              <a:t>the US </a:t>
            </a:r>
            <a:r>
              <a:rPr lang="en-GB" dirty="0" smtClean="0"/>
              <a:t>have </a:t>
            </a:r>
            <a:r>
              <a:rPr lang="en-GB" b="1" dirty="0" smtClean="0"/>
              <a:t>more</a:t>
            </a:r>
            <a:r>
              <a:rPr lang="en-GB" dirty="0" smtClean="0"/>
              <a:t> in </a:t>
            </a:r>
            <a:r>
              <a:rPr lang="en-GB" b="1" dirty="0" smtClean="0"/>
              <a:t>common with one another than differences</a:t>
            </a:r>
            <a:r>
              <a:rPr lang="en-GB" dirty="0" smtClean="0"/>
              <a:t>.</a:t>
            </a:r>
            <a:endParaRPr lang="en-GB" dirty="0"/>
          </a:p>
        </p:txBody>
      </p:sp>
      <p:sp>
        <p:nvSpPr>
          <p:cNvPr id="3" name="Content Placeholder 2"/>
          <p:cNvSpPr>
            <a:spLocks noGrp="1"/>
          </p:cNvSpPr>
          <p:nvPr>
            <p:ph idx="1"/>
          </p:nvPr>
        </p:nvSpPr>
        <p:spPr>
          <a:xfrm>
            <a:off x="2523898" y="2149928"/>
            <a:ext cx="8915400" cy="4250871"/>
          </a:xfrm>
        </p:spPr>
        <p:txBody>
          <a:bodyPr>
            <a:normAutofit/>
          </a:bodyPr>
          <a:lstStyle/>
          <a:p>
            <a:r>
              <a:rPr lang="en-GB" sz="2000" dirty="0" smtClean="0"/>
              <a:t>‘Evaluate the view that’ – you are given an opinion, you need to explore the different arguments that support, oppose or in some way support or oppose the view, and reach an evaluation of the viewpoint</a:t>
            </a:r>
          </a:p>
          <a:p>
            <a:r>
              <a:rPr lang="en-GB" sz="2000" dirty="0" smtClean="0"/>
              <a:t>Republican Party and Democratic Party – you were asked to treat these as a whole. Factions were broadly irrelevant here</a:t>
            </a:r>
          </a:p>
          <a:p>
            <a:r>
              <a:rPr lang="en-GB" sz="2000" dirty="0" smtClean="0"/>
              <a:t>The US – again, as a whole. You were not asked about states</a:t>
            </a:r>
          </a:p>
          <a:p>
            <a:r>
              <a:rPr lang="en-GB" sz="2000" dirty="0" smtClean="0"/>
              <a:t>‘more’ – this is a qualifying statement. It doesn’t suggest they are identical. It is asking for judgment. Are they </a:t>
            </a:r>
            <a:r>
              <a:rPr lang="en-GB" sz="2000" i="1" dirty="0" smtClean="0"/>
              <a:t>more </a:t>
            </a:r>
            <a:r>
              <a:rPr lang="en-GB" sz="2000" dirty="0" smtClean="0"/>
              <a:t>alike or </a:t>
            </a:r>
            <a:r>
              <a:rPr lang="en-GB" sz="2000" i="1" dirty="0" smtClean="0"/>
              <a:t>more </a:t>
            </a:r>
            <a:r>
              <a:rPr lang="en-GB" sz="2000" dirty="0" smtClean="0"/>
              <a:t>dissimilar?</a:t>
            </a:r>
          </a:p>
          <a:p>
            <a:r>
              <a:rPr lang="en-GB" sz="2000" dirty="0" smtClean="0"/>
              <a:t>Common and differences – it names both…you need to show both</a:t>
            </a:r>
          </a:p>
          <a:p>
            <a:endParaRPr lang="en-GB" sz="2000" dirty="0" smtClean="0"/>
          </a:p>
          <a:p>
            <a:endParaRPr lang="en-GB" sz="2000" dirty="0" smtClean="0"/>
          </a:p>
          <a:p>
            <a:endParaRPr lang="en-GB" sz="2000" dirty="0"/>
          </a:p>
        </p:txBody>
      </p:sp>
    </p:spTree>
    <p:extLst>
      <p:ext uri="{BB962C8B-B14F-4D97-AF65-F5344CB8AC3E}">
        <p14:creationId xmlns:p14="http://schemas.microsoft.com/office/powerpoint/2010/main" val="361258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this question was not…</a:t>
            </a:r>
            <a:endParaRPr lang="en-GB" dirty="0"/>
          </a:p>
        </p:txBody>
      </p:sp>
      <p:sp>
        <p:nvSpPr>
          <p:cNvPr id="3" name="Content Placeholder 2"/>
          <p:cNvSpPr>
            <a:spLocks noGrp="1"/>
          </p:cNvSpPr>
          <p:nvPr>
            <p:ph idx="1"/>
          </p:nvPr>
        </p:nvSpPr>
        <p:spPr/>
        <p:txBody>
          <a:bodyPr/>
          <a:lstStyle/>
          <a:p>
            <a:r>
              <a:rPr lang="en-GB" dirty="0" smtClean="0"/>
              <a:t>Anything really about factions within parties. You were asked </a:t>
            </a:r>
            <a:r>
              <a:rPr lang="en-GB" b="1" dirty="0" smtClean="0"/>
              <a:t>between</a:t>
            </a:r>
            <a:r>
              <a:rPr lang="en-GB" dirty="0" smtClean="0"/>
              <a:t> parties, not </a:t>
            </a:r>
            <a:r>
              <a:rPr lang="en-GB" b="1" dirty="0" smtClean="0"/>
              <a:t>within</a:t>
            </a:r>
            <a:endParaRPr lang="en-GB" dirty="0" smtClean="0"/>
          </a:p>
          <a:p>
            <a:r>
              <a:rPr lang="en-GB" dirty="0" smtClean="0"/>
              <a:t>Anything to do with differences across states. The question is about parties</a:t>
            </a:r>
          </a:p>
          <a:p>
            <a:r>
              <a:rPr lang="en-GB" dirty="0" smtClean="0"/>
              <a:t>An analysis of Donald Trump and his presidency</a:t>
            </a:r>
          </a:p>
          <a:p>
            <a:r>
              <a:rPr lang="en-GB" dirty="0" smtClean="0"/>
              <a:t>An opportunity to waffle about liberals v conservatives, or broad brushstroke theory like low tax, religion or </a:t>
            </a:r>
            <a:r>
              <a:rPr lang="en-GB" dirty="0" err="1" smtClean="0"/>
              <a:t>helath</a:t>
            </a:r>
            <a:endParaRPr lang="en-GB" dirty="0" smtClean="0"/>
          </a:p>
          <a:p>
            <a:endParaRPr lang="en-GB" dirty="0"/>
          </a:p>
        </p:txBody>
      </p:sp>
    </p:spTree>
    <p:extLst>
      <p:ext uri="{BB962C8B-B14F-4D97-AF65-F5344CB8AC3E}">
        <p14:creationId xmlns:p14="http://schemas.microsoft.com/office/powerpoint/2010/main" val="3673365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a:xfrm>
            <a:off x="2592925" y="1786759"/>
            <a:ext cx="8915400" cy="3777622"/>
          </a:xfrm>
        </p:spPr>
        <p:txBody>
          <a:bodyPr/>
          <a:lstStyle/>
          <a:p>
            <a:r>
              <a:rPr lang="en-GB" dirty="0" smtClean="0"/>
              <a:t>Define</a:t>
            </a:r>
          </a:p>
          <a:p>
            <a:pPr lvl="1"/>
            <a:r>
              <a:rPr lang="en-GB" dirty="0" smtClean="0"/>
              <a:t>Party structure in USA?</a:t>
            </a:r>
          </a:p>
          <a:p>
            <a:pPr lvl="1"/>
            <a:r>
              <a:rPr lang="en-GB" dirty="0" smtClean="0"/>
              <a:t>Broad-church parties?</a:t>
            </a:r>
          </a:p>
          <a:p>
            <a:r>
              <a:rPr lang="en-GB" dirty="0" smtClean="0"/>
              <a:t>Discuss</a:t>
            </a:r>
          </a:p>
          <a:p>
            <a:pPr lvl="1"/>
            <a:r>
              <a:rPr lang="en-GB" dirty="0" smtClean="0"/>
              <a:t>Policies on which they broadly agree (e.g. military) and those they do not (e.g. healthcare)</a:t>
            </a:r>
          </a:p>
          <a:p>
            <a:r>
              <a:rPr lang="en-GB" dirty="0" smtClean="0"/>
              <a:t>Direction</a:t>
            </a:r>
          </a:p>
          <a:p>
            <a:pPr lvl="1"/>
            <a:r>
              <a:rPr lang="en-GB" dirty="0" smtClean="0"/>
              <a:t>What will you decide?</a:t>
            </a:r>
          </a:p>
          <a:p>
            <a:r>
              <a:rPr lang="en-GB" dirty="0" smtClean="0"/>
              <a:t>A/A* </a:t>
            </a:r>
          </a:p>
          <a:p>
            <a:pPr lvl="1"/>
            <a:r>
              <a:rPr lang="en-GB" dirty="0" smtClean="0"/>
              <a:t>Is you direction the same today as it always has been? Current context?</a:t>
            </a:r>
            <a:endParaRPr lang="en-GB" dirty="0"/>
          </a:p>
        </p:txBody>
      </p:sp>
    </p:spTree>
    <p:extLst>
      <p:ext uri="{BB962C8B-B14F-4D97-AF65-F5344CB8AC3E}">
        <p14:creationId xmlns:p14="http://schemas.microsoft.com/office/powerpoint/2010/main" val="2710223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500"/>
                                        <p:tgtEl>
                                          <p:spTgt spid="3">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 Body</a:t>
            </a:r>
            <a:endParaRPr lang="en-GB" dirty="0"/>
          </a:p>
        </p:txBody>
      </p:sp>
      <p:sp>
        <p:nvSpPr>
          <p:cNvPr id="3" name="Content Placeholder 2"/>
          <p:cNvSpPr>
            <a:spLocks noGrp="1"/>
          </p:cNvSpPr>
          <p:nvPr>
            <p:ph idx="1"/>
          </p:nvPr>
        </p:nvSpPr>
        <p:spPr/>
        <p:txBody>
          <a:bodyPr>
            <a:normAutofit/>
          </a:bodyPr>
          <a:lstStyle/>
          <a:p>
            <a:r>
              <a:rPr lang="en-GB" sz="2000" dirty="0" smtClean="0"/>
              <a:t>The easiest way to answer this question was policy by policy…</a:t>
            </a:r>
          </a:p>
          <a:p>
            <a:pPr lvl="1"/>
            <a:r>
              <a:rPr lang="en-GB" sz="1800" dirty="0" smtClean="0"/>
              <a:t>Military</a:t>
            </a:r>
          </a:p>
          <a:p>
            <a:pPr lvl="1"/>
            <a:r>
              <a:rPr lang="en-GB" sz="1800" dirty="0" smtClean="0"/>
              <a:t>Healthcare</a:t>
            </a:r>
          </a:p>
          <a:p>
            <a:pPr lvl="1"/>
            <a:r>
              <a:rPr lang="en-GB" sz="1800" dirty="0" smtClean="0"/>
              <a:t>Guns</a:t>
            </a:r>
          </a:p>
          <a:p>
            <a:pPr lvl="1"/>
            <a:r>
              <a:rPr lang="en-GB" sz="1800" dirty="0" smtClean="0"/>
              <a:t>Rights – civil, women, LGBT, </a:t>
            </a:r>
            <a:r>
              <a:rPr lang="en-GB" sz="1800" dirty="0" err="1" smtClean="0"/>
              <a:t>etc</a:t>
            </a:r>
            <a:endParaRPr lang="en-GB" sz="1800" dirty="0" smtClean="0"/>
          </a:p>
          <a:p>
            <a:pPr lvl="1"/>
            <a:r>
              <a:rPr lang="en-GB" sz="1800" dirty="0" smtClean="0"/>
              <a:t>Education</a:t>
            </a:r>
          </a:p>
          <a:p>
            <a:pPr lvl="1"/>
            <a:r>
              <a:rPr lang="en-GB" sz="1800" dirty="0" smtClean="0"/>
              <a:t>Economy</a:t>
            </a:r>
          </a:p>
        </p:txBody>
      </p:sp>
    </p:spTree>
    <p:extLst>
      <p:ext uri="{BB962C8B-B14F-4D97-AF65-F5344CB8AC3E}">
        <p14:creationId xmlns:p14="http://schemas.microsoft.com/office/powerpoint/2010/main" val="4625434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567" y="0"/>
            <a:ext cx="8911687" cy="1280890"/>
          </a:xfrm>
        </p:spPr>
        <p:txBody>
          <a:bodyPr>
            <a:normAutofit/>
          </a:bodyPr>
          <a:lstStyle/>
          <a:p>
            <a:r>
              <a:rPr lang="en-GB" sz="3200" dirty="0" smtClean="0"/>
              <a:t>Policy differences</a:t>
            </a:r>
            <a:endParaRPr lang="en-GB" sz="3200" dirty="0"/>
          </a:p>
        </p:txBody>
      </p:sp>
      <p:sp>
        <p:nvSpPr>
          <p:cNvPr id="3" name="Content Placeholder 2"/>
          <p:cNvSpPr>
            <a:spLocks noGrp="1"/>
          </p:cNvSpPr>
          <p:nvPr>
            <p:ph idx="1"/>
          </p:nvPr>
        </p:nvSpPr>
        <p:spPr>
          <a:xfrm>
            <a:off x="914400" y="1280890"/>
            <a:ext cx="2659117" cy="430924"/>
          </a:xfrm>
        </p:spPr>
        <p:txBody>
          <a:bodyPr>
            <a:noAutofit/>
          </a:bodyPr>
          <a:lstStyle/>
          <a:p>
            <a:pPr marL="0" indent="0">
              <a:buNone/>
            </a:pPr>
            <a:r>
              <a:rPr lang="en-GB" sz="1600" dirty="0">
                <a:hlinkClick r:id="rId2"/>
              </a:rPr>
              <a:t>https://downloads.frcaction.org/EF/EF18H05.pdf</a:t>
            </a:r>
            <a:endParaRPr lang="en-GB" sz="1600" dirty="0"/>
          </a:p>
        </p:txBody>
      </p:sp>
      <p:pic>
        <p:nvPicPr>
          <p:cNvPr id="4" name="Picture 3"/>
          <p:cNvPicPr>
            <a:picLocks noChangeAspect="1"/>
          </p:cNvPicPr>
          <p:nvPr/>
        </p:nvPicPr>
        <p:blipFill rotWithShape="1">
          <a:blip r:embed="rId3"/>
          <a:srcRect l="22340" t="19788" r="23699" b="8808"/>
          <a:stretch/>
        </p:blipFill>
        <p:spPr>
          <a:xfrm>
            <a:off x="3899726" y="0"/>
            <a:ext cx="8292274" cy="6858000"/>
          </a:xfrm>
          <a:prstGeom prst="rect">
            <a:avLst/>
          </a:prstGeom>
        </p:spPr>
      </p:pic>
    </p:spTree>
    <p:extLst>
      <p:ext uri="{BB962C8B-B14F-4D97-AF65-F5344CB8AC3E}">
        <p14:creationId xmlns:p14="http://schemas.microsoft.com/office/powerpoint/2010/main" val="2585047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rotWithShape="1">
          <a:blip r:embed="rId2"/>
          <a:srcRect l="22418" t="18156" r="24170" b="8557"/>
          <a:stretch/>
        </p:blipFill>
        <p:spPr>
          <a:xfrm>
            <a:off x="2502078" y="0"/>
            <a:ext cx="7997755" cy="6858575"/>
          </a:xfrm>
          <a:prstGeom prst="rect">
            <a:avLst/>
          </a:prstGeom>
        </p:spPr>
      </p:pic>
    </p:spTree>
    <p:extLst>
      <p:ext uri="{BB962C8B-B14F-4D97-AF65-F5344CB8AC3E}">
        <p14:creationId xmlns:p14="http://schemas.microsoft.com/office/powerpoint/2010/main" val="3979496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021" y="346841"/>
            <a:ext cx="10646979" cy="1019503"/>
          </a:xfrm>
        </p:spPr>
        <p:txBody>
          <a:bodyPr>
            <a:noAutofit/>
          </a:bodyPr>
          <a:lstStyle/>
          <a:p>
            <a:r>
              <a:rPr lang="en-GB" sz="3000" dirty="0" smtClean="0"/>
              <a:t>Evaluate the view that informal checks on the Supreme Court are more effective than any formal checks.</a:t>
            </a:r>
            <a:endParaRPr lang="en-GB" sz="3000" dirty="0"/>
          </a:p>
        </p:txBody>
      </p:sp>
      <p:sp>
        <p:nvSpPr>
          <p:cNvPr id="4" name="Content Placeholder 2"/>
          <p:cNvSpPr>
            <a:spLocks noGrp="1"/>
          </p:cNvSpPr>
          <p:nvPr>
            <p:ph idx="1"/>
          </p:nvPr>
        </p:nvSpPr>
        <p:spPr>
          <a:xfrm>
            <a:off x="2547171" y="1849821"/>
            <a:ext cx="8915400" cy="4351282"/>
          </a:xfrm>
        </p:spPr>
        <p:txBody>
          <a:bodyPr>
            <a:normAutofit/>
          </a:bodyPr>
          <a:lstStyle/>
          <a:p>
            <a:r>
              <a:rPr lang="en-GB" sz="2000" dirty="0" smtClean="0"/>
              <a:t>‘Evaluate the view that’ – you are given an opinion, you need to explore the different arguments that support, oppose or in some way support or oppose the view, and reach an evaluation of the viewpoint</a:t>
            </a:r>
          </a:p>
          <a:p>
            <a:r>
              <a:rPr lang="en-GB" sz="2000" dirty="0" smtClean="0"/>
              <a:t>Informal checks – those not in the Constitution, usually convention</a:t>
            </a:r>
          </a:p>
          <a:p>
            <a:r>
              <a:rPr lang="en-GB" sz="2000" dirty="0" smtClean="0"/>
              <a:t>Formal checks – those in the Constitution and with the force of law/process</a:t>
            </a:r>
          </a:p>
          <a:p>
            <a:r>
              <a:rPr lang="en-GB" sz="2000" dirty="0" smtClean="0"/>
              <a:t>More effective – what does effective mean? What is a check suppose to do?</a:t>
            </a:r>
          </a:p>
          <a:p>
            <a:r>
              <a:rPr lang="en-GB" sz="2000" dirty="0" smtClean="0"/>
              <a:t>This was a question about CHECKS – i.e. limits. Not a question about the POWER of the Supreme Court</a:t>
            </a:r>
          </a:p>
          <a:p>
            <a:endParaRPr lang="en-GB" sz="2000" dirty="0" smtClean="0"/>
          </a:p>
          <a:p>
            <a:endParaRPr lang="en-GB" sz="2000" dirty="0"/>
          </a:p>
        </p:txBody>
      </p:sp>
    </p:spTree>
    <p:extLst>
      <p:ext uri="{BB962C8B-B14F-4D97-AF65-F5344CB8AC3E}">
        <p14:creationId xmlns:p14="http://schemas.microsoft.com/office/powerpoint/2010/main" val="21399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r>
              <a:rPr lang="en-GB" dirty="0" smtClean="0"/>
              <a:t>Define</a:t>
            </a:r>
          </a:p>
          <a:p>
            <a:pPr lvl="1"/>
            <a:r>
              <a:rPr lang="en-GB" dirty="0" smtClean="0"/>
              <a:t>Informal and formal checks</a:t>
            </a:r>
          </a:p>
          <a:p>
            <a:r>
              <a:rPr lang="en-GB" dirty="0" smtClean="0"/>
              <a:t>Discuss</a:t>
            </a:r>
          </a:p>
          <a:p>
            <a:pPr lvl="1"/>
            <a:r>
              <a:rPr lang="en-GB" dirty="0" smtClean="0"/>
              <a:t>The most significant checks?</a:t>
            </a:r>
          </a:p>
          <a:p>
            <a:r>
              <a:rPr lang="en-GB" dirty="0" smtClean="0"/>
              <a:t>Direction</a:t>
            </a:r>
          </a:p>
          <a:p>
            <a:pPr lvl="1"/>
            <a:r>
              <a:rPr lang="en-GB" dirty="0" smtClean="0"/>
              <a:t>What will you decide?</a:t>
            </a:r>
          </a:p>
          <a:p>
            <a:r>
              <a:rPr lang="en-GB" dirty="0" smtClean="0"/>
              <a:t>A/A*</a:t>
            </a:r>
          </a:p>
          <a:p>
            <a:pPr lvl="1"/>
            <a:r>
              <a:rPr lang="en-GB" dirty="0" smtClean="0"/>
              <a:t>Has this changed in recent times?</a:t>
            </a:r>
            <a:endParaRPr lang="en-GB" dirty="0"/>
          </a:p>
        </p:txBody>
      </p:sp>
    </p:spTree>
    <p:extLst>
      <p:ext uri="{BB962C8B-B14F-4D97-AF65-F5344CB8AC3E}">
        <p14:creationId xmlns:p14="http://schemas.microsoft.com/office/powerpoint/2010/main" val="107741073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42</TotalTime>
  <Words>532</Words>
  <Application>Microsoft Office PowerPoint</Application>
  <PresentationFormat>Widescreen</PresentationFormat>
  <Paragraphs>72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Wisp</vt:lpstr>
      <vt:lpstr>Trials and Mocks</vt:lpstr>
      <vt:lpstr>Evaluate the view that the Republican Party and Democratic Party in the US have more in common with one another than differences.</vt:lpstr>
      <vt:lpstr>What this question was not…</vt:lpstr>
      <vt:lpstr>Introduction</vt:lpstr>
      <vt:lpstr>Main Body</vt:lpstr>
      <vt:lpstr>Policy differences</vt:lpstr>
      <vt:lpstr>PowerPoint Presentation</vt:lpstr>
      <vt:lpstr>Evaluate the view that informal checks on the Supreme Court are more effective than any formal checks.</vt:lpstr>
      <vt:lpstr>Introduction</vt:lpstr>
      <vt:lpstr>Main Body</vt:lpstr>
      <vt:lpstr>The Mock</vt:lpstr>
      <vt:lpstr>Revision </vt:lpstr>
    </vt:vector>
  </TitlesOfParts>
  <Company>Loughborough Endowed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Trials and Mocks</dc:title>
  <dc:creator>Sarra Jenkins</dc:creator>
  <cp:lastModifiedBy>Sarra Jenkins</cp:lastModifiedBy>
  <cp:revision>6</cp:revision>
  <dcterms:created xsi:type="dcterms:W3CDTF">2019-12-04T10:05:00Z</dcterms:created>
  <dcterms:modified xsi:type="dcterms:W3CDTF">2019-12-10T07:59:18Z</dcterms:modified>
</cp:coreProperties>
</file>