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A4BB73-7563-4CCE-B165-29B829AD2463}"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277557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A4BB73-7563-4CCE-B165-29B829AD2463}"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15437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A4BB73-7563-4CCE-B165-29B829AD2463}"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390434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A4BB73-7563-4CCE-B165-29B829AD2463}"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167753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4BB73-7563-4CCE-B165-29B829AD2463}"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299148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A4BB73-7563-4CCE-B165-29B829AD2463}"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187568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A4BB73-7563-4CCE-B165-29B829AD2463}" type="datetimeFigureOut">
              <a:rPr lang="en-GB" smtClean="0"/>
              <a:t>04/06/2015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89688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A4BB73-7563-4CCE-B165-29B829AD2463}" type="datetimeFigureOut">
              <a:rPr lang="en-GB" smtClean="0"/>
              <a:t>04/06/2015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340962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4BB73-7563-4CCE-B165-29B829AD2463}" type="datetimeFigureOut">
              <a:rPr lang="en-GB" smtClean="0"/>
              <a:t>04/06/2015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302448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4BB73-7563-4CCE-B165-29B829AD2463}"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33120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4BB73-7563-4CCE-B165-29B829AD2463}"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CD51F-C7BC-46BD-9AAC-D8C17014E71D}" type="slidenum">
              <a:rPr lang="en-GB" smtClean="0"/>
              <a:t>‹#›</a:t>
            </a:fld>
            <a:endParaRPr lang="en-GB"/>
          </a:p>
        </p:txBody>
      </p:sp>
    </p:spTree>
    <p:extLst>
      <p:ext uri="{BB962C8B-B14F-4D97-AF65-F5344CB8AC3E}">
        <p14:creationId xmlns:p14="http://schemas.microsoft.com/office/powerpoint/2010/main" val="184325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4BB73-7563-4CCE-B165-29B829AD2463}" type="datetimeFigureOut">
              <a:rPr lang="en-GB" smtClean="0"/>
              <a:t>04/06/2015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CD51F-C7BC-46BD-9AAC-D8C17014E71D}" type="slidenum">
              <a:rPr lang="en-GB" smtClean="0"/>
              <a:t>‹#›</a:t>
            </a:fld>
            <a:endParaRPr lang="en-GB"/>
          </a:p>
        </p:txBody>
      </p:sp>
    </p:spTree>
    <p:extLst>
      <p:ext uri="{BB962C8B-B14F-4D97-AF65-F5344CB8AC3E}">
        <p14:creationId xmlns:p14="http://schemas.microsoft.com/office/powerpoint/2010/main" val="2421980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XnjGD7j2B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W9H3gvnN46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lstStyle/>
          <a:p>
            <a:r>
              <a:rPr lang="en-GB" b="1" smtClean="0"/>
              <a:t>Unit 3: The </a:t>
            </a:r>
            <a:r>
              <a:rPr lang="en-GB" b="1" dirty="0" smtClean="0"/>
              <a:t>Electoral College</a:t>
            </a:r>
            <a:endParaRPr lang="en-GB"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564904"/>
            <a:ext cx="4861318" cy="323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55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ormAutofit fontScale="90000"/>
          </a:bodyPr>
          <a:lstStyle/>
          <a:p>
            <a:r>
              <a:rPr lang="en-GB" sz="4000" b="1" dirty="0" smtClean="0"/>
              <a:t>Arguments Against the Electoral College:</a:t>
            </a:r>
            <a:r>
              <a:rPr lang="en-GB" dirty="0" smtClean="0"/>
              <a:t/>
            </a:r>
            <a:br>
              <a:rPr lang="en-GB" dirty="0" smtClean="0"/>
            </a:br>
            <a:endParaRPr lang="en-GB" dirty="0"/>
          </a:p>
        </p:txBody>
      </p:sp>
      <p:sp>
        <p:nvSpPr>
          <p:cNvPr id="3" name="Content Placeholder 2"/>
          <p:cNvSpPr>
            <a:spLocks noGrp="1"/>
          </p:cNvSpPr>
          <p:nvPr>
            <p:ph idx="1"/>
          </p:nvPr>
        </p:nvSpPr>
        <p:spPr>
          <a:xfrm>
            <a:off x="323528" y="836712"/>
            <a:ext cx="8496944" cy="5616624"/>
          </a:xfrm>
        </p:spPr>
        <p:txBody>
          <a:bodyPr>
            <a:normAutofit fontScale="62500" lnSpcReduction="20000"/>
          </a:bodyPr>
          <a:lstStyle/>
          <a:p>
            <a:r>
              <a:rPr lang="en-GB" sz="3100" dirty="0" smtClean="0"/>
              <a:t>The system has within it the possibility to elect a </a:t>
            </a:r>
            <a:r>
              <a:rPr lang="en-GB" sz="3100" b="1" dirty="0" smtClean="0"/>
              <a:t>minority president </a:t>
            </a:r>
            <a:r>
              <a:rPr lang="en-GB" sz="3100" dirty="0" smtClean="0"/>
              <a:t>(one who did not receive the majority of the popular votes). This has happened four times in US history:</a:t>
            </a:r>
          </a:p>
          <a:p>
            <a:pPr lvl="1">
              <a:buFont typeface="Wingdings" pitchFamily="2" charset="2"/>
              <a:buChar char="Ø"/>
            </a:pPr>
            <a:r>
              <a:rPr lang="en-GB" sz="3100" dirty="0" smtClean="0"/>
              <a:t>John Quincy Adams (1824) lost by 44,804 votes to Andrew Jackson</a:t>
            </a:r>
          </a:p>
          <a:p>
            <a:pPr lvl="1">
              <a:buFont typeface="Wingdings" pitchFamily="2" charset="2"/>
              <a:buChar char="Ø"/>
            </a:pPr>
            <a:r>
              <a:rPr lang="en-GB" sz="3100" dirty="0" smtClean="0"/>
              <a:t>Rutherford Hayes (1876) lost by 264,292 votes to Samuel Tilden</a:t>
            </a:r>
          </a:p>
          <a:p>
            <a:pPr lvl="1">
              <a:buFont typeface="Wingdings" pitchFamily="2" charset="2"/>
              <a:buChar char="Ø"/>
            </a:pPr>
            <a:r>
              <a:rPr lang="en-GB" sz="3100" dirty="0" smtClean="0"/>
              <a:t>Benjamin Harrison (1888) lost by 95,713 votes to Grover Cleveland</a:t>
            </a:r>
          </a:p>
          <a:p>
            <a:pPr lvl="1">
              <a:buFont typeface="Wingdings" pitchFamily="2" charset="2"/>
              <a:buChar char="Ø"/>
            </a:pPr>
            <a:r>
              <a:rPr lang="en-GB" sz="3100" dirty="0" smtClean="0"/>
              <a:t>George W Bush (2000) lost by 543,816 votes to Al Gore</a:t>
            </a:r>
          </a:p>
          <a:p>
            <a:pPr lvl="1">
              <a:buFont typeface="Wingdings" pitchFamily="2" charset="2"/>
              <a:buChar char="Ø"/>
            </a:pPr>
            <a:endParaRPr lang="en-GB" sz="800" dirty="0" smtClean="0"/>
          </a:p>
          <a:p>
            <a:r>
              <a:rPr lang="en-GB" sz="3100" dirty="0" smtClean="0"/>
              <a:t>No majority means </a:t>
            </a:r>
            <a:r>
              <a:rPr lang="en-GB" sz="3100" b="1" dirty="0" smtClean="0"/>
              <a:t>Congress selects </a:t>
            </a:r>
            <a:r>
              <a:rPr lang="en-GB" sz="3100" dirty="0" smtClean="0"/>
              <a:t>(e.g</a:t>
            </a:r>
            <a:r>
              <a:rPr lang="en-GB" sz="3100" dirty="0"/>
              <a:t>.</a:t>
            </a:r>
            <a:r>
              <a:rPr lang="en-GB" sz="3100" dirty="0" smtClean="0"/>
              <a:t> the party in power).</a:t>
            </a:r>
          </a:p>
          <a:p>
            <a:endParaRPr lang="en-GB" sz="800" dirty="0" smtClean="0"/>
          </a:p>
          <a:p>
            <a:r>
              <a:rPr lang="en-GB" sz="3100" dirty="0" smtClean="0"/>
              <a:t>The risk of </a:t>
            </a:r>
            <a:r>
              <a:rPr lang="en-GB" sz="3100" b="1" dirty="0" smtClean="0"/>
              <a:t>‘faithless electors’.</a:t>
            </a:r>
          </a:p>
          <a:p>
            <a:endParaRPr lang="en-GB" sz="700" b="1" dirty="0" smtClean="0"/>
          </a:p>
          <a:p>
            <a:r>
              <a:rPr lang="en-GB" sz="3100" dirty="0" smtClean="0"/>
              <a:t>If no overall victor emerges </a:t>
            </a:r>
            <a:r>
              <a:rPr lang="en-GB" sz="3100" b="1" dirty="0" smtClean="0"/>
              <a:t>Congress</a:t>
            </a:r>
            <a:r>
              <a:rPr lang="en-GB" sz="3100" dirty="0" smtClean="0"/>
              <a:t> (e.g</a:t>
            </a:r>
            <a:r>
              <a:rPr lang="en-GB" sz="3100" dirty="0"/>
              <a:t>.</a:t>
            </a:r>
            <a:r>
              <a:rPr lang="en-GB" sz="3100" dirty="0" smtClean="0"/>
              <a:t> the party in power) </a:t>
            </a:r>
            <a:r>
              <a:rPr lang="en-GB" sz="3100" b="1" dirty="0" smtClean="0"/>
              <a:t>selects</a:t>
            </a:r>
            <a:r>
              <a:rPr lang="en-GB" sz="3100" dirty="0" smtClean="0"/>
              <a:t>.</a:t>
            </a:r>
          </a:p>
          <a:p>
            <a:endParaRPr lang="en-GB" sz="800" b="1" dirty="0" smtClean="0"/>
          </a:p>
          <a:p>
            <a:r>
              <a:rPr lang="en-GB" sz="3100" dirty="0" smtClean="0"/>
              <a:t>The possible role of the Electoral college in </a:t>
            </a:r>
            <a:r>
              <a:rPr lang="en-GB" sz="3100" b="1" dirty="0" smtClean="0"/>
              <a:t>depressing voter turnout </a:t>
            </a:r>
            <a:r>
              <a:rPr lang="en-GB" sz="3100" dirty="0" smtClean="0"/>
              <a:t>(e.g. “my vote doesn’t count, so what’s the point!”).</a:t>
            </a:r>
          </a:p>
          <a:p>
            <a:endParaRPr lang="en-GB" sz="800" dirty="0" smtClean="0"/>
          </a:p>
          <a:p>
            <a:r>
              <a:rPr lang="en-GB" sz="3100" dirty="0" smtClean="0"/>
              <a:t>The number of electors per state is based upon </a:t>
            </a:r>
            <a:r>
              <a:rPr lang="en-GB" sz="3100" b="1" dirty="0" smtClean="0"/>
              <a:t>population</a:t>
            </a:r>
            <a:r>
              <a:rPr lang="en-GB" sz="3100" dirty="0" smtClean="0"/>
              <a:t>, and the census only occurs every 10 years (2010 being the last).</a:t>
            </a:r>
          </a:p>
          <a:p>
            <a:r>
              <a:rPr lang="en-GB" sz="3100" dirty="0" smtClean="0"/>
              <a:t>It raises </a:t>
            </a:r>
            <a:r>
              <a:rPr lang="en-GB" sz="3100" b="1" dirty="0" smtClean="0"/>
              <a:t>political legitimacy </a:t>
            </a:r>
            <a:r>
              <a:rPr lang="en-GB" sz="3100" dirty="0" smtClean="0"/>
              <a:t>questions, (e.g. in 1992 Bill Clinton captured only 43% of the popular vote, but won 69% of the EC votes).</a:t>
            </a:r>
          </a:p>
          <a:p>
            <a:r>
              <a:rPr lang="en-GB" sz="3100" dirty="0" smtClean="0"/>
              <a:t>It </a:t>
            </a:r>
            <a:r>
              <a:rPr lang="en-GB" sz="3100" b="1" dirty="0" smtClean="0"/>
              <a:t>discriminates against third/minor parties </a:t>
            </a:r>
            <a:r>
              <a:rPr lang="en-GB" sz="3100" dirty="0" smtClean="0"/>
              <a:t>(e.g. Ross Perot won 19% of the popular vote, yet received no EC votes).</a:t>
            </a:r>
          </a:p>
          <a:p>
            <a:pPr marL="457200" lvl="1" indent="0">
              <a:buNone/>
            </a:pPr>
            <a:endParaRPr lang="en-GB" dirty="0"/>
          </a:p>
        </p:txBody>
      </p:sp>
    </p:spTree>
    <p:extLst>
      <p:ext uri="{BB962C8B-B14F-4D97-AF65-F5344CB8AC3E}">
        <p14:creationId xmlns:p14="http://schemas.microsoft.com/office/powerpoint/2010/main" val="113266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Arguments in Favour of the Electoral College:</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It has a 92% record of non-controversial results.</a:t>
            </a:r>
          </a:p>
          <a:p>
            <a:r>
              <a:rPr lang="en-GB" dirty="0" smtClean="0"/>
              <a:t>It promotes an ideologically and geographically broad two-party system.</a:t>
            </a:r>
          </a:p>
          <a:p>
            <a:r>
              <a:rPr lang="en-GB" dirty="0" smtClean="0"/>
              <a:t>It contributes to the cohesiveness of the country by requiring a distribution of popular support to be elected president.</a:t>
            </a:r>
          </a:p>
          <a:p>
            <a:r>
              <a:rPr lang="en-GB" dirty="0" smtClean="0"/>
              <a:t>It enhances the status of minority interests and smaller states.</a:t>
            </a:r>
          </a:p>
          <a:p>
            <a:r>
              <a:rPr lang="en-GB" dirty="0" smtClean="0"/>
              <a:t>It maintains a federal system of government and representation across a diverse nation of 50 states.</a:t>
            </a:r>
          </a:p>
        </p:txBody>
      </p:sp>
    </p:spTree>
    <p:extLst>
      <p:ext uri="{BB962C8B-B14F-4D97-AF65-F5344CB8AC3E}">
        <p14:creationId xmlns:p14="http://schemas.microsoft.com/office/powerpoint/2010/main" val="370635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GB" b="1" dirty="0" smtClean="0"/>
              <a:t>Proposals to Reform the Electoral College:</a:t>
            </a:r>
            <a:endParaRPr lang="en-GB" b="1" dirty="0"/>
          </a:p>
        </p:txBody>
      </p:sp>
      <p:sp>
        <p:nvSpPr>
          <p:cNvPr id="3" name="Content Placeholder 2"/>
          <p:cNvSpPr>
            <a:spLocks noGrp="1"/>
          </p:cNvSpPr>
          <p:nvPr>
            <p:ph idx="1"/>
          </p:nvPr>
        </p:nvSpPr>
        <p:spPr>
          <a:xfrm>
            <a:off x="251520" y="1412776"/>
            <a:ext cx="8640960" cy="5184576"/>
          </a:xfrm>
        </p:spPr>
        <p:txBody>
          <a:bodyPr>
            <a:normAutofit fontScale="92500" lnSpcReduction="20000"/>
          </a:bodyPr>
          <a:lstStyle/>
          <a:p>
            <a:r>
              <a:rPr lang="en-GB" dirty="0" smtClean="0"/>
              <a:t>The Electoral college has always been controversial. Over the past 200 years over 700 proposals have been introduced into Congress to reform or eliminate it. The most promising alternative systems include:</a:t>
            </a:r>
          </a:p>
          <a:p>
            <a:pPr lvl="1">
              <a:buFont typeface="Wingdings" pitchFamily="2" charset="2"/>
              <a:buChar char="Ø"/>
            </a:pPr>
            <a:r>
              <a:rPr lang="en-GB" dirty="0" smtClean="0"/>
              <a:t>Direct </a:t>
            </a:r>
            <a:r>
              <a:rPr lang="en-GB" dirty="0" smtClean="0"/>
              <a:t>Election with instant runoff voting</a:t>
            </a:r>
          </a:p>
          <a:p>
            <a:pPr lvl="1">
              <a:buFont typeface="Wingdings" pitchFamily="2" charset="2"/>
              <a:buChar char="Ø"/>
            </a:pPr>
            <a:r>
              <a:rPr lang="en-GB" dirty="0" smtClean="0"/>
              <a:t>Proportional allocation of electoral votes</a:t>
            </a:r>
          </a:p>
          <a:p>
            <a:pPr lvl="1">
              <a:buFont typeface="Wingdings" pitchFamily="2" charset="2"/>
              <a:buChar char="Ø"/>
            </a:pPr>
            <a:r>
              <a:rPr lang="en-GB" dirty="0" smtClean="0"/>
              <a:t>Direct vote with a plurality rule</a:t>
            </a:r>
          </a:p>
          <a:p>
            <a:pPr lvl="1">
              <a:buFont typeface="Wingdings" pitchFamily="2" charset="2"/>
              <a:buChar char="Ø"/>
            </a:pPr>
            <a:r>
              <a:rPr lang="en-GB" dirty="0" smtClean="0"/>
              <a:t>Congressional District Method</a:t>
            </a:r>
          </a:p>
          <a:p>
            <a:pPr lvl="1">
              <a:buFont typeface="Wingdings" pitchFamily="2" charset="2"/>
              <a:buChar char="Ø"/>
            </a:pPr>
            <a:r>
              <a:rPr lang="en-GB" dirty="0" smtClean="0"/>
              <a:t>National Bonus Plan</a:t>
            </a:r>
          </a:p>
          <a:p>
            <a:pPr lvl="1">
              <a:buFont typeface="Wingdings" pitchFamily="2" charset="2"/>
              <a:buChar char="Ø"/>
            </a:pPr>
            <a:r>
              <a:rPr lang="en-GB" dirty="0" smtClean="0"/>
              <a:t>Binding Proposal (ban ‘faithless electors</a:t>
            </a:r>
            <a:r>
              <a:rPr lang="en-GB" dirty="0" smtClean="0"/>
              <a:t>’)</a:t>
            </a:r>
          </a:p>
          <a:p>
            <a:pPr lvl="1">
              <a:buFont typeface="Wingdings" pitchFamily="2" charset="2"/>
              <a:buChar char="Ø"/>
            </a:pPr>
            <a:r>
              <a:rPr lang="en-GB" dirty="0"/>
              <a:t>Direct, or popular </a:t>
            </a:r>
            <a:r>
              <a:rPr lang="en-GB" dirty="0" smtClean="0"/>
              <a:t>vote (NVP ~ National Popular Vote)</a:t>
            </a:r>
          </a:p>
          <a:p>
            <a:pPr lvl="2">
              <a:buFont typeface="Wingdings" pitchFamily="2" charset="2"/>
              <a:buChar char="§"/>
            </a:pPr>
            <a:r>
              <a:rPr lang="en-GB" u="sng" dirty="0">
                <a:hlinkClick r:id="rId2"/>
              </a:rPr>
              <a:t>https://</a:t>
            </a:r>
            <a:r>
              <a:rPr lang="en-GB" u="sng" dirty="0" smtClean="0">
                <a:hlinkClick r:id="rId2"/>
              </a:rPr>
              <a:t>www.youtube.com/watch?v=LXnjGD7j2B0</a:t>
            </a:r>
            <a:endParaRPr lang="en-GB" u="sng" dirty="0" smtClean="0"/>
          </a:p>
          <a:p>
            <a:pPr lvl="2">
              <a:buFont typeface="Wingdings" pitchFamily="2" charset="2"/>
              <a:buChar char="§"/>
            </a:pPr>
            <a:endParaRPr lang="en-GB" dirty="0"/>
          </a:p>
          <a:p>
            <a:pPr lvl="2">
              <a:buFont typeface="Wingdings" pitchFamily="2" charset="2"/>
              <a:buChar char="§"/>
            </a:pPr>
            <a:endParaRPr lang="en-GB" dirty="0"/>
          </a:p>
          <a:p>
            <a:pPr marL="457200" lvl="1" indent="0">
              <a:buNone/>
            </a:pPr>
            <a:endParaRPr lang="en-GB" dirty="0"/>
          </a:p>
        </p:txBody>
      </p:sp>
    </p:spTree>
    <p:extLst>
      <p:ext uri="{BB962C8B-B14F-4D97-AF65-F5344CB8AC3E}">
        <p14:creationId xmlns:p14="http://schemas.microsoft.com/office/powerpoint/2010/main" val="71752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Will Reform Ever Happen?</a:t>
            </a:r>
            <a:endParaRPr lang="en-GB" b="1" dirty="0"/>
          </a:p>
        </p:txBody>
      </p:sp>
      <p:sp>
        <p:nvSpPr>
          <p:cNvPr id="3" name="Content Placeholder 2"/>
          <p:cNvSpPr>
            <a:spLocks noGrp="1"/>
          </p:cNvSpPr>
          <p:nvPr>
            <p:ph idx="1"/>
          </p:nvPr>
        </p:nvSpPr>
        <p:spPr/>
        <p:txBody>
          <a:bodyPr>
            <a:normAutofit lnSpcReduction="10000"/>
          </a:bodyPr>
          <a:lstStyle/>
          <a:p>
            <a:r>
              <a:rPr lang="en-GB" b="1" dirty="0" smtClean="0"/>
              <a:t>Issues:</a:t>
            </a:r>
          </a:p>
          <a:p>
            <a:pPr lvl="1">
              <a:buFont typeface="Wingdings" pitchFamily="2" charset="2"/>
              <a:buChar char="Ø"/>
            </a:pPr>
            <a:r>
              <a:rPr lang="en-GB" dirty="0" smtClean="0"/>
              <a:t>Amending the Constitution is not easy.</a:t>
            </a:r>
          </a:p>
          <a:p>
            <a:pPr lvl="1">
              <a:buFont typeface="Wingdings" pitchFamily="2" charset="2"/>
              <a:buChar char="Ø"/>
            </a:pPr>
            <a:r>
              <a:rPr lang="en-GB" dirty="0" smtClean="0"/>
              <a:t>Small states would be opposed to reform because they benefit from the current system.</a:t>
            </a:r>
          </a:p>
          <a:p>
            <a:pPr lvl="1">
              <a:buFont typeface="Wingdings" pitchFamily="2" charset="2"/>
              <a:buChar char="Ø"/>
            </a:pPr>
            <a:r>
              <a:rPr lang="en-GB" dirty="0" smtClean="0"/>
              <a:t>Demographic groups that are concentrated in states would oppose reform, as it would diminish their influence upon their state’s result and the overall outcome (e.g. Hispanic Americans, </a:t>
            </a:r>
            <a:r>
              <a:rPr lang="en-GB" dirty="0"/>
              <a:t>J</a:t>
            </a:r>
            <a:r>
              <a:rPr lang="en-GB" dirty="0" smtClean="0"/>
              <a:t>ewish Americans, rural or urban Americans, faith-based Americans, middle/working class </a:t>
            </a:r>
            <a:r>
              <a:rPr lang="en-GB" dirty="0"/>
              <a:t>A</a:t>
            </a:r>
            <a:r>
              <a:rPr lang="en-GB" dirty="0" smtClean="0"/>
              <a:t>mericans etc.).</a:t>
            </a:r>
            <a:endParaRPr lang="en-GB" dirty="0"/>
          </a:p>
        </p:txBody>
      </p:sp>
    </p:spTree>
    <p:extLst>
      <p:ext uri="{BB962C8B-B14F-4D97-AF65-F5344CB8AC3E}">
        <p14:creationId xmlns:p14="http://schemas.microsoft.com/office/powerpoint/2010/main" val="143219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the Electoral College?</a:t>
            </a:r>
            <a:endParaRPr lang="en-GB" b="1" dirty="0"/>
          </a:p>
        </p:txBody>
      </p:sp>
      <p:sp>
        <p:nvSpPr>
          <p:cNvPr id="3" name="Content Placeholder 2"/>
          <p:cNvSpPr>
            <a:spLocks noGrp="1"/>
          </p:cNvSpPr>
          <p:nvPr>
            <p:ph idx="1"/>
          </p:nvPr>
        </p:nvSpPr>
        <p:spPr>
          <a:xfrm>
            <a:off x="457200" y="1916832"/>
            <a:ext cx="8229600" cy="4209331"/>
          </a:xfrm>
        </p:spPr>
        <p:txBody>
          <a:bodyPr/>
          <a:lstStyle/>
          <a:p>
            <a:r>
              <a:rPr lang="en-GB" dirty="0" smtClean="0"/>
              <a:t>A Constitutional  compromise between opposing political factions to elect the president.</a:t>
            </a:r>
          </a:p>
          <a:p>
            <a:r>
              <a:rPr lang="en-GB" dirty="0" smtClean="0"/>
              <a:t>A group of people (electors) in each state, selected by each state legislature, to elect the President and Vice President of the USA.</a:t>
            </a:r>
            <a:endParaRPr lang="en-GB" dirty="0"/>
          </a:p>
        </p:txBody>
      </p:sp>
    </p:spTree>
    <p:extLst>
      <p:ext uri="{BB962C8B-B14F-4D97-AF65-F5344CB8AC3E}">
        <p14:creationId xmlns:p14="http://schemas.microsoft.com/office/powerpoint/2010/main" val="30169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Constitutional Basis:</a:t>
            </a:r>
            <a:endParaRPr lang="en-GB" b="1" dirty="0"/>
          </a:p>
        </p:txBody>
      </p:sp>
      <p:sp>
        <p:nvSpPr>
          <p:cNvPr id="3" name="Content Placeholder 2"/>
          <p:cNvSpPr>
            <a:spLocks noGrp="1"/>
          </p:cNvSpPr>
          <p:nvPr>
            <p:ph idx="1"/>
          </p:nvPr>
        </p:nvSpPr>
        <p:spPr/>
        <p:txBody>
          <a:bodyPr>
            <a:normAutofit lnSpcReduction="10000"/>
          </a:bodyPr>
          <a:lstStyle/>
          <a:p>
            <a:r>
              <a:rPr lang="en-GB" dirty="0" smtClean="0"/>
              <a:t>The US Constitution outlines how the President is the be elected. Whilst elections themselves are organised at state level (thus 50 states have various forms of elections for the Federal/US President), the process is outlined in two main sections of the Constitution:</a:t>
            </a:r>
          </a:p>
          <a:p>
            <a:pPr lvl="1">
              <a:buFont typeface="Wingdings" pitchFamily="2" charset="2"/>
              <a:buChar char="Ø"/>
            </a:pPr>
            <a:r>
              <a:rPr lang="en-GB" dirty="0" smtClean="0"/>
              <a:t>Article I Section II (the National Census)</a:t>
            </a:r>
          </a:p>
          <a:p>
            <a:pPr lvl="1">
              <a:buFont typeface="Wingdings" pitchFamily="2" charset="2"/>
              <a:buChar char="Ø"/>
            </a:pPr>
            <a:r>
              <a:rPr lang="en-GB" dirty="0" smtClean="0"/>
              <a:t>Article II Section I (the Electoral College)</a:t>
            </a:r>
            <a:endParaRPr lang="en-GB" dirty="0"/>
          </a:p>
        </p:txBody>
      </p:sp>
    </p:spTree>
    <p:extLst>
      <p:ext uri="{BB962C8B-B14F-4D97-AF65-F5344CB8AC3E}">
        <p14:creationId xmlns:p14="http://schemas.microsoft.com/office/powerpoint/2010/main" val="51783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dirty="0" smtClean="0"/>
              <a:t>Historical Context:</a:t>
            </a:r>
            <a:endParaRPr lang="en-GB" b="1" dirty="0"/>
          </a:p>
        </p:txBody>
      </p:sp>
      <p:sp>
        <p:nvSpPr>
          <p:cNvPr id="3" name="Content Placeholder 2"/>
          <p:cNvSpPr>
            <a:spLocks noGrp="1"/>
          </p:cNvSpPr>
          <p:nvPr>
            <p:ph idx="1"/>
          </p:nvPr>
        </p:nvSpPr>
        <p:spPr>
          <a:xfrm>
            <a:off x="457200" y="980728"/>
            <a:ext cx="8229600" cy="5544616"/>
          </a:xfrm>
        </p:spPr>
        <p:txBody>
          <a:bodyPr>
            <a:normAutofit/>
          </a:bodyPr>
          <a:lstStyle/>
          <a:p>
            <a:r>
              <a:rPr lang="en-GB" sz="2200" dirty="0" smtClean="0"/>
              <a:t>When the founding fathers wrote the Constitution, considerable debate had occupied their time concerning the election of the national leader – the President. Options included:</a:t>
            </a:r>
          </a:p>
          <a:p>
            <a:pPr marL="971550" lvl="1" indent="-514350">
              <a:buFont typeface="+mj-lt"/>
              <a:buAutoNum type="arabicPeriod"/>
            </a:pPr>
            <a:r>
              <a:rPr lang="en-GB" sz="2200" dirty="0" smtClean="0"/>
              <a:t>Direct election (popular vote)</a:t>
            </a:r>
          </a:p>
          <a:p>
            <a:pPr marL="971550" lvl="1" indent="-514350">
              <a:buFont typeface="+mj-lt"/>
              <a:buAutoNum type="arabicPeriod"/>
            </a:pPr>
            <a:r>
              <a:rPr lang="en-GB" sz="2200" dirty="0" smtClean="0"/>
              <a:t>Selection by state legislatures in the House of Representatives</a:t>
            </a:r>
          </a:p>
          <a:p>
            <a:pPr marL="971550" lvl="1" indent="-514350">
              <a:buFont typeface="+mj-lt"/>
              <a:buAutoNum type="arabicPeriod"/>
            </a:pPr>
            <a:r>
              <a:rPr lang="en-GB" sz="2200" dirty="0" smtClean="0"/>
              <a:t>Selection by the Senate</a:t>
            </a:r>
          </a:p>
          <a:p>
            <a:pPr marL="971550" lvl="1" indent="-514350">
              <a:buFont typeface="+mj-lt"/>
              <a:buAutoNum type="arabicPeriod"/>
            </a:pPr>
            <a:r>
              <a:rPr lang="en-GB" sz="2200" dirty="0" smtClean="0"/>
              <a:t>A compromise between all three</a:t>
            </a:r>
          </a:p>
          <a:p>
            <a:r>
              <a:rPr lang="en-GB" sz="2200" dirty="0" smtClean="0"/>
              <a:t>The term “electoral college” does not appear in the Constitution. Article II and the 12</a:t>
            </a:r>
            <a:r>
              <a:rPr lang="en-GB" sz="2200" baseline="30000" dirty="0" smtClean="0"/>
              <a:t>th</a:t>
            </a:r>
            <a:r>
              <a:rPr lang="en-GB" sz="2200" dirty="0" smtClean="0"/>
              <a:t> Amendment refer to “electors” – but not the </a:t>
            </a:r>
            <a:r>
              <a:rPr lang="en-GB" sz="2200" dirty="0"/>
              <a:t>E</a:t>
            </a:r>
            <a:r>
              <a:rPr lang="en-GB" sz="2200" dirty="0" smtClean="0"/>
              <a:t>lectoral College.</a:t>
            </a:r>
          </a:p>
          <a:p>
            <a:r>
              <a:rPr lang="en-GB" sz="2200" dirty="0" smtClean="0"/>
              <a:t>In short the Electoral College was established as a compromise between the President being elected by Congress or by popular vote (Alexander Hamilton was amongst the first to suggest it in the Federalist papers 1788. The current college assumed its constitutional role in 1804).</a:t>
            </a:r>
            <a:endParaRPr lang="en-GB" sz="2200" dirty="0"/>
          </a:p>
        </p:txBody>
      </p:sp>
    </p:spTree>
    <p:extLst>
      <p:ext uri="{BB962C8B-B14F-4D97-AF65-F5344CB8AC3E}">
        <p14:creationId xmlns:p14="http://schemas.microsoft.com/office/powerpoint/2010/main" val="68657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Does It Work?</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Most people assume that when Americans cast their votes every four years they are voting for the President directly…</a:t>
            </a:r>
          </a:p>
          <a:p>
            <a:pPr marL="0" indent="0" algn="ctr">
              <a:buNone/>
            </a:pPr>
            <a:endParaRPr lang="en-GB" dirty="0">
              <a:solidFill>
                <a:srgbClr val="FF0000"/>
              </a:solidFill>
            </a:endParaRPr>
          </a:p>
          <a:p>
            <a:pPr marL="0" indent="0" algn="ctr">
              <a:buNone/>
            </a:pPr>
            <a:endParaRPr lang="en-GB" dirty="0" smtClean="0">
              <a:solidFill>
                <a:srgbClr val="FF0000"/>
              </a:solidFill>
            </a:endParaRPr>
          </a:p>
          <a:p>
            <a:r>
              <a:rPr lang="en-GB" dirty="0" smtClean="0"/>
              <a:t>In reality Americans are casting votes in November which express a preference. They are actually voting for a ‘slate’ (group) of electors who in turn pledge to vote for a specific candidate in December.</a:t>
            </a:r>
            <a:endParaRPr lang="en-GB" dirty="0"/>
          </a:p>
        </p:txBody>
      </p:sp>
      <p:sp>
        <p:nvSpPr>
          <p:cNvPr id="4" name="TextBox 3"/>
          <p:cNvSpPr txBox="1"/>
          <p:nvPr/>
        </p:nvSpPr>
        <p:spPr>
          <a:xfrm>
            <a:off x="2987824" y="2924944"/>
            <a:ext cx="3384376" cy="923330"/>
          </a:xfrm>
          <a:prstGeom prst="rect">
            <a:avLst/>
          </a:prstGeom>
          <a:noFill/>
        </p:spPr>
        <p:txBody>
          <a:bodyPr wrap="square" rtlCol="0">
            <a:spAutoFit/>
          </a:bodyPr>
          <a:lstStyle/>
          <a:p>
            <a:r>
              <a:rPr lang="en-GB" sz="5400" dirty="0" smtClean="0">
                <a:solidFill>
                  <a:srgbClr val="FF0000"/>
                </a:solidFill>
              </a:rPr>
              <a:t>WRONG!</a:t>
            </a:r>
            <a:endParaRPr lang="en-GB" sz="5400" dirty="0">
              <a:solidFill>
                <a:srgbClr val="FF0000"/>
              </a:solidFill>
            </a:endParaRPr>
          </a:p>
        </p:txBody>
      </p:sp>
    </p:spTree>
    <p:extLst>
      <p:ext uri="{BB962C8B-B14F-4D97-AF65-F5344CB8AC3E}">
        <p14:creationId xmlns:p14="http://schemas.microsoft.com/office/powerpoint/2010/main" val="30403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Does It Work? </a:t>
            </a:r>
            <a:r>
              <a:rPr lang="en-GB" dirty="0" smtClean="0"/>
              <a:t>(contd.)</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There are a total of 538 electors, chosen by political parties in each state, who are “elected” to cast a ballot for a specific Presidential candidate.</a:t>
            </a:r>
          </a:p>
          <a:p>
            <a:endParaRPr lang="en-GB" sz="600" dirty="0" smtClean="0"/>
          </a:p>
          <a:p>
            <a:pPr lvl="1">
              <a:buFont typeface="Wingdings" pitchFamily="2" charset="2"/>
              <a:buChar char="Ø"/>
            </a:pPr>
            <a:r>
              <a:rPr lang="en-GB" dirty="0" smtClean="0"/>
              <a:t>538 = the number of Representative (438) + Senators (100) in Congress. This number was set in law in 1911.</a:t>
            </a:r>
          </a:p>
          <a:p>
            <a:pPr lvl="1">
              <a:buFont typeface="Wingdings" pitchFamily="2" charset="2"/>
              <a:buChar char="Ø"/>
            </a:pPr>
            <a:endParaRPr lang="en-GB" sz="600" dirty="0" smtClean="0"/>
          </a:p>
          <a:p>
            <a:pPr lvl="1">
              <a:buFont typeface="Wingdings" pitchFamily="2" charset="2"/>
              <a:buChar char="Ø"/>
            </a:pPr>
            <a:r>
              <a:rPr lang="en-GB" dirty="0" smtClean="0"/>
              <a:t>It is worth reflecting that 538 is only approximately 0.0000138% of the current US population (2010 census) of 308,745,538 souls.</a:t>
            </a:r>
          </a:p>
          <a:p>
            <a:pPr lvl="1">
              <a:buFont typeface="Wingdings" pitchFamily="2" charset="2"/>
              <a:buChar char="Ø"/>
            </a:pPr>
            <a:endParaRPr lang="en-GB" sz="600" dirty="0" smtClean="0"/>
          </a:p>
          <a:p>
            <a:pPr lvl="1">
              <a:buFont typeface="Wingdings" pitchFamily="2" charset="2"/>
              <a:buChar char="Ø"/>
            </a:pPr>
            <a:r>
              <a:rPr lang="en-GB" dirty="0" smtClean="0"/>
              <a:t>Each state is allocated a number of electors equal to the number of senators (2) plus the number of its representatives (based itself upon population).</a:t>
            </a:r>
          </a:p>
          <a:p>
            <a:pPr lvl="2">
              <a:buFont typeface="Wingdings" pitchFamily="2" charset="2"/>
              <a:buChar char="Ø"/>
            </a:pPr>
            <a:r>
              <a:rPr lang="en-GB" dirty="0" smtClean="0"/>
              <a:t>Thus New Mexico has 3 Reps. + 2 Senators = 5 electors (or Electoral College votes).</a:t>
            </a:r>
            <a:endParaRPr lang="en-GB" dirty="0"/>
          </a:p>
        </p:txBody>
      </p:sp>
    </p:spTree>
    <p:extLst>
      <p:ext uri="{BB962C8B-B14F-4D97-AF65-F5344CB8AC3E}">
        <p14:creationId xmlns:p14="http://schemas.microsoft.com/office/powerpoint/2010/main" val="333078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Electoral College Votes 2012:</a:t>
            </a:r>
            <a:endParaRPr lang="en-GB"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278066"/>
            <a:ext cx="6774554" cy="529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80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lstStyle/>
          <a:p>
            <a:r>
              <a:rPr lang="en-GB" b="1" dirty="0" smtClean="0"/>
              <a:t>How Does It Work? </a:t>
            </a:r>
            <a:r>
              <a:rPr lang="en-GB" dirty="0" smtClean="0"/>
              <a:t>(contd.)</a:t>
            </a:r>
            <a:endParaRPr lang="en-GB" dirty="0"/>
          </a:p>
        </p:txBody>
      </p:sp>
      <p:sp>
        <p:nvSpPr>
          <p:cNvPr id="3" name="Content Placeholder 2"/>
          <p:cNvSpPr>
            <a:spLocks noGrp="1"/>
          </p:cNvSpPr>
          <p:nvPr>
            <p:ph idx="1"/>
          </p:nvPr>
        </p:nvSpPr>
        <p:spPr>
          <a:xfrm>
            <a:off x="457200" y="1052736"/>
            <a:ext cx="8229600" cy="5616624"/>
          </a:xfrm>
        </p:spPr>
        <p:txBody>
          <a:bodyPr>
            <a:noAutofit/>
          </a:bodyPr>
          <a:lstStyle/>
          <a:p>
            <a:r>
              <a:rPr lang="en-GB" sz="1600" dirty="0" smtClean="0"/>
              <a:t>Each state holds a general election in the presidential election year, in which all eligible citizens may vote. Americans vote for a “ticket” which includes a candidate for president and vice president.</a:t>
            </a:r>
          </a:p>
          <a:p>
            <a:r>
              <a:rPr lang="en-GB" sz="1600" dirty="0" smtClean="0"/>
              <a:t>November’s results dictate which political party’s electors are chosen to vote in the Electoral College in December (e.g. the party that wins sends their electors!).</a:t>
            </a:r>
          </a:p>
          <a:p>
            <a:r>
              <a:rPr lang="en-GB" sz="1600" b="1" dirty="0" smtClean="0"/>
              <a:t>‘Winner Take All’: </a:t>
            </a:r>
            <a:r>
              <a:rPr lang="en-GB" sz="1600" dirty="0" smtClean="0"/>
              <a:t>All of the electors for the candidate that wins the popular vote are selected to cast their vote for President (in 2012 only two exceptions to this rule existed – Nebraska &amp; Maine, both of which have proportional allocation of electors based upon the popular vote).</a:t>
            </a:r>
          </a:p>
          <a:p>
            <a:r>
              <a:rPr lang="en-GB" sz="1600" dirty="0" smtClean="0"/>
              <a:t>41 days after the election (</a:t>
            </a:r>
            <a:r>
              <a:rPr lang="en-GB" sz="1600" b="1" dirty="0" smtClean="0"/>
              <a:t>in December</a:t>
            </a:r>
            <a:r>
              <a:rPr lang="en-GB" sz="1600" dirty="0" smtClean="0"/>
              <a:t>) the electors meet (in their state capitols – they never meet as a national body) to cast their ballots.</a:t>
            </a:r>
          </a:p>
          <a:p>
            <a:r>
              <a:rPr lang="en-GB" sz="1600" b="1" dirty="0" smtClean="0"/>
              <a:t>‘Rogue/Faithless Electors’: </a:t>
            </a:r>
            <a:r>
              <a:rPr lang="en-GB" sz="1600" dirty="0" smtClean="0"/>
              <a:t>Whilst 24 states have laws which make it illegal for electors to vote against their party, it is worth noting that ‘faithless’ electors are feature of this process.</a:t>
            </a:r>
          </a:p>
          <a:p>
            <a:pPr lvl="1">
              <a:buFont typeface="Wingdings" pitchFamily="2" charset="2"/>
              <a:buChar char="Ø"/>
            </a:pPr>
            <a:r>
              <a:rPr lang="en-GB" sz="1600" dirty="0" smtClean="0"/>
              <a:t>Thus on 158 occasions, electors have cast their votes for president in a different manner than that prescribed by the legislature of the state they represent.</a:t>
            </a:r>
          </a:p>
          <a:p>
            <a:pPr lvl="1">
              <a:buFont typeface="Wingdings" pitchFamily="2" charset="2"/>
              <a:buChar char="Ø"/>
            </a:pPr>
            <a:r>
              <a:rPr lang="en-GB" sz="1600" dirty="0" smtClean="0"/>
              <a:t>Of these 71 votes were changed because the original candidate died before the elector was able to cast his/her vote (N.B. The only example where ‘faithless electors’ have actually prevented a candidate from wining was in 1836, when the vice presidential winner, Richard Johnson, was not selected by the electoral College due to 23 rouge Virginian electors!).  </a:t>
            </a:r>
          </a:p>
          <a:p>
            <a:pPr lvl="1">
              <a:buFont typeface="Wingdings" pitchFamily="2" charset="2"/>
              <a:buChar char="Ø"/>
            </a:pPr>
            <a:endParaRPr lang="en-GB" sz="1000" dirty="0" smtClean="0"/>
          </a:p>
          <a:p>
            <a:pPr marL="457200" lvl="1" indent="0">
              <a:buNone/>
            </a:pPr>
            <a:endParaRPr lang="en-GB" sz="1600" dirty="0" smtClean="0"/>
          </a:p>
        </p:txBody>
      </p:sp>
    </p:spTree>
    <p:extLst>
      <p:ext uri="{BB962C8B-B14F-4D97-AF65-F5344CB8AC3E}">
        <p14:creationId xmlns:p14="http://schemas.microsoft.com/office/powerpoint/2010/main" val="201072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Does It Work? </a:t>
            </a:r>
            <a:r>
              <a:rPr lang="en-GB" dirty="0" smtClean="0"/>
              <a:t>(contd.)</a:t>
            </a:r>
            <a:endParaRPr lang="en-GB" dirty="0"/>
          </a:p>
        </p:txBody>
      </p:sp>
      <p:sp>
        <p:nvSpPr>
          <p:cNvPr id="3" name="Content Placeholder 2"/>
          <p:cNvSpPr>
            <a:spLocks noGrp="1"/>
          </p:cNvSpPr>
          <p:nvPr>
            <p:ph idx="1"/>
          </p:nvPr>
        </p:nvSpPr>
        <p:spPr>
          <a:xfrm>
            <a:off x="251520" y="1268761"/>
            <a:ext cx="8640960" cy="4032447"/>
          </a:xfrm>
        </p:spPr>
        <p:txBody>
          <a:bodyPr>
            <a:normAutofit fontScale="92500" lnSpcReduction="20000"/>
          </a:bodyPr>
          <a:lstStyle/>
          <a:p>
            <a:r>
              <a:rPr lang="en-GB" sz="2600" dirty="0" smtClean="0"/>
              <a:t>In </a:t>
            </a:r>
            <a:r>
              <a:rPr lang="en-GB" sz="2600" b="1" dirty="0" smtClean="0"/>
              <a:t>January</a:t>
            </a:r>
            <a:r>
              <a:rPr lang="en-GB" sz="2600" dirty="0" smtClean="0"/>
              <a:t> all ballots are opened in a joint session of Congress and the winner is confirmed.</a:t>
            </a:r>
          </a:p>
          <a:p>
            <a:r>
              <a:rPr lang="en-GB" sz="2600" dirty="0" smtClean="0"/>
              <a:t>Inauguration of the new president takes place at noon on January 20</a:t>
            </a:r>
            <a:r>
              <a:rPr lang="en-GB" sz="2600" baseline="30000" dirty="0" smtClean="0"/>
              <a:t>th</a:t>
            </a:r>
            <a:r>
              <a:rPr lang="en-GB" sz="2600" dirty="0" smtClean="0"/>
              <a:t>.</a:t>
            </a:r>
          </a:p>
          <a:p>
            <a:r>
              <a:rPr lang="en-GB" sz="2600" dirty="0" smtClean="0"/>
              <a:t>If no overall winner emerges, or the top two candidates are tied: </a:t>
            </a:r>
          </a:p>
          <a:p>
            <a:pPr lvl="1">
              <a:buFont typeface="Wingdings" pitchFamily="2" charset="2"/>
              <a:buChar char="Ø"/>
            </a:pPr>
            <a:r>
              <a:rPr lang="en-GB" sz="2600" dirty="0" smtClean="0"/>
              <a:t>The House of Representatives is required to vote for the president (en-bloc, e.g. one vote per state).</a:t>
            </a:r>
          </a:p>
          <a:p>
            <a:pPr lvl="1">
              <a:buFont typeface="Wingdings" pitchFamily="2" charset="2"/>
              <a:buChar char="Ø"/>
            </a:pPr>
            <a:r>
              <a:rPr lang="en-GB" sz="2600" dirty="0" smtClean="0"/>
              <a:t>The Senate selects the vice president (this hasn’t happened since 1776, but it almost did in 2000!).</a:t>
            </a:r>
          </a:p>
          <a:p>
            <a:pPr lvl="1">
              <a:buFont typeface="Wingdings" pitchFamily="2" charset="2"/>
              <a:buChar char="Ø"/>
            </a:pPr>
            <a:r>
              <a:rPr lang="en-GB" sz="2600" dirty="0" smtClean="0"/>
              <a:t>N.B. The House of Reps has elected the President on two occasions: 1801 (Thomas Jefferson was elected over Aaron Burr) &amp; 1825 (John Q Adams over Andrew Jackson).</a:t>
            </a:r>
          </a:p>
          <a:p>
            <a:endParaRPr lang="en-GB" dirty="0"/>
          </a:p>
        </p:txBody>
      </p:sp>
      <p:sp>
        <p:nvSpPr>
          <p:cNvPr id="4" name="TextBox 3"/>
          <p:cNvSpPr txBox="1"/>
          <p:nvPr/>
        </p:nvSpPr>
        <p:spPr>
          <a:xfrm>
            <a:off x="1197148" y="5373216"/>
            <a:ext cx="6903243" cy="738664"/>
          </a:xfrm>
          <a:prstGeom prst="rect">
            <a:avLst/>
          </a:prstGeom>
          <a:noFill/>
        </p:spPr>
        <p:txBody>
          <a:bodyPr wrap="square" rtlCol="0">
            <a:spAutoFit/>
          </a:bodyPr>
          <a:lstStyle/>
          <a:p>
            <a:r>
              <a:rPr lang="en-GB" sz="2400" b="1" dirty="0" smtClean="0">
                <a:solidFill>
                  <a:srgbClr val="FF0000"/>
                </a:solidFill>
              </a:rPr>
              <a:t>So, to re-cap: </a:t>
            </a:r>
            <a:r>
              <a:rPr lang="en-GB" b="1" u="sng" dirty="0">
                <a:solidFill>
                  <a:srgbClr val="FF0000"/>
                </a:solidFill>
                <a:hlinkClick r:id="rId2"/>
              </a:rPr>
              <a:t>https://www.youtube.com/watch?v=W9H3gvnN468</a:t>
            </a:r>
            <a:endParaRPr lang="en-GB" b="1" dirty="0">
              <a:solidFill>
                <a:srgbClr val="FF0000"/>
              </a:solidFill>
            </a:endParaRPr>
          </a:p>
          <a:p>
            <a:endParaRPr lang="en-GB" dirty="0"/>
          </a:p>
        </p:txBody>
      </p:sp>
    </p:spTree>
    <p:extLst>
      <p:ext uri="{BB962C8B-B14F-4D97-AF65-F5344CB8AC3E}">
        <p14:creationId xmlns:p14="http://schemas.microsoft.com/office/powerpoint/2010/main" val="3506769088"/>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1355</Words>
  <Application>Microsoft Office PowerPoint</Application>
  <PresentationFormat>On-screen Show (4:3)</PresentationFormat>
  <Paragraphs>88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Unit 3: The Electoral College</vt:lpstr>
      <vt:lpstr>What is the Electoral College?</vt:lpstr>
      <vt:lpstr>Constitutional Basis:</vt:lpstr>
      <vt:lpstr>Historical Context:</vt:lpstr>
      <vt:lpstr>How Does It Work?</vt:lpstr>
      <vt:lpstr>How Does It Work? (contd.)</vt:lpstr>
      <vt:lpstr>The Electoral College Votes 2012:</vt:lpstr>
      <vt:lpstr>How Does It Work? (contd.)</vt:lpstr>
      <vt:lpstr>How Does It Work? (contd.)</vt:lpstr>
      <vt:lpstr>Arguments Against the Electoral College: </vt:lpstr>
      <vt:lpstr>Arguments in Favour of the Electoral College:</vt:lpstr>
      <vt:lpstr>Proposals to Reform the Electoral College:</vt:lpstr>
      <vt:lpstr>Will Reform Ever Happen?</vt:lpstr>
    </vt:vector>
  </TitlesOfParts>
  <Company>Loughborough Endowed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Electoral College</dc:title>
  <dc:creator>Administrator</dc:creator>
  <cp:lastModifiedBy>Administrator</cp:lastModifiedBy>
  <cp:revision>25</cp:revision>
  <dcterms:created xsi:type="dcterms:W3CDTF">2014-05-15T11:28:08Z</dcterms:created>
  <dcterms:modified xsi:type="dcterms:W3CDTF">2015-06-04T08:21:06Z</dcterms:modified>
</cp:coreProperties>
</file>