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8" r:id="rId6"/>
    <p:sldId id="263" r:id="rId7"/>
    <p:sldId id="260" r:id="rId8"/>
    <p:sldId id="275" r:id="rId9"/>
    <p:sldId id="278" r:id="rId10"/>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A19667-490D-3484-D4A7-4A9E8E7A6625}" v="940" dt="2021-03-23T10:42:52.544"/>
    <p1510:client id="{22BD47F4-A366-F1A7-C1F3-61742AB9D406}" v="4" dt="2020-09-24T07:21:18.972"/>
    <p1510:client id="{7B1D64EB-4F54-A2FF-9308-5B8FEDA1F861}" v="2" dt="2020-10-10T15:52:33.933"/>
    <p1510:client id="{A5DA6676-D09D-F7E7-BF11-0E9ADAD3F585}" v="980" dt="2021-03-22T15:04:08.347"/>
    <p1510:client id="{C9D3B42C-A0ED-07FF-B8A2-22FF1E9FA0E2}" v="1" dt="2019-09-04T14:17:02.5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40" d="100"/>
          <a:sy n="40" d="100"/>
        </p:scale>
        <p:origin x="48"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dirty="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23/04/2021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822593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23/04/2021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800595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23/04/2021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847404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23/04/2021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55043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dirty="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23/04/2021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03669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GB" smtClean="0"/>
              <a:t>23/04/2021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654193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dirty="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GB" smtClean="0"/>
              <a:t>23/04/2021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2181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GB" smtClean="0"/>
              <a:t>23/04/2021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034180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23/04/2021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607492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dirty="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23/04/2021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54013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dirty="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23/04/2021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723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23/04/2021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18016922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838199" y="4525347"/>
            <a:ext cx="6801321" cy="1737360"/>
          </a:xfrm>
        </p:spPr>
        <p:txBody>
          <a:bodyPr anchor="ctr">
            <a:normAutofit/>
          </a:bodyPr>
          <a:lstStyle/>
          <a:p>
            <a:pPr algn="r"/>
            <a:r>
              <a:rPr lang="en-GB" dirty="0">
                <a:ea typeface="+mj-lt"/>
                <a:cs typeface="+mj-lt"/>
              </a:rPr>
              <a:t>Big Data</a:t>
            </a:r>
          </a:p>
        </p:txBody>
      </p:sp>
      <p:sp>
        <p:nvSpPr>
          <p:cNvPr id="3" name="Subtitle 2"/>
          <p:cNvSpPr>
            <a:spLocks noGrp="1"/>
          </p:cNvSpPr>
          <p:nvPr>
            <p:ph type="subTitle" idx="1"/>
          </p:nvPr>
        </p:nvSpPr>
        <p:spPr>
          <a:xfrm>
            <a:off x="7961258" y="4525347"/>
            <a:ext cx="3258675" cy="1737360"/>
          </a:xfrm>
        </p:spPr>
        <p:txBody>
          <a:bodyPr anchor="ctr">
            <a:normAutofit/>
          </a:bodyPr>
          <a:lstStyle/>
          <a:p>
            <a:pPr algn="l"/>
            <a:r>
              <a:rPr lang="en-GB" dirty="0">
                <a:latin typeface="Abadi Extra Light"/>
                <a:cs typeface="Calibri"/>
              </a:rPr>
              <a:t>Lessons 03-06</a:t>
            </a:r>
          </a:p>
          <a:p>
            <a:pPr algn="l"/>
            <a:r>
              <a:rPr lang="en-GB" dirty="0">
                <a:latin typeface="Abadi Extra Light"/>
                <a:cs typeface="Calibri"/>
              </a:rPr>
              <a:t>Data modelling</a:t>
            </a:r>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Picture 18" descr="A close up of a sign&#10;&#10;Description generated with very high confidence">
            <a:extLst>
              <a:ext uri="{FF2B5EF4-FFF2-40B4-BE49-F238E27FC236}">
                <a16:creationId xmlns:a16="http://schemas.microsoft.com/office/drawing/2014/main" id="{CF8DB2B4-1E19-49B9-94CD-B75871A47BC9}"/>
              </a:ext>
            </a:extLst>
          </p:cNvPr>
          <p:cNvPicPr>
            <a:picLocks noChangeAspect="1"/>
          </p:cNvPicPr>
          <p:nvPr/>
        </p:nvPicPr>
        <p:blipFill>
          <a:blip r:embed="rId2"/>
          <a:stretch>
            <a:fillRect/>
          </a:stretch>
        </p:blipFill>
        <p:spPr>
          <a:xfrm>
            <a:off x="10988381" y="5649573"/>
            <a:ext cx="1091492" cy="1091492"/>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a:extLst>
              <a:ext uri="{FF2B5EF4-FFF2-40B4-BE49-F238E27FC236}">
                <a16:creationId xmlns:a16="http://schemas.microsoft.com/office/drawing/2014/main" id="{48B767C4-798B-41CD-8E44-F47C81BA60D5}"/>
              </a:ext>
            </a:extLst>
          </p:cNvPr>
          <p:cNvPicPr>
            <a:picLocks noChangeAspect="1"/>
          </p:cNvPicPr>
          <p:nvPr/>
        </p:nvPicPr>
        <p:blipFill>
          <a:blip r:embed="rId2"/>
          <a:stretch>
            <a:fillRect/>
          </a:stretch>
        </p:blipFill>
        <p:spPr>
          <a:xfrm>
            <a:off x="0" y="137160"/>
            <a:ext cx="12188856" cy="888269"/>
          </a:xfrm>
          <a:prstGeom prst="rect">
            <a:avLst/>
          </a:prstGeom>
        </p:spPr>
      </p:pic>
      <p:sp>
        <p:nvSpPr>
          <p:cNvPr id="2" name="Title 1">
            <a:extLst>
              <a:ext uri="{FF2B5EF4-FFF2-40B4-BE49-F238E27FC236}">
                <a16:creationId xmlns:a16="http://schemas.microsoft.com/office/drawing/2014/main" id="{35AE34DF-1339-434F-9955-4EEDDC50BED9}"/>
              </a:ext>
            </a:extLst>
          </p:cNvPr>
          <p:cNvSpPr>
            <a:spLocks noGrp="1"/>
          </p:cNvSpPr>
          <p:nvPr>
            <p:ph type="title"/>
          </p:nvPr>
        </p:nvSpPr>
        <p:spPr>
          <a:xfrm>
            <a:off x="110971" y="205327"/>
            <a:ext cx="11953136" cy="754063"/>
          </a:xfrm>
        </p:spPr>
        <p:txBody>
          <a:bodyPr>
            <a:normAutofit/>
          </a:bodyPr>
          <a:lstStyle/>
          <a:p>
            <a:pPr algn="ctr"/>
            <a:r>
              <a:rPr lang="en-US" sz="4800" b="1" dirty="0">
                <a:solidFill>
                  <a:schemeClr val="bg1"/>
                </a:solidFill>
                <a:latin typeface="Abadi Extra Light"/>
                <a:cs typeface="Calibri Light" panose="020F0302020204030204"/>
              </a:rPr>
              <a:t>Objectives</a:t>
            </a:r>
            <a:endParaRPr lang="en-US" sz="4800" dirty="0">
              <a:solidFill>
                <a:schemeClr val="bg1"/>
              </a:solidFill>
              <a:latin typeface="Abadi Extra Light"/>
            </a:endParaRPr>
          </a:p>
        </p:txBody>
      </p:sp>
      <p:pic>
        <p:nvPicPr>
          <p:cNvPr id="12" name="Picture 6" descr="A close up of a logo&#10;&#10;Description generated with very high confidence">
            <a:extLst>
              <a:ext uri="{FF2B5EF4-FFF2-40B4-BE49-F238E27FC236}">
                <a16:creationId xmlns:a16="http://schemas.microsoft.com/office/drawing/2014/main" id="{B3DB99EA-C52F-4F2A-B2A1-704F99251B2B}"/>
              </a:ext>
            </a:extLst>
          </p:cNvPr>
          <p:cNvPicPr>
            <a:picLocks noChangeAspect="1"/>
          </p:cNvPicPr>
          <p:nvPr/>
        </p:nvPicPr>
        <p:blipFill>
          <a:blip r:embed="rId3"/>
          <a:stretch>
            <a:fillRect/>
          </a:stretch>
        </p:blipFill>
        <p:spPr>
          <a:xfrm>
            <a:off x="0" y="6709410"/>
            <a:ext cx="12201525" cy="144780"/>
          </a:xfrm>
          <a:prstGeom prst="rect">
            <a:avLst/>
          </a:prstGeom>
        </p:spPr>
      </p:pic>
      <p:pic>
        <p:nvPicPr>
          <p:cNvPr id="15" name="Picture 6" descr="A close up of a logo&#10;&#10;Description generated with very high confidence">
            <a:extLst>
              <a:ext uri="{FF2B5EF4-FFF2-40B4-BE49-F238E27FC236}">
                <a16:creationId xmlns:a16="http://schemas.microsoft.com/office/drawing/2014/main" id="{79F14634-9DDD-4BF7-8520-EF7EF085F665}"/>
              </a:ext>
            </a:extLst>
          </p:cNvPr>
          <p:cNvPicPr>
            <a:picLocks noChangeAspect="1"/>
          </p:cNvPicPr>
          <p:nvPr/>
        </p:nvPicPr>
        <p:blipFill>
          <a:blip r:embed="rId3"/>
          <a:stretch>
            <a:fillRect/>
          </a:stretch>
        </p:blipFill>
        <p:spPr>
          <a:xfrm>
            <a:off x="-2127" y="1017714"/>
            <a:ext cx="12194127" cy="144780"/>
          </a:xfrm>
          <a:prstGeom prst="rect">
            <a:avLst/>
          </a:prstGeom>
        </p:spPr>
      </p:pic>
      <p:pic>
        <p:nvPicPr>
          <p:cNvPr id="16" name="Picture 6" descr="A close up of a logo&#10;&#10;Description generated with very high confidence">
            <a:extLst>
              <a:ext uri="{FF2B5EF4-FFF2-40B4-BE49-F238E27FC236}">
                <a16:creationId xmlns:a16="http://schemas.microsoft.com/office/drawing/2014/main" id="{9D9CE6F7-1AC7-46E0-AFCF-81C296E5CB95}"/>
              </a:ext>
            </a:extLst>
          </p:cNvPr>
          <p:cNvPicPr>
            <a:picLocks noChangeAspect="1"/>
          </p:cNvPicPr>
          <p:nvPr/>
        </p:nvPicPr>
        <p:blipFill>
          <a:blip r:embed="rId3"/>
          <a:stretch>
            <a:fillRect/>
          </a:stretch>
        </p:blipFill>
        <p:spPr>
          <a:xfrm>
            <a:off x="-9525" y="3810"/>
            <a:ext cx="12201525" cy="144780"/>
          </a:xfrm>
          <a:prstGeom prst="rect">
            <a:avLst/>
          </a:prstGeom>
        </p:spPr>
      </p:pic>
      <p:graphicFrame>
        <p:nvGraphicFramePr>
          <p:cNvPr id="7" name="Table 7">
            <a:extLst>
              <a:ext uri="{FF2B5EF4-FFF2-40B4-BE49-F238E27FC236}">
                <a16:creationId xmlns:a16="http://schemas.microsoft.com/office/drawing/2014/main" id="{109F14DA-CF83-4F2E-B237-9F149AD6D8C3}"/>
              </a:ext>
            </a:extLst>
          </p:cNvPr>
          <p:cNvGraphicFramePr>
            <a:graphicFrameLocks noGrp="1"/>
          </p:cNvGraphicFramePr>
          <p:nvPr>
            <p:ph idx="1"/>
            <p:extLst>
              <p:ext uri="{D42A27DB-BD31-4B8C-83A1-F6EECF244321}">
                <p14:modId xmlns:p14="http://schemas.microsoft.com/office/powerpoint/2010/main" val="2413904516"/>
              </p:ext>
            </p:extLst>
          </p:nvPr>
        </p:nvGraphicFramePr>
        <p:xfrm>
          <a:off x="1509203" y="1827320"/>
          <a:ext cx="9834307" cy="4113320"/>
        </p:xfrm>
        <a:graphic>
          <a:graphicData uri="http://schemas.openxmlformats.org/drawingml/2006/table">
            <a:tbl>
              <a:tblPr firstRow="1" bandRow="1">
                <a:tableStyleId>{2D5ABB26-0587-4C30-8999-92F81FD0307C}</a:tableStyleId>
              </a:tblPr>
              <a:tblGrid>
                <a:gridCol w="1466774">
                  <a:extLst>
                    <a:ext uri="{9D8B030D-6E8A-4147-A177-3AD203B41FA5}">
                      <a16:colId xmlns:a16="http://schemas.microsoft.com/office/drawing/2014/main" val="1552603108"/>
                    </a:ext>
                  </a:extLst>
                </a:gridCol>
                <a:gridCol w="8367533">
                  <a:extLst>
                    <a:ext uri="{9D8B030D-6E8A-4147-A177-3AD203B41FA5}">
                      <a16:colId xmlns:a16="http://schemas.microsoft.com/office/drawing/2014/main" val="4017843417"/>
                    </a:ext>
                  </a:extLst>
                </a:gridCol>
              </a:tblGrid>
              <a:tr h="1028330">
                <a:tc>
                  <a:txBody>
                    <a:bodyPr/>
                    <a:lstStyle/>
                    <a:p>
                      <a:pPr lvl="0" algn="ctr">
                        <a:buNone/>
                      </a:pPr>
                      <a:r>
                        <a:rPr lang="en-GB" sz="2800" b="1" i="0" u="none" strike="noStrike" noProof="0" dirty="0">
                          <a:solidFill>
                            <a:schemeClr val="dk1"/>
                          </a:solidFill>
                          <a:latin typeface="Abadi Extra Light"/>
                        </a:rPr>
                        <a:t>6/7</a:t>
                      </a:r>
                      <a:endParaRPr lang="en-US" sz="2800" b="1">
                        <a:latin typeface="Abadi Extra Light"/>
                      </a:endParaRPr>
                    </a:p>
                  </a:txBody>
                  <a:tcPr anchor="ctr">
                    <a:solidFill>
                      <a:schemeClr val="accent4"/>
                    </a:solidFill>
                  </a:tcPr>
                </a:tc>
                <a:tc>
                  <a:txBody>
                    <a:bodyPr/>
                    <a:lstStyle/>
                    <a:p>
                      <a:pPr lvl="0" algn="l">
                        <a:lnSpc>
                          <a:spcPct val="100000"/>
                        </a:lnSpc>
                        <a:spcBef>
                          <a:spcPts val="0"/>
                        </a:spcBef>
                        <a:spcAft>
                          <a:spcPts val="0"/>
                        </a:spcAft>
                        <a:buNone/>
                      </a:pPr>
                      <a:r>
                        <a:rPr lang="en-GB" sz="2800" b="0" i="0" u="none" strike="noStrike" baseline="0" noProof="0" dirty="0">
                          <a:latin typeface="Abadi Extra Light"/>
                        </a:rPr>
                        <a:t>Analyse the data to spot trends and patterns that have emerged</a:t>
                      </a:r>
                    </a:p>
                  </a:txBody>
                  <a:tcPr anchor="ctr"/>
                </a:tc>
                <a:extLst>
                  <a:ext uri="{0D108BD9-81ED-4DB2-BD59-A6C34878D82A}">
                    <a16:rowId xmlns:a16="http://schemas.microsoft.com/office/drawing/2014/main" val="3742384586"/>
                  </a:ext>
                </a:extLst>
              </a:tr>
              <a:tr h="1028330">
                <a:tc>
                  <a:txBody>
                    <a:bodyPr/>
                    <a:lstStyle/>
                    <a:p>
                      <a:pPr algn="ctr"/>
                      <a:r>
                        <a:rPr lang="en-US" sz="2800" b="1" dirty="0">
                          <a:latin typeface="Abadi Extra Light"/>
                        </a:rPr>
                        <a:t>5</a:t>
                      </a:r>
                    </a:p>
                  </a:txBody>
                  <a:tcPr anchor="ctr">
                    <a:solidFill>
                      <a:schemeClr val="accent4">
                        <a:lumMod val="60000"/>
                        <a:lumOff val="40000"/>
                      </a:schemeClr>
                    </a:solidFill>
                  </a:tcPr>
                </a:tc>
                <a:tc>
                  <a:txBody>
                    <a:bodyPr/>
                    <a:lstStyle/>
                    <a:p>
                      <a:pPr marL="0" marR="0" lvl="0" indent="0" algn="l">
                        <a:lnSpc>
                          <a:spcPct val="100000"/>
                        </a:lnSpc>
                        <a:spcBef>
                          <a:spcPts val="0"/>
                        </a:spcBef>
                        <a:spcAft>
                          <a:spcPts val="0"/>
                        </a:spcAft>
                        <a:buNone/>
                      </a:pPr>
                      <a:r>
                        <a:rPr lang="en-GB" sz="2800" b="0" i="0" u="none" strike="noStrike" baseline="0" noProof="0" dirty="0">
                          <a:latin typeface="Abadi Extra Light"/>
                        </a:rPr>
                        <a:t>Create simple graphs and charts to display information about some data</a:t>
                      </a:r>
                    </a:p>
                  </a:txBody>
                  <a:tcPr anchor="ctr"/>
                </a:tc>
                <a:extLst>
                  <a:ext uri="{0D108BD9-81ED-4DB2-BD59-A6C34878D82A}">
                    <a16:rowId xmlns:a16="http://schemas.microsoft.com/office/drawing/2014/main" val="2285964333"/>
                  </a:ext>
                </a:extLst>
              </a:tr>
              <a:tr h="1028330">
                <a:tc>
                  <a:txBody>
                    <a:bodyPr/>
                    <a:lstStyle/>
                    <a:p>
                      <a:pPr algn="ctr"/>
                      <a:r>
                        <a:rPr lang="en-US" sz="2800" b="1" dirty="0">
                          <a:latin typeface="Abadi Extra Light"/>
                        </a:rPr>
                        <a:t>4</a:t>
                      </a:r>
                    </a:p>
                  </a:txBody>
                  <a:tcPr anchor="ctr">
                    <a:solidFill>
                      <a:schemeClr val="accent4">
                        <a:lumMod val="40000"/>
                        <a:lumOff val="60000"/>
                      </a:schemeClr>
                    </a:solidFill>
                  </a:tcPr>
                </a:tc>
                <a:tc>
                  <a:txBody>
                    <a:bodyPr/>
                    <a:lstStyle/>
                    <a:p>
                      <a:pPr lvl="0" algn="l">
                        <a:lnSpc>
                          <a:spcPct val="100000"/>
                        </a:lnSpc>
                        <a:spcBef>
                          <a:spcPts val="0"/>
                        </a:spcBef>
                        <a:spcAft>
                          <a:spcPts val="0"/>
                        </a:spcAft>
                        <a:buNone/>
                      </a:pPr>
                      <a:r>
                        <a:rPr lang="en-GB" sz="2800" b="0" i="0" u="none" strike="noStrike" baseline="0" noProof="0" dirty="0">
                          <a:latin typeface="Abadi Extra Light"/>
                        </a:rPr>
                        <a:t>Use filters to answer a question on a large amount of data</a:t>
                      </a:r>
                    </a:p>
                  </a:txBody>
                  <a:tcPr anchor="ctr"/>
                </a:tc>
                <a:extLst>
                  <a:ext uri="{0D108BD9-81ED-4DB2-BD59-A6C34878D82A}">
                    <a16:rowId xmlns:a16="http://schemas.microsoft.com/office/drawing/2014/main" val="1938368647"/>
                  </a:ext>
                </a:extLst>
              </a:tr>
              <a:tr h="1028330">
                <a:tc>
                  <a:txBody>
                    <a:bodyPr/>
                    <a:lstStyle/>
                    <a:p>
                      <a:pPr algn="ctr"/>
                      <a:r>
                        <a:rPr lang="en-US" sz="2800" b="1" dirty="0">
                          <a:latin typeface="Abadi Extra Light"/>
                        </a:rPr>
                        <a:t>3</a:t>
                      </a:r>
                    </a:p>
                  </a:txBody>
                  <a:tcPr anchor="ctr">
                    <a:solidFill>
                      <a:schemeClr val="accent4">
                        <a:lumMod val="20000"/>
                        <a:lumOff val="80000"/>
                      </a:schemeClr>
                    </a:solidFill>
                  </a:tcPr>
                </a:tc>
                <a:tc>
                  <a:txBody>
                    <a:bodyPr/>
                    <a:lstStyle/>
                    <a:p>
                      <a:pPr lvl="0" algn="l">
                        <a:lnSpc>
                          <a:spcPct val="100000"/>
                        </a:lnSpc>
                        <a:spcBef>
                          <a:spcPts val="0"/>
                        </a:spcBef>
                        <a:spcAft>
                          <a:spcPts val="0"/>
                        </a:spcAft>
                        <a:buNone/>
                      </a:pPr>
                      <a:r>
                        <a:rPr lang="en-GB" sz="2800" b="0" i="0" u="none" strike="noStrike" baseline="0" noProof="0" dirty="0">
                          <a:latin typeface="Abadi Extra Light"/>
                        </a:rPr>
                        <a:t>Use simple filters on large amounts of data</a:t>
                      </a:r>
                    </a:p>
                  </a:txBody>
                  <a:tcPr anchor="ctr"/>
                </a:tc>
                <a:extLst>
                  <a:ext uri="{0D108BD9-81ED-4DB2-BD59-A6C34878D82A}">
                    <a16:rowId xmlns:a16="http://schemas.microsoft.com/office/drawing/2014/main" val="4131796470"/>
                  </a:ext>
                </a:extLst>
              </a:tr>
            </a:tbl>
          </a:graphicData>
        </a:graphic>
      </p:graphicFrame>
    </p:spTree>
    <p:extLst>
      <p:ext uri="{BB962C8B-B14F-4D97-AF65-F5344CB8AC3E}">
        <p14:creationId xmlns:p14="http://schemas.microsoft.com/office/powerpoint/2010/main" val="2987785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a:extLst>
              <a:ext uri="{FF2B5EF4-FFF2-40B4-BE49-F238E27FC236}">
                <a16:creationId xmlns:a16="http://schemas.microsoft.com/office/drawing/2014/main" id="{48B767C4-798B-41CD-8E44-F47C81BA60D5}"/>
              </a:ext>
            </a:extLst>
          </p:cNvPr>
          <p:cNvPicPr>
            <a:picLocks noChangeAspect="1"/>
          </p:cNvPicPr>
          <p:nvPr/>
        </p:nvPicPr>
        <p:blipFill>
          <a:blip r:embed="rId2"/>
          <a:stretch>
            <a:fillRect/>
          </a:stretch>
        </p:blipFill>
        <p:spPr>
          <a:xfrm>
            <a:off x="0" y="137160"/>
            <a:ext cx="12188856" cy="888269"/>
          </a:xfrm>
          <a:prstGeom prst="rect">
            <a:avLst/>
          </a:prstGeom>
        </p:spPr>
      </p:pic>
      <p:sp>
        <p:nvSpPr>
          <p:cNvPr id="2" name="Title 1">
            <a:extLst>
              <a:ext uri="{FF2B5EF4-FFF2-40B4-BE49-F238E27FC236}">
                <a16:creationId xmlns:a16="http://schemas.microsoft.com/office/drawing/2014/main" id="{35AE34DF-1339-434F-9955-4EEDDC50BED9}"/>
              </a:ext>
            </a:extLst>
          </p:cNvPr>
          <p:cNvSpPr>
            <a:spLocks noGrp="1"/>
          </p:cNvSpPr>
          <p:nvPr>
            <p:ph type="title"/>
          </p:nvPr>
        </p:nvSpPr>
        <p:spPr>
          <a:xfrm>
            <a:off x="838200" y="148590"/>
            <a:ext cx="10515600" cy="876840"/>
          </a:xfrm>
        </p:spPr>
        <p:txBody>
          <a:bodyPr>
            <a:normAutofit/>
          </a:bodyPr>
          <a:lstStyle/>
          <a:p>
            <a:pPr algn="ctr"/>
            <a:r>
              <a:rPr lang="en-US" sz="4800" b="1" dirty="0">
                <a:solidFill>
                  <a:schemeClr val="bg1"/>
                </a:solidFill>
                <a:latin typeface="Abadi Extra Light"/>
                <a:cs typeface="Calibri Light" panose="020F0302020204030204"/>
              </a:rPr>
              <a:t>Connect</a:t>
            </a:r>
            <a:endParaRPr lang="en-US" sz="4800" dirty="0">
              <a:solidFill>
                <a:schemeClr val="bg1"/>
              </a:solidFill>
              <a:latin typeface="Abadi Extra Light"/>
            </a:endParaRPr>
          </a:p>
        </p:txBody>
      </p:sp>
      <p:sp>
        <p:nvSpPr>
          <p:cNvPr id="7" name="Content Placeholder 6">
            <a:extLst>
              <a:ext uri="{FF2B5EF4-FFF2-40B4-BE49-F238E27FC236}">
                <a16:creationId xmlns:a16="http://schemas.microsoft.com/office/drawing/2014/main" id="{DBBDD7D6-6DE8-408B-8A60-5AEF3165416A}"/>
              </a:ext>
            </a:extLst>
          </p:cNvPr>
          <p:cNvSpPr>
            <a:spLocks noGrp="1"/>
          </p:cNvSpPr>
          <p:nvPr>
            <p:ph sz="half" idx="1"/>
          </p:nvPr>
        </p:nvSpPr>
        <p:spPr/>
        <p:txBody>
          <a:bodyPr vert="horz" lIns="91440" tIns="45720" rIns="91440" bIns="45720" rtlCol="0" anchor="ctr">
            <a:normAutofit/>
          </a:bodyPr>
          <a:lstStyle/>
          <a:p>
            <a:pPr marL="0" indent="0">
              <a:buNone/>
            </a:pPr>
            <a:r>
              <a:rPr lang="en-GB" sz="7200" dirty="0">
                <a:cs typeface="Calibri"/>
              </a:rPr>
              <a:t>Why is it useful to collect data on crime?</a:t>
            </a:r>
          </a:p>
        </p:txBody>
      </p:sp>
      <p:pic>
        <p:nvPicPr>
          <p:cNvPr id="12" name="Picture 6" descr="A close up of a logo&#10;&#10;Description generated with very high confidence">
            <a:extLst>
              <a:ext uri="{FF2B5EF4-FFF2-40B4-BE49-F238E27FC236}">
                <a16:creationId xmlns:a16="http://schemas.microsoft.com/office/drawing/2014/main" id="{B3DB99EA-C52F-4F2A-B2A1-704F99251B2B}"/>
              </a:ext>
            </a:extLst>
          </p:cNvPr>
          <p:cNvPicPr>
            <a:picLocks noChangeAspect="1"/>
          </p:cNvPicPr>
          <p:nvPr/>
        </p:nvPicPr>
        <p:blipFill>
          <a:blip r:embed="rId3"/>
          <a:stretch>
            <a:fillRect/>
          </a:stretch>
        </p:blipFill>
        <p:spPr>
          <a:xfrm>
            <a:off x="0" y="6709410"/>
            <a:ext cx="12201525" cy="144780"/>
          </a:xfrm>
          <a:prstGeom prst="rect">
            <a:avLst/>
          </a:prstGeom>
        </p:spPr>
      </p:pic>
      <p:pic>
        <p:nvPicPr>
          <p:cNvPr id="15" name="Picture 6" descr="A close up of a logo&#10;&#10;Description generated with very high confidence">
            <a:extLst>
              <a:ext uri="{FF2B5EF4-FFF2-40B4-BE49-F238E27FC236}">
                <a16:creationId xmlns:a16="http://schemas.microsoft.com/office/drawing/2014/main" id="{79F14634-9DDD-4BF7-8520-EF7EF085F665}"/>
              </a:ext>
            </a:extLst>
          </p:cNvPr>
          <p:cNvPicPr>
            <a:picLocks noChangeAspect="1"/>
          </p:cNvPicPr>
          <p:nvPr/>
        </p:nvPicPr>
        <p:blipFill>
          <a:blip r:embed="rId3"/>
          <a:stretch>
            <a:fillRect/>
          </a:stretch>
        </p:blipFill>
        <p:spPr>
          <a:xfrm>
            <a:off x="-2127" y="1017714"/>
            <a:ext cx="12194127" cy="144780"/>
          </a:xfrm>
          <a:prstGeom prst="rect">
            <a:avLst/>
          </a:prstGeom>
        </p:spPr>
      </p:pic>
      <p:pic>
        <p:nvPicPr>
          <p:cNvPr id="16" name="Picture 6" descr="A close up of a logo&#10;&#10;Description generated with very high confidence">
            <a:extLst>
              <a:ext uri="{FF2B5EF4-FFF2-40B4-BE49-F238E27FC236}">
                <a16:creationId xmlns:a16="http://schemas.microsoft.com/office/drawing/2014/main" id="{9D9CE6F7-1AC7-46E0-AFCF-81C296E5CB95}"/>
              </a:ext>
            </a:extLst>
          </p:cNvPr>
          <p:cNvPicPr>
            <a:picLocks noChangeAspect="1"/>
          </p:cNvPicPr>
          <p:nvPr/>
        </p:nvPicPr>
        <p:blipFill>
          <a:blip r:embed="rId3"/>
          <a:stretch>
            <a:fillRect/>
          </a:stretch>
        </p:blipFill>
        <p:spPr>
          <a:xfrm>
            <a:off x="-9525" y="3810"/>
            <a:ext cx="12201525" cy="144780"/>
          </a:xfrm>
          <a:prstGeom prst="rect">
            <a:avLst/>
          </a:prstGeom>
        </p:spPr>
      </p:pic>
      <p:pic>
        <p:nvPicPr>
          <p:cNvPr id="5" name="Picture 5" descr="Text&#10;&#10;Description automatically generated">
            <a:extLst>
              <a:ext uri="{FF2B5EF4-FFF2-40B4-BE49-F238E27FC236}">
                <a16:creationId xmlns:a16="http://schemas.microsoft.com/office/drawing/2014/main" id="{A04AFCA2-E1E0-4B83-8294-B796B2FDAAC2}"/>
              </a:ext>
            </a:extLst>
          </p:cNvPr>
          <p:cNvPicPr>
            <a:picLocks noChangeAspect="1"/>
          </p:cNvPicPr>
          <p:nvPr/>
        </p:nvPicPr>
        <p:blipFill>
          <a:blip r:embed="rId4"/>
          <a:stretch>
            <a:fillRect/>
          </a:stretch>
        </p:blipFill>
        <p:spPr>
          <a:xfrm>
            <a:off x="7177088" y="2129419"/>
            <a:ext cx="4279106" cy="3754069"/>
          </a:xfrm>
          <a:prstGeom prst="rect">
            <a:avLst/>
          </a:prstGeom>
        </p:spPr>
      </p:pic>
    </p:spTree>
    <p:extLst>
      <p:ext uri="{BB962C8B-B14F-4D97-AF65-F5344CB8AC3E}">
        <p14:creationId xmlns:p14="http://schemas.microsoft.com/office/powerpoint/2010/main" val="704429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a:extLst>
              <a:ext uri="{FF2B5EF4-FFF2-40B4-BE49-F238E27FC236}">
                <a16:creationId xmlns:a16="http://schemas.microsoft.com/office/drawing/2014/main" id="{48B767C4-798B-41CD-8E44-F47C81BA60D5}"/>
              </a:ext>
            </a:extLst>
          </p:cNvPr>
          <p:cNvPicPr>
            <a:picLocks noChangeAspect="1"/>
          </p:cNvPicPr>
          <p:nvPr/>
        </p:nvPicPr>
        <p:blipFill>
          <a:blip r:embed="rId2"/>
          <a:stretch>
            <a:fillRect/>
          </a:stretch>
        </p:blipFill>
        <p:spPr>
          <a:xfrm>
            <a:off x="0" y="137160"/>
            <a:ext cx="12188856" cy="888269"/>
          </a:xfrm>
          <a:prstGeom prst="rect">
            <a:avLst/>
          </a:prstGeom>
        </p:spPr>
      </p:pic>
      <p:sp>
        <p:nvSpPr>
          <p:cNvPr id="2" name="Title 1">
            <a:extLst>
              <a:ext uri="{FF2B5EF4-FFF2-40B4-BE49-F238E27FC236}">
                <a16:creationId xmlns:a16="http://schemas.microsoft.com/office/drawing/2014/main" id="{35AE34DF-1339-434F-9955-4EEDDC50BED9}"/>
              </a:ext>
            </a:extLst>
          </p:cNvPr>
          <p:cNvSpPr>
            <a:spLocks noGrp="1"/>
          </p:cNvSpPr>
          <p:nvPr>
            <p:ph type="title"/>
          </p:nvPr>
        </p:nvSpPr>
        <p:spPr>
          <a:xfrm>
            <a:off x="838200" y="138907"/>
            <a:ext cx="10515600" cy="885031"/>
          </a:xfrm>
        </p:spPr>
        <p:txBody>
          <a:bodyPr>
            <a:normAutofit/>
          </a:bodyPr>
          <a:lstStyle/>
          <a:p>
            <a:pPr algn="ctr"/>
            <a:r>
              <a:rPr lang="en-US" sz="4800" b="1" dirty="0">
                <a:solidFill>
                  <a:schemeClr val="bg1"/>
                </a:solidFill>
                <a:latin typeface="Abadi Extra Light"/>
                <a:cs typeface="Calibri Light" panose="020F0302020204030204"/>
              </a:rPr>
              <a:t>Activate</a:t>
            </a:r>
            <a:endParaRPr lang="en-US" dirty="0"/>
          </a:p>
        </p:txBody>
      </p:sp>
      <p:sp>
        <p:nvSpPr>
          <p:cNvPr id="6" name="Content Placeholder 5">
            <a:extLst>
              <a:ext uri="{FF2B5EF4-FFF2-40B4-BE49-F238E27FC236}">
                <a16:creationId xmlns:a16="http://schemas.microsoft.com/office/drawing/2014/main" id="{D7362D4D-9CC0-4891-A150-766447790BAA}"/>
              </a:ext>
            </a:extLst>
          </p:cNvPr>
          <p:cNvSpPr>
            <a:spLocks noGrp="1"/>
          </p:cNvSpPr>
          <p:nvPr>
            <p:ph idx="1"/>
          </p:nvPr>
        </p:nvSpPr>
        <p:spPr/>
        <p:txBody>
          <a:bodyPr vert="horz" lIns="91440" tIns="45720" rIns="91440" bIns="45720" rtlCol="0" anchor="t">
            <a:normAutofit/>
          </a:bodyPr>
          <a:lstStyle/>
          <a:p>
            <a:pPr marL="0" indent="0">
              <a:buNone/>
            </a:pPr>
            <a:r>
              <a:rPr lang="en-US" dirty="0">
                <a:cs typeface="Calibri"/>
              </a:rPr>
              <a:t>The next three weeks are about using a large data set (in this case crime data around the UK) to find trends and patterns that will be presented in PowerPoint.</a:t>
            </a:r>
          </a:p>
          <a:p>
            <a:pPr marL="0" indent="0">
              <a:buNone/>
            </a:pPr>
            <a:endParaRPr lang="en-US" dirty="0">
              <a:cs typeface="Calibri"/>
            </a:endParaRPr>
          </a:p>
          <a:p>
            <a:pPr marL="0" indent="0">
              <a:buNone/>
            </a:pPr>
            <a:r>
              <a:rPr lang="en-US" dirty="0">
                <a:cs typeface="Calibri"/>
              </a:rPr>
              <a:t>These same skills are used by analysts up and down the country to better understand the world we live in. In the case of crime data, the Police use this information to target certain types of criminals and make our streets safer.</a:t>
            </a:r>
          </a:p>
        </p:txBody>
      </p:sp>
      <p:pic>
        <p:nvPicPr>
          <p:cNvPr id="12" name="Picture 6" descr="A close up of a logo&#10;&#10;Description generated with very high confidence">
            <a:extLst>
              <a:ext uri="{FF2B5EF4-FFF2-40B4-BE49-F238E27FC236}">
                <a16:creationId xmlns:a16="http://schemas.microsoft.com/office/drawing/2014/main" id="{B3DB99EA-C52F-4F2A-B2A1-704F99251B2B}"/>
              </a:ext>
            </a:extLst>
          </p:cNvPr>
          <p:cNvPicPr>
            <a:picLocks noChangeAspect="1"/>
          </p:cNvPicPr>
          <p:nvPr/>
        </p:nvPicPr>
        <p:blipFill>
          <a:blip r:embed="rId3"/>
          <a:stretch>
            <a:fillRect/>
          </a:stretch>
        </p:blipFill>
        <p:spPr>
          <a:xfrm>
            <a:off x="0" y="6709410"/>
            <a:ext cx="12201525" cy="144780"/>
          </a:xfrm>
          <a:prstGeom prst="rect">
            <a:avLst/>
          </a:prstGeom>
        </p:spPr>
      </p:pic>
      <p:pic>
        <p:nvPicPr>
          <p:cNvPr id="15" name="Picture 6" descr="A close up of a logo&#10;&#10;Description generated with very high confidence">
            <a:extLst>
              <a:ext uri="{FF2B5EF4-FFF2-40B4-BE49-F238E27FC236}">
                <a16:creationId xmlns:a16="http://schemas.microsoft.com/office/drawing/2014/main" id="{79F14634-9DDD-4BF7-8520-EF7EF085F665}"/>
              </a:ext>
            </a:extLst>
          </p:cNvPr>
          <p:cNvPicPr>
            <a:picLocks noChangeAspect="1"/>
          </p:cNvPicPr>
          <p:nvPr/>
        </p:nvPicPr>
        <p:blipFill>
          <a:blip r:embed="rId3"/>
          <a:stretch>
            <a:fillRect/>
          </a:stretch>
        </p:blipFill>
        <p:spPr>
          <a:xfrm>
            <a:off x="-2127" y="1017714"/>
            <a:ext cx="12194127" cy="144780"/>
          </a:xfrm>
          <a:prstGeom prst="rect">
            <a:avLst/>
          </a:prstGeom>
        </p:spPr>
      </p:pic>
      <p:pic>
        <p:nvPicPr>
          <p:cNvPr id="16" name="Picture 6" descr="A close up of a logo&#10;&#10;Description generated with very high confidence">
            <a:extLst>
              <a:ext uri="{FF2B5EF4-FFF2-40B4-BE49-F238E27FC236}">
                <a16:creationId xmlns:a16="http://schemas.microsoft.com/office/drawing/2014/main" id="{9D9CE6F7-1AC7-46E0-AFCF-81C296E5CB95}"/>
              </a:ext>
            </a:extLst>
          </p:cNvPr>
          <p:cNvPicPr>
            <a:picLocks noChangeAspect="1"/>
          </p:cNvPicPr>
          <p:nvPr/>
        </p:nvPicPr>
        <p:blipFill>
          <a:blip r:embed="rId3"/>
          <a:stretch>
            <a:fillRect/>
          </a:stretch>
        </p:blipFill>
        <p:spPr>
          <a:xfrm>
            <a:off x="-9525" y="3810"/>
            <a:ext cx="12201525" cy="144780"/>
          </a:xfrm>
          <a:prstGeom prst="rect">
            <a:avLst/>
          </a:prstGeom>
        </p:spPr>
      </p:pic>
    </p:spTree>
    <p:extLst>
      <p:ext uri="{BB962C8B-B14F-4D97-AF65-F5344CB8AC3E}">
        <p14:creationId xmlns:p14="http://schemas.microsoft.com/office/powerpoint/2010/main" val="874829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a:extLst>
              <a:ext uri="{FF2B5EF4-FFF2-40B4-BE49-F238E27FC236}">
                <a16:creationId xmlns:a16="http://schemas.microsoft.com/office/drawing/2014/main" id="{48B767C4-798B-41CD-8E44-F47C81BA60D5}"/>
              </a:ext>
            </a:extLst>
          </p:cNvPr>
          <p:cNvPicPr>
            <a:picLocks noChangeAspect="1"/>
          </p:cNvPicPr>
          <p:nvPr/>
        </p:nvPicPr>
        <p:blipFill>
          <a:blip r:embed="rId2"/>
          <a:stretch>
            <a:fillRect/>
          </a:stretch>
        </p:blipFill>
        <p:spPr>
          <a:xfrm>
            <a:off x="0" y="137160"/>
            <a:ext cx="12188856" cy="888269"/>
          </a:xfrm>
          <a:prstGeom prst="rect">
            <a:avLst/>
          </a:prstGeom>
        </p:spPr>
      </p:pic>
      <p:sp>
        <p:nvSpPr>
          <p:cNvPr id="2" name="Title 1">
            <a:extLst>
              <a:ext uri="{FF2B5EF4-FFF2-40B4-BE49-F238E27FC236}">
                <a16:creationId xmlns:a16="http://schemas.microsoft.com/office/drawing/2014/main" id="{35AE34DF-1339-434F-9955-4EEDDC50BED9}"/>
              </a:ext>
            </a:extLst>
          </p:cNvPr>
          <p:cNvSpPr>
            <a:spLocks noGrp="1"/>
          </p:cNvSpPr>
          <p:nvPr>
            <p:ph type="title"/>
          </p:nvPr>
        </p:nvSpPr>
        <p:spPr>
          <a:xfrm>
            <a:off x="110971" y="205327"/>
            <a:ext cx="11953136" cy="754063"/>
          </a:xfrm>
        </p:spPr>
        <p:txBody>
          <a:bodyPr>
            <a:normAutofit/>
          </a:bodyPr>
          <a:lstStyle/>
          <a:p>
            <a:pPr algn="ctr"/>
            <a:r>
              <a:rPr lang="en-US" sz="4800" b="1" dirty="0">
                <a:solidFill>
                  <a:schemeClr val="bg1"/>
                </a:solidFill>
                <a:latin typeface="Abadi Extra Light"/>
                <a:cs typeface="Calibri Light" panose="020F0302020204030204"/>
              </a:rPr>
              <a:t>Demonstrate</a:t>
            </a:r>
            <a:endParaRPr lang="en-US" sz="4800" dirty="0">
              <a:solidFill>
                <a:schemeClr val="bg1"/>
              </a:solidFill>
              <a:latin typeface="Abadi Extra Light"/>
            </a:endParaRPr>
          </a:p>
        </p:txBody>
      </p:sp>
      <p:pic>
        <p:nvPicPr>
          <p:cNvPr id="12" name="Picture 6" descr="A close up of a logo&#10;&#10;Description generated with very high confidence">
            <a:extLst>
              <a:ext uri="{FF2B5EF4-FFF2-40B4-BE49-F238E27FC236}">
                <a16:creationId xmlns:a16="http://schemas.microsoft.com/office/drawing/2014/main" id="{B3DB99EA-C52F-4F2A-B2A1-704F99251B2B}"/>
              </a:ext>
            </a:extLst>
          </p:cNvPr>
          <p:cNvPicPr>
            <a:picLocks noChangeAspect="1"/>
          </p:cNvPicPr>
          <p:nvPr/>
        </p:nvPicPr>
        <p:blipFill>
          <a:blip r:embed="rId3"/>
          <a:stretch>
            <a:fillRect/>
          </a:stretch>
        </p:blipFill>
        <p:spPr>
          <a:xfrm>
            <a:off x="0" y="6709410"/>
            <a:ext cx="12201525" cy="144780"/>
          </a:xfrm>
          <a:prstGeom prst="rect">
            <a:avLst/>
          </a:prstGeom>
        </p:spPr>
      </p:pic>
      <p:pic>
        <p:nvPicPr>
          <p:cNvPr id="15" name="Picture 6" descr="A close up of a logo&#10;&#10;Description generated with very high confidence">
            <a:extLst>
              <a:ext uri="{FF2B5EF4-FFF2-40B4-BE49-F238E27FC236}">
                <a16:creationId xmlns:a16="http://schemas.microsoft.com/office/drawing/2014/main" id="{79F14634-9DDD-4BF7-8520-EF7EF085F665}"/>
              </a:ext>
            </a:extLst>
          </p:cNvPr>
          <p:cNvPicPr>
            <a:picLocks noChangeAspect="1"/>
          </p:cNvPicPr>
          <p:nvPr/>
        </p:nvPicPr>
        <p:blipFill>
          <a:blip r:embed="rId3"/>
          <a:stretch>
            <a:fillRect/>
          </a:stretch>
        </p:blipFill>
        <p:spPr>
          <a:xfrm>
            <a:off x="-2127" y="1017714"/>
            <a:ext cx="12194127" cy="144780"/>
          </a:xfrm>
          <a:prstGeom prst="rect">
            <a:avLst/>
          </a:prstGeom>
        </p:spPr>
      </p:pic>
      <p:pic>
        <p:nvPicPr>
          <p:cNvPr id="16" name="Picture 6" descr="A close up of a logo&#10;&#10;Description generated with very high confidence">
            <a:extLst>
              <a:ext uri="{FF2B5EF4-FFF2-40B4-BE49-F238E27FC236}">
                <a16:creationId xmlns:a16="http://schemas.microsoft.com/office/drawing/2014/main" id="{9D9CE6F7-1AC7-46E0-AFCF-81C296E5CB95}"/>
              </a:ext>
            </a:extLst>
          </p:cNvPr>
          <p:cNvPicPr>
            <a:picLocks noChangeAspect="1"/>
          </p:cNvPicPr>
          <p:nvPr/>
        </p:nvPicPr>
        <p:blipFill>
          <a:blip r:embed="rId3"/>
          <a:stretch>
            <a:fillRect/>
          </a:stretch>
        </p:blipFill>
        <p:spPr>
          <a:xfrm>
            <a:off x="-9525" y="3810"/>
            <a:ext cx="12201525" cy="144780"/>
          </a:xfrm>
          <a:prstGeom prst="rect">
            <a:avLst/>
          </a:prstGeom>
        </p:spPr>
      </p:pic>
      <p:sp>
        <p:nvSpPr>
          <p:cNvPr id="10" name="Google Shape;173;p24">
            <a:extLst>
              <a:ext uri="{FF2B5EF4-FFF2-40B4-BE49-F238E27FC236}">
                <a16:creationId xmlns:a16="http://schemas.microsoft.com/office/drawing/2014/main" id="{11274C6A-ED06-4F23-BFBF-285BD6390A5A}"/>
              </a:ext>
            </a:extLst>
          </p:cNvPr>
          <p:cNvSpPr txBox="1"/>
          <p:nvPr/>
        </p:nvSpPr>
        <p:spPr>
          <a:xfrm>
            <a:off x="-5450" y="2317712"/>
            <a:ext cx="9645508" cy="868200"/>
          </a:xfrm>
          <a:prstGeom prst="rect">
            <a:avLst/>
          </a:prstGeom>
          <a:solidFill>
            <a:srgbClr val="8BC34A"/>
          </a:solidFill>
          <a:ln>
            <a:noFill/>
          </a:ln>
        </p:spPr>
        <p:txBody>
          <a:bodyPr spcFirstLastPara="1" wrap="square" lIns="91425" tIns="91425" rIns="91425" bIns="91425" anchor="ctr" anchorCtr="0">
            <a:no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b="1" dirty="0">
                <a:latin typeface="Abadi Extra Light"/>
                <a:ea typeface="+mn-lt"/>
                <a:cs typeface="+mn-lt"/>
              </a:rPr>
              <a:t>Level 3 - Use the Spreadsheet you have been given to sort and filter data</a:t>
            </a:r>
            <a:endParaRPr lang="en-US" dirty="0"/>
          </a:p>
        </p:txBody>
      </p:sp>
      <p:sp>
        <p:nvSpPr>
          <p:cNvPr id="11" name="Google Shape;174;p24">
            <a:extLst>
              <a:ext uri="{FF2B5EF4-FFF2-40B4-BE49-F238E27FC236}">
                <a16:creationId xmlns:a16="http://schemas.microsoft.com/office/drawing/2014/main" id="{045A1BC1-EF5D-4ECA-AB9D-2D000BAE4444}"/>
              </a:ext>
            </a:extLst>
          </p:cNvPr>
          <p:cNvSpPr txBox="1"/>
          <p:nvPr/>
        </p:nvSpPr>
        <p:spPr>
          <a:xfrm>
            <a:off x="-5550" y="3365837"/>
            <a:ext cx="9645508" cy="868200"/>
          </a:xfrm>
          <a:prstGeom prst="rect">
            <a:avLst/>
          </a:prstGeom>
          <a:solidFill>
            <a:srgbClr val="F44336"/>
          </a:solidFill>
          <a:ln>
            <a:noFill/>
          </a:ln>
        </p:spPr>
        <p:txBody>
          <a:bodyPr spcFirstLastPara="1" wrap="square" lIns="91425" tIns="91425" rIns="91425" bIns="91425" anchor="ctr" anchorCtr="0">
            <a:no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b="1" dirty="0">
                <a:latin typeface="Abadi Extra Light"/>
                <a:ea typeface="+mn-lt"/>
                <a:cs typeface="+mn-lt"/>
              </a:rPr>
              <a:t>Level 4 - Create simple graphs and charts from the crime data</a:t>
            </a:r>
            <a:endParaRPr lang="en-US" dirty="0"/>
          </a:p>
        </p:txBody>
      </p:sp>
      <p:sp>
        <p:nvSpPr>
          <p:cNvPr id="13" name="Google Shape;175;p24">
            <a:extLst>
              <a:ext uri="{FF2B5EF4-FFF2-40B4-BE49-F238E27FC236}">
                <a16:creationId xmlns:a16="http://schemas.microsoft.com/office/drawing/2014/main" id="{BD3EA7E7-F024-4492-BD6B-8D1AE093F69C}"/>
              </a:ext>
            </a:extLst>
          </p:cNvPr>
          <p:cNvSpPr txBox="1"/>
          <p:nvPr/>
        </p:nvSpPr>
        <p:spPr>
          <a:xfrm>
            <a:off x="-5550" y="4413962"/>
            <a:ext cx="9645508" cy="868200"/>
          </a:xfrm>
          <a:prstGeom prst="rect">
            <a:avLst/>
          </a:prstGeom>
          <a:solidFill>
            <a:srgbClr val="2196F3"/>
          </a:solidFill>
          <a:ln>
            <a:noFill/>
          </a:ln>
        </p:spPr>
        <p:txBody>
          <a:bodyPr spcFirstLastPara="1" wrap="square" lIns="91425" tIns="91425" rIns="91425" bIns="91425" anchor="ctr" anchorCtr="0">
            <a:no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b="1" dirty="0">
                <a:solidFill>
                  <a:schemeClr val="lt1"/>
                </a:solidFill>
                <a:latin typeface="Abadi Extra Light"/>
                <a:ea typeface="+mn-lt"/>
                <a:cs typeface="+mn-lt"/>
              </a:rPr>
              <a:t>Level 5 - Analyse the data and spot trends/patterns that have emerged</a:t>
            </a:r>
            <a:endParaRPr lang="en-US" dirty="0">
              <a:solidFill>
                <a:schemeClr val="lt1"/>
              </a:solidFill>
            </a:endParaRPr>
          </a:p>
        </p:txBody>
      </p:sp>
      <p:sp>
        <p:nvSpPr>
          <p:cNvPr id="5" name="Content Placeholder 2">
            <a:extLst>
              <a:ext uri="{FF2B5EF4-FFF2-40B4-BE49-F238E27FC236}">
                <a16:creationId xmlns:a16="http://schemas.microsoft.com/office/drawing/2014/main" id="{2DBF1736-5551-4035-B85C-31BD46422176}"/>
              </a:ext>
            </a:extLst>
          </p:cNvPr>
          <p:cNvSpPr>
            <a:spLocks noGrp="1"/>
          </p:cNvSpPr>
          <p:nvPr>
            <p:ph idx="1"/>
          </p:nvPr>
        </p:nvSpPr>
        <p:spPr>
          <a:xfrm>
            <a:off x="838200" y="1500111"/>
            <a:ext cx="10515600" cy="5002367"/>
          </a:xfrm>
        </p:spPr>
        <p:txBody>
          <a:bodyPr vert="horz" lIns="91440" tIns="45720" rIns="91440" bIns="45720" rtlCol="0" anchor="t">
            <a:normAutofit/>
          </a:bodyPr>
          <a:lstStyle/>
          <a:p>
            <a:pPr marL="0" indent="0" algn="ctr">
              <a:lnSpc>
                <a:spcPct val="100000"/>
              </a:lnSpc>
              <a:buNone/>
            </a:pPr>
            <a:r>
              <a:rPr lang="en-GB" sz="2600" dirty="0">
                <a:latin typeface="Abadi Extra Light"/>
                <a:cs typeface="Arial"/>
              </a:rPr>
              <a:t>Over the next three lessons you will:</a:t>
            </a:r>
          </a:p>
        </p:txBody>
      </p:sp>
      <p:sp>
        <p:nvSpPr>
          <p:cNvPr id="17" name="Google Shape;175;p24">
            <a:extLst>
              <a:ext uri="{FF2B5EF4-FFF2-40B4-BE49-F238E27FC236}">
                <a16:creationId xmlns:a16="http://schemas.microsoft.com/office/drawing/2014/main" id="{482C4064-8821-4179-843C-0E907720EC88}"/>
              </a:ext>
            </a:extLst>
          </p:cNvPr>
          <p:cNvSpPr txBox="1"/>
          <p:nvPr/>
        </p:nvSpPr>
        <p:spPr>
          <a:xfrm>
            <a:off x="-12948" y="5457088"/>
            <a:ext cx="9663870" cy="868200"/>
          </a:xfrm>
          <a:prstGeom prst="rect">
            <a:avLst/>
          </a:prstGeom>
          <a:solidFill>
            <a:schemeClr val="tx1"/>
          </a:solidFill>
          <a:ln>
            <a:solidFill>
              <a:schemeClr val="tx1"/>
            </a:solidFill>
          </a:ln>
        </p:spPr>
        <p:txBody>
          <a:bodyPr spcFirstLastPara="1" wrap="square" lIns="91425" tIns="91425" rIns="91425" bIns="91425" anchor="ctr" anchorCtr="0">
            <a:no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b="1" dirty="0">
                <a:solidFill>
                  <a:schemeClr val="bg1"/>
                </a:solidFill>
                <a:latin typeface="Abadi Extra Light"/>
                <a:ea typeface="+mn-lt"/>
                <a:cs typeface="+mn-lt"/>
              </a:rPr>
              <a:t>Level 6/7 - Use basic formulas in Excel to analyse the data to an even greater depth</a:t>
            </a:r>
            <a:endParaRPr lang="en-US" dirty="0">
              <a:solidFill>
                <a:schemeClr val="bg1"/>
              </a:solidFill>
            </a:endParaRPr>
          </a:p>
        </p:txBody>
      </p:sp>
    </p:spTree>
    <p:extLst>
      <p:ext uri="{BB962C8B-B14F-4D97-AF65-F5344CB8AC3E}">
        <p14:creationId xmlns:p14="http://schemas.microsoft.com/office/powerpoint/2010/main" val="672254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a:extLst>
              <a:ext uri="{FF2B5EF4-FFF2-40B4-BE49-F238E27FC236}">
                <a16:creationId xmlns:a16="http://schemas.microsoft.com/office/drawing/2014/main" id="{48B767C4-798B-41CD-8E44-F47C81BA60D5}"/>
              </a:ext>
            </a:extLst>
          </p:cNvPr>
          <p:cNvPicPr>
            <a:picLocks noChangeAspect="1"/>
          </p:cNvPicPr>
          <p:nvPr/>
        </p:nvPicPr>
        <p:blipFill>
          <a:blip r:embed="rId2"/>
          <a:stretch>
            <a:fillRect/>
          </a:stretch>
        </p:blipFill>
        <p:spPr>
          <a:xfrm>
            <a:off x="0" y="137160"/>
            <a:ext cx="12188856" cy="888269"/>
          </a:xfrm>
          <a:prstGeom prst="rect">
            <a:avLst/>
          </a:prstGeom>
        </p:spPr>
      </p:pic>
      <p:sp>
        <p:nvSpPr>
          <p:cNvPr id="2" name="Title 1">
            <a:extLst>
              <a:ext uri="{FF2B5EF4-FFF2-40B4-BE49-F238E27FC236}">
                <a16:creationId xmlns:a16="http://schemas.microsoft.com/office/drawing/2014/main" id="{35AE34DF-1339-434F-9955-4EEDDC50BED9}"/>
              </a:ext>
            </a:extLst>
          </p:cNvPr>
          <p:cNvSpPr>
            <a:spLocks noGrp="1"/>
          </p:cNvSpPr>
          <p:nvPr>
            <p:ph type="title"/>
          </p:nvPr>
        </p:nvSpPr>
        <p:spPr>
          <a:xfrm>
            <a:off x="838200" y="148590"/>
            <a:ext cx="10515600" cy="876840"/>
          </a:xfrm>
        </p:spPr>
        <p:txBody>
          <a:bodyPr>
            <a:normAutofit/>
          </a:bodyPr>
          <a:lstStyle/>
          <a:p>
            <a:pPr algn="ctr"/>
            <a:r>
              <a:rPr lang="en-US" sz="4800" b="1" dirty="0">
                <a:solidFill>
                  <a:schemeClr val="bg1"/>
                </a:solidFill>
                <a:latin typeface="Abadi Extra Light"/>
                <a:cs typeface="Calibri Light" panose="020F0302020204030204"/>
              </a:rPr>
              <a:t>Consolidate</a:t>
            </a:r>
            <a:endParaRPr lang="en-US" sz="4800" dirty="0">
              <a:solidFill>
                <a:schemeClr val="bg1"/>
              </a:solidFill>
              <a:latin typeface="Abadi Extra Light"/>
            </a:endParaRPr>
          </a:p>
        </p:txBody>
      </p:sp>
      <p:sp>
        <p:nvSpPr>
          <p:cNvPr id="8" name="Content Placeholder 7">
            <a:extLst>
              <a:ext uri="{FF2B5EF4-FFF2-40B4-BE49-F238E27FC236}">
                <a16:creationId xmlns:a16="http://schemas.microsoft.com/office/drawing/2014/main" id="{41B024F9-5D5B-44BE-AAF9-7F43C7BF9A6F}"/>
              </a:ext>
            </a:extLst>
          </p:cNvPr>
          <p:cNvSpPr>
            <a:spLocks noGrp="1"/>
          </p:cNvSpPr>
          <p:nvPr>
            <p:ph idx="1"/>
          </p:nvPr>
        </p:nvSpPr>
        <p:spPr/>
        <p:txBody>
          <a:bodyPr vert="horz" lIns="91440" tIns="45720" rIns="91440" bIns="45720" rtlCol="0" anchor="t">
            <a:normAutofit/>
          </a:bodyPr>
          <a:lstStyle/>
          <a:p>
            <a:endParaRPr lang="en-GB" dirty="0"/>
          </a:p>
          <a:p>
            <a:endParaRPr lang="en-GB" dirty="0"/>
          </a:p>
          <a:p>
            <a:endParaRPr lang="en-GB" dirty="0"/>
          </a:p>
          <a:p>
            <a:endParaRPr lang="en-GB" dirty="0"/>
          </a:p>
          <a:p>
            <a:endParaRPr lang="en-GB" dirty="0"/>
          </a:p>
          <a:p>
            <a:pPr marL="0" indent="0" algn="ctr">
              <a:buNone/>
            </a:pPr>
            <a:r>
              <a:rPr lang="en-GB" dirty="0"/>
              <a:t>In 140 characters or less, explain one important concept that you have </a:t>
            </a:r>
            <a:r>
              <a:rPr lang="en-GB"/>
              <a:t>learned this lesson.</a:t>
            </a:r>
            <a:endParaRPr lang="en-GB">
              <a:cs typeface="Calibri"/>
            </a:endParaRPr>
          </a:p>
        </p:txBody>
      </p:sp>
      <p:pic>
        <p:nvPicPr>
          <p:cNvPr id="12" name="Picture 6" descr="A close up of a logo&#10;&#10;Description generated with very high confidence">
            <a:extLst>
              <a:ext uri="{FF2B5EF4-FFF2-40B4-BE49-F238E27FC236}">
                <a16:creationId xmlns:a16="http://schemas.microsoft.com/office/drawing/2014/main" id="{B3DB99EA-C52F-4F2A-B2A1-704F99251B2B}"/>
              </a:ext>
            </a:extLst>
          </p:cNvPr>
          <p:cNvPicPr>
            <a:picLocks noChangeAspect="1"/>
          </p:cNvPicPr>
          <p:nvPr/>
        </p:nvPicPr>
        <p:blipFill>
          <a:blip r:embed="rId3"/>
          <a:stretch>
            <a:fillRect/>
          </a:stretch>
        </p:blipFill>
        <p:spPr>
          <a:xfrm>
            <a:off x="0" y="6709410"/>
            <a:ext cx="12201525" cy="144780"/>
          </a:xfrm>
          <a:prstGeom prst="rect">
            <a:avLst/>
          </a:prstGeom>
        </p:spPr>
      </p:pic>
      <p:pic>
        <p:nvPicPr>
          <p:cNvPr id="15" name="Picture 6" descr="A close up of a logo&#10;&#10;Description generated with very high confidence">
            <a:extLst>
              <a:ext uri="{FF2B5EF4-FFF2-40B4-BE49-F238E27FC236}">
                <a16:creationId xmlns:a16="http://schemas.microsoft.com/office/drawing/2014/main" id="{79F14634-9DDD-4BF7-8520-EF7EF085F665}"/>
              </a:ext>
            </a:extLst>
          </p:cNvPr>
          <p:cNvPicPr>
            <a:picLocks noChangeAspect="1"/>
          </p:cNvPicPr>
          <p:nvPr/>
        </p:nvPicPr>
        <p:blipFill>
          <a:blip r:embed="rId3"/>
          <a:stretch>
            <a:fillRect/>
          </a:stretch>
        </p:blipFill>
        <p:spPr>
          <a:xfrm>
            <a:off x="-2127" y="1017714"/>
            <a:ext cx="12194127" cy="144780"/>
          </a:xfrm>
          <a:prstGeom prst="rect">
            <a:avLst/>
          </a:prstGeom>
        </p:spPr>
      </p:pic>
      <p:pic>
        <p:nvPicPr>
          <p:cNvPr id="16" name="Picture 6" descr="A close up of a logo&#10;&#10;Description generated with very high confidence">
            <a:extLst>
              <a:ext uri="{FF2B5EF4-FFF2-40B4-BE49-F238E27FC236}">
                <a16:creationId xmlns:a16="http://schemas.microsoft.com/office/drawing/2014/main" id="{9D9CE6F7-1AC7-46E0-AFCF-81C296E5CB95}"/>
              </a:ext>
            </a:extLst>
          </p:cNvPr>
          <p:cNvPicPr>
            <a:picLocks noChangeAspect="1"/>
          </p:cNvPicPr>
          <p:nvPr/>
        </p:nvPicPr>
        <p:blipFill>
          <a:blip r:embed="rId3"/>
          <a:stretch>
            <a:fillRect/>
          </a:stretch>
        </p:blipFill>
        <p:spPr>
          <a:xfrm>
            <a:off x="-9525" y="3810"/>
            <a:ext cx="12201525" cy="144780"/>
          </a:xfrm>
          <a:prstGeom prst="rect">
            <a:avLst/>
          </a:prstGeom>
        </p:spPr>
      </p:pic>
      <p:grpSp>
        <p:nvGrpSpPr>
          <p:cNvPr id="7" name="Group 6">
            <a:extLst>
              <a:ext uri="{FF2B5EF4-FFF2-40B4-BE49-F238E27FC236}">
                <a16:creationId xmlns:a16="http://schemas.microsoft.com/office/drawing/2014/main" id="{2EC44B0C-18A8-4BF9-AFD4-734BC626D031}"/>
              </a:ext>
            </a:extLst>
          </p:cNvPr>
          <p:cNvGrpSpPr/>
          <p:nvPr/>
        </p:nvGrpSpPr>
        <p:grpSpPr>
          <a:xfrm>
            <a:off x="3096382" y="1433975"/>
            <a:ext cx="5999236" cy="2504973"/>
            <a:chOff x="3396297" y="2368867"/>
            <a:chExt cx="5399405" cy="2120265"/>
          </a:xfrm>
        </p:grpSpPr>
        <p:pic>
          <p:nvPicPr>
            <p:cNvPr id="11" name="Picture 10">
              <a:extLst>
                <a:ext uri="{FF2B5EF4-FFF2-40B4-BE49-F238E27FC236}">
                  <a16:creationId xmlns:a16="http://schemas.microsoft.com/office/drawing/2014/main" id="{AAB430FB-1E75-4877-8BE5-CEAE3A71C712}"/>
                </a:ext>
              </a:extLst>
            </p:cNvPr>
            <p:cNvPicPr/>
            <p:nvPr/>
          </p:nvPicPr>
          <p:blipFill rotWithShape="1">
            <a:blip r:embed="rId4"/>
            <a:srcRect l="18399" t="28177" r="21190" b="29655"/>
            <a:stretch/>
          </p:blipFill>
          <p:spPr bwMode="auto">
            <a:xfrm>
              <a:off x="3396297" y="2368867"/>
              <a:ext cx="5399405" cy="2120265"/>
            </a:xfrm>
            <a:prstGeom prst="rect">
              <a:avLst/>
            </a:prstGeom>
            <a:ln>
              <a:noFill/>
            </a:ln>
            <a:extLst>
              <a:ext uri="{53640926-AAD7-44D8-BBD7-CCE9431645EC}">
                <a14:shadowObscured xmlns:a14="http://schemas.microsoft.com/office/drawing/2010/main"/>
              </a:ext>
            </a:extLst>
          </p:spPr>
        </p:pic>
        <p:sp>
          <p:nvSpPr>
            <p:cNvPr id="6" name="Rectangle 5">
              <a:extLst>
                <a:ext uri="{FF2B5EF4-FFF2-40B4-BE49-F238E27FC236}">
                  <a16:creationId xmlns:a16="http://schemas.microsoft.com/office/drawing/2014/main" id="{D29846F3-6024-4D0D-8F10-67414CECDBED}"/>
                </a:ext>
              </a:extLst>
            </p:cNvPr>
            <p:cNvSpPr/>
            <p:nvPr/>
          </p:nvSpPr>
          <p:spPr>
            <a:xfrm>
              <a:off x="3826276" y="3231472"/>
              <a:ext cx="4492101" cy="6747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9957894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7CEBBD44748B428133AFF837E438C5" ma:contentTypeVersion="15" ma:contentTypeDescription="Create a new document." ma:contentTypeScope="" ma:versionID="458dc9b0c48cef0052080e5e93dced94">
  <xsd:schema xmlns:xsd="http://www.w3.org/2001/XMLSchema" xmlns:xs="http://www.w3.org/2001/XMLSchema" xmlns:p="http://schemas.microsoft.com/office/2006/metadata/properties" xmlns:ns2="8b9d7b8b-7657-48c0-9ef9-cc5317a6cca6" targetNamespace="http://schemas.microsoft.com/office/2006/metadata/properties" ma:root="true" ma:fieldsID="d52a77446b1760bff9d295bf3b8d4909" ns2:_="">
    <xsd:import namespace="8b9d7b8b-7657-48c0-9ef9-cc5317a6cca6"/>
    <xsd:element name="properties">
      <xsd:complexType>
        <xsd:sequence>
          <xsd:element name="documentManagement">
            <xsd:complexType>
              <xsd:all>
                <xsd:element ref="ns2:SharedWithUsers" minOccurs="0"/>
                <xsd:element ref="ns2:SharedWithDetails" minOccurs="0"/>
                <xsd:element ref="ns2:SharingHintHash" minOccurs="0"/>
                <xsd:element ref="ns2:UniqueSourceRef" minOccurs="0"/>
                <xsd:element ref="ns2:FileHash" minOccurs="0"/>
                <xsd:element ref="ns2:CloudMigratorVersion"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9d7b8b-7657-48c0-9ef9-cc5317a6cca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UniqueSourceRef" ma:index="11" nillable="true" ma:displayName="UniqueSourceRef" ma:internalName="UniqueSourceRef">
      <xsd:simpleType>
        <xsd:restriction base="dms:Note">
          <xsd:maxLength value="255"/>
        </xsd:restriction>
      </xsd:simpleType>
    </xsd:element>
    <xsd:element name="FileHash" ma:index="12" nillable="true" ma:displayName="FileHash" ma:internalName="FileHash">
      <xsd:simpleType>
        <xsd:restriction base="dms:Note">
          <xsd:maxLength value="255"/>
        </xsd:restriction>
      </xsd:simpleType>
    </xsd:element>
    <xsd:element name="CloudMigratorVersion" ma:index="13" nillable="true" ma:displayName="CloudMigratorVersion" ma:internalName="CloudMigratorVersion">
      <xsd:simpleType>
        <xsd:restriction base="dms:Note">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8b9d7b8b-7657-48c0-9ef9-cc5317a6cca6">a1a0546f854ac9730c32af791187e8dea851da56</FileHash>
    <UniqueSourceRef xmlns="8b9d7b8b-7657-48c0-9ef9-cc5317a6cca6">a2c187e6-719f-4bd0-960d-a5d5969c6a63_ComputingFaculty@lsf.org</UniqueSourceRef>
    <CloudMigratorVersion xmlns="8b9d7b8b-7657-48c0-9ef9-cc5317a6cca6">3.14.6.0</CloudMigratorVersion>
    <SharedWithUsers xmlns="8b9d7b8b-7657-48c0-9ef9-cc5317a6cca6">
      <UserInfo>
        <DisplayName/>
        <AccountId xsi:nil="true"/>
        <AccountType/>
      </UserInfo>
    </SharedWithUsers>
  </documentManagement>
</p:properties>
</file>

<file path=customXml/itemProps1.xml><?xml version="1.0" encoding="utf-8"?>
<ds:datastoreItem xmlns:ds="http://schemas.openxmlformats.org/officeDocument/2006/customXml" ds:itemID="{0AA4F309-6F2B-49E7-A018-E13D1B169E3F}">
  <ds:schemaRefs>
    <ds:schemaRef ds:uri="http://schemas.microsoft.com/sharepoint/v3/contenttype/forms"/>
  </ds:schemaRefs>
</ds:datastoreItem>
</file>

<file path=customXml/itemProps2.xml><?xml version="1.0" encoding="utf-8"?>
<ds:datastoreItem xmlns:ds="http://schemas.openxmlformats.org/officeDocument/2006/customXml" ds:itemID="{207E28D7-814F-4EE0-8B32-750820D393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d7b8b-7657-48c0-9ef9-cc5317a6cc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FDDD6D-DBC7-419C-AEF6-F0D11FD137EB}">
  <ds:schemaRefs>
    <ds:schemaRef ds:uri="http://schemas.microsoft.com/office/2006/metadata/properties"/>
    <ds:schemaRef ds:uri="http://schemas.microsoft.com/office/infopath/2007/PartnerControls"/>
    <ds:schemaRef ds:uri="8b9d7b8b-7657-48c0-9ef9-cc5317a6cca6"/>
  </ds:schemaRefs>
</ds:datastoreItem>
</file>

<file path=docProps/app.xml><?xml version="1.0" encoding="utf-8"?>
<Properties xmlns="http://schemas.openxmlformats.org/officeDocument/2006/extended-properties" xmlns:vt="http://schemas.openxmlformats.org/officeDocument/2006/docPropsVTypes">
  <Template>Office Theme</Template>
  <TotalTime>119</TotalTime>
  <Words>500</Words>
  <Application>Microsoft Office PowerPoint</Application>
  <PresentationFormat>Widescreen</PresentationFormat>
  <Paragraphs>62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Big Data</vt:lpstr>
      <vt:lpstr>Objectives</vt:lpstr>
      <vt:lpstr>Connect</vt:lpstr>
      <vt:lpstr>Activate</vt:lpstr>
      <vt:lpstr>Demonstrate</vt:lpstr>
      <vt:lpstr>Consolidate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Mr T. Wilkinson</cp:lastModifiedBy>
  <cp:revision>1081</cp:revision>
  <dcterms:created xsi:type="dcterms:W3CDTF">2013-07-15T20:26:40Z</dcterms:created>
  <dcterms:modified xsi:type="dcterms:W3CDTF">2021-04-23T14:01:39Z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0x010100F67CEBBD44748B428133AFF837E438C5</vt:lpwstr>
  </property>
</Properties>
</file>