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1" r:id="rId5"/>
    <p:sldId id="260" r:id="rId6"/>
    <p:sldId id="263" r:id="rId7"/>
    <p:sldId id="262" r:id="rId8"/>
    <p:sldId id="264" r:id="rId9"/>
    <p:sldId id="265" r:id="rId10"/>
    <p:sldId id="267"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A47DF-BA2A-4E5C-B877-83755775E6A0}" type="datetimeFigureOut">
              <a:rPr lang="en-GB" smtClean="0"/>
              <a:t>05/06/2020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4208E-3B41-4A22-A489-9897F5E69C0B}" type="slidenum">
              <a:rPr lang="en-GB" smtClean="0"/>
              <a:t>‹#›</a:t>
            </a:fld>
            <a:endParaRPr lang="en-GB"/>
          </a:p>
        </p:txBody>
      </p:sp>
    </p:spTree>
    <p:extLst>
      <p:ext uri="{BB962C8B-B14F-4D97-AF65-F5344CB8AC3E}">
        <p14:creationId xmlns:p14="http://schemas.microsoft.com/office/powerpoint/2010/main" val="24093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mn-lt"/>
                <a:ea typeface="+mn-ea"/>
                <a:cs typeface="+mn-cs"/>
              </a:rPr>
              <a:t>Nozick sought to defend the concept of natural justice i.e. that justice is served by considering that which would occur naturally without state interference. Social justice (advocated by Rawls) however takes the opposite view and requires a degree of state intervention. Both sides of the debate claim their outlook is the fairest.</a:t>
            </a:r>
            <a:endParaRPr lang="en-GB" dirty="0"/>
          </a:p>
        </p:txBody>
      </p:sp>
      <p:sp>
        <p:nvSpPr>
          <p:cNvPr id="4" name="Slide Number Placeholder 3"/>
          <p:cNvSpPr>
            <a:spLocks noGrp="1"/>
          </p:cNvSpPr>
          <p:nvPr>
            <p:ph type="sldNum" sz="quarter" idx="5"/>
          </p:nvPr>
        </p:nvSpPr>
        <p:spPr/>
        <p:txBody>
          <a:bodyPr/>
          <a:lstStyle/>
          <a:p>
            <a:fld id="{62E4208E-3B41-4A22-A489-9897F5E69C0B}" type="slidenum">
              <a:rPr lang="en-GB" smtClean="0"/>
              <a:t>10</a:t>
            </a:fld>
            <a:endParaRPr lang="en-GB"/>
          </a:p>
        </p:txBody>
      </p:sp>
    </p:spTree>
    <p:extLst>
      <p:ext uri="{BB962C8B-B14F-4D97-AF65-F5344CB8AC3E}">
        <p14:creationId xmlns:p14="http://schemas.microsoft.com/office/powerpoint/2010/main" val="189094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C38F-C821-4279-9D31-97A33E0A55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28960D-EF11-4DCB-A3D1-AF524F166A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527CE0-6B7A-4583-A08D-D50373CEEC45}"/>
              </a:ext>
            </a:extLst>
          </p:cNvPr>
          <p:cNvSpPr>
            <a:spLocks noGrp="1"/>
          </p:cNvSpPr>
          <p:nvPr>
            <p:ph type="dt" sz="half" idx="10"/>
          </p:nvPr>
        </p:nvSpPr>
        <p:spPr/>
        <p:txBody>
          <a:bodyPr/>
          <a:lstStyle/>
          <a:p>
            <a:fld id="{DC51404D-0171-4ADC-A87A-29727BC8DB1E}" type="datetimeFigureOut">
              <a:rPr lang="en-GB" smtClean="0"/>
              <a:t>05/06/2020</a:t>
            </a:fld>
            <a:endParaRPr lang="en-GB"/>
          </a:p>
        </p:txBody>
      </p:sp>
      <p:sp>
        <p:nvSpPr>
          <p:cNvPr id="5" name="Footer Placeholder 4">
            <a:extLst>
              <a:ext uri="{FF2B5EF4-FFF2-40B4-BE49-F238E27FC236}">
                <a16:creationId xmlns:a16="http://schemas.microsoft.com/office/drawing/2014/main" id="{FDD8F78A-94BD-42CE-8E9D-D29C163F92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22B83-6678-4A8F-801D-ADB3C9AC8AEC}"/>
              </a:ext>
            </a:extLst>
          </p:cNvPr>
          <p:cNvSpPr>
            <a:spLocks noGrp="1"/>
          </p:cNvSpPr>
          <p:nvPr>
            <p:ph type="sldNum" sz="quarter" idx="12"/>
          </p:nvPr>
        </p:nvSpPr>
        <p:spPr/>
        <p:txBody>
          <a:bodyPr/>
          <a:lstStyle/>
          <a:p>
            <a:fld id="{B09FCA7B-6CD4-465D-92A1-57F593D0A7BD}" type="slidenum">
              <a:rPr lang="en-GB" smtClean="0"/>
              <a:t>‹#›</a:t>
            </a:fld>
            <a:endParaRPr lang="en-GB"/>
          </a:p>
        </p:txBody>
      </p:sp>
    </p:spTree>
    <p:extLst>
      <p:ext uri="{BB962C8B-B14F-4D97-AF65-F5344CB8AC3E}">
        <p14:creationId xmlns:p14="http://schemas.microsoft.com/office/powerpoint/2010/main" val="3716883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C814-1438-40D4-8A00-05C1C6914F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164097-9C81-4BE6-955A-04FF4216D5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F6C3FD-3E13-4DC6-9695-A8860015B5D5}"/>
              </a:ext>
            </a:extLst>
          </p:cNvPr>
          <p:cNvSpPr>
            <a:spLocks noGrp="1"/>
          </p:cNvSpPr>
          <p:nvPr>
            <p:ph type="dt" sz="half" idx="10"/>
          </p:nvPr>
        </p:nvSpPr>
        <p:spPr/>
        <p:txBody>
          <a:bodyPr/>
          <a:lstStyle/>
          <a:p>
            <a:fld id="{DC51404D-0171-4ADC-A87A-29727BC8DB1E}" type="datetimeFigureOut">
              <a:rPr lang="en-GB" smtClean="0"/>
              <a:t>05/06/2020</a:t>
            </a:fld>
            <a:endParaRPr lang="en-GB"/>
          </a:p>
        </p:txBody>
      </p:sp>
      <p:sp>
        <p:nvSpPr>
          <p:cNvPr id="5" name="Footer Placeholder 4">
            <a:extLst>
              <a:ext uri="{FF2B5EF4-FFF2-40B4-BE49-F238E27FC236}">
                <a16:creationId xmlns:a16="http://schemas.microsoft.com/office/drawing/2014/main" id="{2592BB17-8174-460C-B410-29A041A2F3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92A8AC-EB26-4ADB-BC9D-EC78A53516C9}"/>
              </a:ext>
            </a:extLst>
          </p:cNvPr>
          <p:cNvSpPr>
            <a:spLocks noGrp="1"/>
          </p:cNvSpPr>
          <p:nvPr>
            <p:ph type="sldNum" sz="quarter" idx="12"/>
          </p:nvPr>
        </p:nvSpPr>
        <p:spPr/>
        <p:txBody>
          <a:bodyPr/>
          <a:lstStyle/>
          <a:p>
            <a:fld id="{B09FCA7B-6CD4-465D-92A1-57F593D0A7BD}" type="slidenum">
              <a:rPr lang="en-GB" smtClean="0"/>
              <a:t>‹#›</a:t>
            </a:fld>
            <a:endParaRPr lang="en-GB"/>
          </a:p>
        </p:txBody>
      </p:sp>
    </p:spTree>
    <p:extLst>
      <p:ext uri="{BB962C8B-B14F-4D97-AF65-F5344CB8AC3E}">
        <p14:creationId xmlns:p14="http://schemas.microsoft.com/office/powerpoint/2010/main" val="355023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EB739-EDC7-4C01-A560-84AF6B4EF2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73608C-D04D-429E-9DB9-567B4D9691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55076F-4E18-4128-8C43-9E3F35157D87}"/>
              </a:ext>
            </a:extLst>
          </p:cNvPr>
          <p:cNvSpPr>
            <a:spLocks noGrp="1"/>
          </p:cNvSpPr>
          <p:nvPr>
            <p:ph type="dt" sz="half" idx="10"/>
          </p:nvPr>
        </p:nvSpPr>
        <p:spPr/>
        <p:txBody>
          <a:bodyPr/>
          <a:lstStyle/>
          <a:p>
            <a:fld id="{DC51404D-0171-4ADC-A87A-29727BC8DB1E}" type="datetimeFigureOut">
              <a:rPr lang="en-GB" smtClean="0"/>
              <a:t>05/06/2020</a:t>
            </a:fld>
            <a:endParaRPr lang="en-GB"/>
          </a:p>
        </p:txBody>
      </p:sp>
      <p:sp>
        <p:nvSpPr>
          <p:cNvPr id="5" name="Footer Placeholder 4">
            <a:extLst>
              <a:ext uri="{FF2B5EF4-FFF2-40B4-BE49-F238E27FC236}">
                <a16:creationId xmlns:a16="http://schemas.microsoft.com/office/drawing/2014/main" id="{08C578CE-BE28-425E-9CA2-3FB18202B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15A857-2406-4C72-B710-9E4C9E2A3066}"/>
              </a:ext>
            </a:extLst>
          </p:cNvPr>
          <p:cNvSpPr>
            <a:spLocks noGrp="1"/>
          </p:cNvSpPr>
          <p:nvPr>
            <p:ph type="sldNum" sz="quarter" idx="12"/>
          </p:nvPr>
        </p:nvSpPr>
        <p:spPr/>
        <p:txBody>
          <a:bodyPr/>
          <a:lstStyle/>
          <a:p>
            <a:fld id="{B09FCA7B-6CD4-465D-92A1-57F593D0A7BD}" type="slidenum">
              <a:rPr lang="en-GB" smtClean="0"/>
              <a:t>‹#›</a:t>
            </a:fld>
            <a:endParaRPr lang="en-GB"/>
          </a:p>
        </p:txBody>
      </p:sp>
    </p:spTree>
    <p:extLst>
      <p:ext uri="{BB962C8B-B14F-4D97-AF65-F5344CB8AC3E}">
        <p14:creationId xmlns:p14="http://schemas.microsoft.com/office/powerpoint/2010/main" val="13131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2743-48E4-40CC-880C-78235DE8A5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9C2E3E-73F8-40B1-B4E0-92CE1A8889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78482D-E207-4788-88F1-21B37B74EDF6}"/>
              </a:ext>
            </a:extLst>
          </p:cNvPr>
          <p:cNvSpPr>
            <a:spLocks noGrp="1"/>
          </p:cNvSpPr>
          <p:nvPr>
            <p:ph type="dt" sz="half" idx="10"/>
          </p:nvPr>
        </p:nvSpPr>
        <p:spPr/>
        <p:txBody>
          <a:bodyPr/>
          <a:lstStyle/>
          <a:p>
            <a:fld id="{DC51404D-0171-4ADC-A87A-29727BC8DB1E}" type="datetimeFigureOut">
              <a:rPr lang="en-GB" smtClean="0"/>
              <a:t>05/06/2020</a:t>
            </a:fld>
            <a:endParaRPr lang="en-GB"/>
          </a:p>
        </p:txBody>
      </p:sp>
      <p:sp>
        <p:nvSpPr>
          <p:cNvPr id="5" name="Footer Placeholder 4">
            <a:extLst>
              <a:ext uri="{FF2B5EF4-FFF2-40B4-BE49-F238E27FC236}">
                <a16:creationId xmlns:a16="http://schemas.microsoft.com/office/drawing/2014/main" id="{FF694A0E-A651-4F2C-81BD-BF6CD1604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1EEE84-439C-48A0-AB78-5C1AF3349B7B}"/>
              </a:ext>
            </a:extLst>
          </p:cNvPr>
          <p:cNvSpPr>
            <a:spLocks noGrp="1"/>
          </p:cNvSpPr>
          <p:nvPr>
            <p:ph type="sldNum" sz="quarter" idx="12"/>
          </p:nvPr>
        </p:nvSpPr>
        <p:spPr/>
        <p:txBody>
          <a:bodyPr/>
          <a:lstStyle/>
          <a:p>
            <a:fld id="{B09FCA7B-6CD4-465D-92A1-57F593D0A7BD}" type="slidenum">
              <a:rPr lang="en-GB" smtClean="0"/>
              <a:t>‹#›</a:t>
            </a:fld>
            <a:endParaRPr lang="en-GB"/>
          </a:p>
        </p:txBody>
      </p:sp>
    </p:spTree>
    <p:extLst>
      <p:ext uri="{BB962C8B-B14F-4D97-AF65-F5344CB8AC3E}">
        <p14:creationId xmlns:p14="http://schemas.microsoft.com/office/powerpoint/2010/main" val="27751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AC8A-423D-4B64-B179-3A931AFE3A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8A3616-0BC0-4344-9DBF-2F278DF266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C0924D-AAC8-48E9-97C3-35096A2B6237}"/>
              </a:ext>
            </a:extLst>
          </p:cNvPr>
          <p:cNvSpPr>
            <a:spLocks noGrp="1"/>
          </p:cNvSpPr>
          <p:nvPr>
            <p:ph type="dt" sz="half" idx="10"/>
          </p:nvPr>
        </p:nvSpPr>
        <p:spPr/>
        <p:txBody>
          <a:bodyPr/>
          <a:lstStyle/>
          <a:p>
            <a:fld id="{DC51404D-0171-4ADC-A87A-29727BC8DB1E}" type="datetimeFigureOut">
              <a:rPr lang="en-GB" smtClean="0"/>
              <a:t>05/06/2020</a:t>
            </a:fld>
            <a:endParaRPr lang="en-GB"/>
          </a:p>
        </p:txBody>
      </p:sp>
      <p:sp>
        <p:nvSpPr>
          <p:cNvPr id="5" name="Footer Placeholder 4">
            <a:extLst>
              <a:ext uri="{FF2B5EF4-FFF2-40B4-BE49-F238E27FC236}">
                <a16:creationId xmlns:a16="http://schemas.microsoft.com/office/drawing/2014/main" id="{AA394468-AF1B-42C0-BDD7-5053BA3B83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4FAD58-EC63-4592-8C23-59E23875CCCB}"/>
              </a:ext>
            </a:extLst>
          </p:cNvPr>
          <p:cNvSpPr>
            <a:spLocks noGrp="1"/>
          </p:cNvSpPr>
          <p:nvPr>
            <p:ph type="sldNum" sz="quarter" idx="12"/>
          </p:nvPr>
        </p:nvSpPr>
        <p:spPr/>
        <p:txBody>
          <a:bodyPr/>
          <a:lstStyle/>
          <a:p>
            <a:fld id="{B09FCA7B-6CD4-465D-92A1-57F593D0A7BD}" type="slidenum">
              <a:rPr lang="en-GB" smtClean="0"/>
              <a:t>‹#›</a:t>
            </a:fld>
            <a:endParaRPr lang="en-GB"/>
          </a:p>
        </p:txBody>
      </p:sp>
    </p:spTree>
    <p:extLst>
      <p:ext uri="{BB962C8B-B14F-4D97-AF65-F5344CB8AC3E}">
        <p14:creationId xmlns:p14="http://schemas.microsoft.com/office/powerpoint/2010/main" val="375203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B9BE0-1800-4B27-AA1C-BFEA4ECA3E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404666-C303-479F-9571-B49E2B0A73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DDB5D3-0BD9-4853-92A0-2580AB1CE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210D7C-C4C8-48AF-AAF3-8C2BD627BA8C}"/>
              </a:ext>
            </a:extLst>
          </p:cNvPr>
          <p:cNvSpPr>
            <a:spLocks noGrp="1"/>
          </p:cNvSpPr>
          <p:nvPr>
            <p:ph type="dt" sz="half" idx="10"/>
          </p:nvPr>
        </p:nvSpPr>
        <p:spPr/>
        <p:txBody>
          <a:bodyPr/>
          <a:lstStyle/>
          <a:p>
            <a:fld id="{DC51404D-0171-4ADC-A87A-29727BC8DB1E}" type="datetimeFigureOut">
              <a:rPr lang="en-GB" smtClean="0"/>
              <a:t>05/06/2020</a:t>
            </a:fld>
            <a:endParaRPr lang="en-GB"/>
          </a:p>
        </p:txBody>
      </p:sp>
      <p:sp>
        <p:nvSpPr>
          <p:cNvPr id="6" name="Footer Placeholder 5">
            <a:extLst>
              <a:ext uri="{FF2B5EF4-FFF2-40B4-BE49-F238E27FC236}">
                <a16:creationId xmlns:a16="http://schemas.microsoft.com/office/drawing/2014/main" id="{8D46C7F2-E93B-4BCB-93EC-CF07A37B17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C85496-EE7B-4D8F-9DF9-3EFD84219C36}"/>
              </a:ext>
            </a:extLst>
          </p:cNvPr>
          <p:cNvSpPr>
            <a:spLocks noGrp="1"/>
          </p:cNvSpPr>
          <p:nvPr>
            <p:ph type="sldNum" sz="quarter" idx="12"/>
          </p:nvPr>
        </p:nvSpPr>
        <p:spPr/>
        <p:txBody>
          <a:bodyPr/>
          <a:lstStyle/>
          <a:p>
            <a:fld id="{B09FCA7B-6CD4-465D-92A1-57F593D0A7BD}" type="slidenum">
              <a:rPr lang="en-GB" smtClean="0"/>
              <a:t>‹#›</a:t>
            </a:fld>
            <a:endParaRPr lang="en-GB"/>
          </a:p>
        </p:txBody>
      </p:sp>
    </p:spTree>
    <p:extLst>
      <p:ext uri="{BB962C8B-B14F-4D97-AF65-F5344CB8AC3E}">
        <p14:creationId xmlns:p14="http://schemas.microsoft.com/office/powerpoint/2010/main" val="3640668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E306D-B3A9-4103-A059-CF56AF6950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E0C95D-1AFF-49EF-A4B4-23C18344BF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AE183B-C3CB-4410-B614-8FF3C90F43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6FEFCF-4D08-4FB0-A86C-52CDC2FA65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632D5A-2211-45B4-8A5D-93AF511414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03DB69-1F4D-4877-9FC1-059E94A342D5}"/>
              </a:ext>
            </a:extLst>
          </p:cNvPr>
          <p:cNvSpPr>
            <a:spLocks noGrp="1"/>
          </p:cNvSpPr>
          <p:nvPr>
            <p:ph type="dt" sz="half" idx="10"/>
          </p:nvPr>
        </p:nvSpPr>
        <p:spPr/>
        <p:txBody>
          <a:bodyPr/>
          <a:lstStyle/>
          <a:p>
            <a:fld id="{DC51404D-0171-4ADC-A87A-29727BC8DB1E}" type="datetimeFigureOut">
              <a:rPr lang="en-GB" smtClean="0"/>
              <a:t>05/06/2020</a:t>
            </a:fld>
            <a:endParaRPr lang="en-GB"/>
          </a:p>
        </p:txBody>
      </p:sp>
      <p:sp>
        <p:nvSpPr>
          <p:cNvPr id="8" name="Footer Placeholder 7">
            <a:extLst>
              <a:ext uri="{FF2B5EF4-FFF2-40B4-BE49-F238E27FC236}">
                <a16:creationId xmlns:a16="http://schemas.microsoft.com/office/drawing/2014/main" id="{7759EDBE-91F5-432F-BE68-0B0A559899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144095-7257-4AC4-9074-AB12AD3D1590}"/>
              </a:ext>
            </a:extLst>
          </p:cNvPr>
          <p:cNvSpPr>
            <a:spLocks noGrp="1"/>
          </p:cNvSpPr>
          <p:nvPr>
            <p:ph type="sldNum" sz="quarter" idx="12"/>
          </p:nvPr>
        </p:nvSpPr>
        <p:spPr/>
        <p:txBody>
          <a:bodyPr/>
          <a:lstStyle/>
          <a:p>
            <a:fld id="{B09FCA7B-6CD4-465D-92A1-57F593D0A7BD}" type="slidenum">
              <a:rPr lang="en-GB" smtClean="0"/>
              <a:t>‹#›</a:t>
            </a:fld>
            <a:endParaRPr lang="en-GB"/>
          </a:p>
        </p:txBody>
      </p:sp>
    </p:spTree>
    <p:extLst>
      <p:ext uri="{BB962C8B-B14F-4D97-AF65-F5344CB8AC3E}">
        <p14:creationId xmlns:p14="http://schemas.microsoft.com/office/powerpoint/2010/main" val="14176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6720E-64E7-47B9-A32F-70D34EDD9F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88AFFF-63A6-4590-A656-B11B894A540B}"/>
              </a:ext>
            </a:extLst>
          </p:cNvPr>
          <p:cNvSpPr>
            <a:spLocks noGrp="1"/>
          </p:cNvSpPr>
          <p:nvPr>
            <p:ph type="dt" sz="half" idx="10"/>
          </p:nvPr>
        </p:nvSpPr>
        <p:spPr/>
        <p:txBody>
          <a:bodyPr/>
          <a:lstStyle/>
          <a:p>
            <a:fld id="{DC51404D-0171-4ADC-A87A-29727BC8DB1E}" type="datetimeFigureOut">
              <a:rPr lang="en-GB" smtClean="0"/>
              <a:t>05/06/2020</a:t>
            </a:fld>
            <a:endParaRPr lang="en-GB"/>
          </a:p>
        </p:txBody>
      </p:sp>
      <p:sp>
        <p:nvSpPr>
          <p:cNvPr id="4" name="Footer Placeholder 3">
            <a:extLst>
              <a:ext uri="{FF2B5EF4-FFF2-40B4-BE49-F238E27FC236}">
                <a16:creationId xmlns:a16="http://schemas.microsoft.com/office/drawing/2014/main" id="{F3C2A77A-6E9D-4488-BDD9-5A63B49A73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8CF79E-3E82-48F3-BD01-35744151FB30}"/>
              </a:ext>
            </a:extLst>
          </p:cNvPr>
          <p:cNvSpPr>
            <a:spLocks noGrp="1"/>
          </p:cNvSpPr>
          <p:nvPr>
            <p:ph type="sldNum" sz="quarter" idx="12"/>
          </p:nvPr>
        </p:nvSpPr>
        <p:spPr/>
        <p:txBody>
          <a:bodyPr/>
          <a:lstStyle/>
          <a:p>
            <a:fld id="{B09FCA7B-6CD4-465D-92A1-57F593D0A7BD}" type="slidenum">
              <a:rPr lang="en-GB" smtClean="0"/>
              <a:t>‹#›</a:t>
            </a:fld>
            <a:endParaRPr lang="en-GB"/>
          </a:p>
        </p:txBody>
      </p:sp>
    </p:spTree>
    <p:extLst>
      <p:ext uri="{BB962C8B-B14F-4D97-AF65-F5344CB8AC3E}">
        <p14:creationId xmlns:p14="http://schemas.microsoft.com/office/powerpoint/2010/main" val="128698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1BAAA9-6F6A-4E8C-B2B9-6B85224D2629}"/>
              </a:ext>
            </a:extLst>
          </p:cNvPr>
          <p:cNvSpPr>
            <a:spLocks noGrp="1"/>
          </p:cNvSpPr>
          <p:nvPr>
            <p:ph type="dt" sz="half" idx="10"/>
          </p:nvPr>
        </p:nvSpPr>
        <p:spPr/>
        <p:txBody>
          <a:bodyPr/>
          <a:lstStyle/>
          <a:p>
            <a:fld id="{DC51404D-0171-4ADC-A87A-29727BC8DB1E}" type="datetimeFigureOut">
              <a:rPr lang="en-GB" smtClean="0"/>
              <a:t>05/06/2020</a:t>
            </a:fld>
            <a:endParaRPr lang="en-GB"/>
          </a:p>
        </p:txBody>
      </p:sp>
      <p:sp>
        <p:nvSpPr>
          <p:cNvPr id="3" name="Footer Placeholder 2">
            <a:extLst>
              <a:ext uri="{FF2B5EF4-FFF2-40B4-BE49-F238E27FC236}">
                <a16:creationId xmlns:a16="http://schemas.microsoft.com/office/drawing/2014/main" id="{7455C28C-2AAA-4B29-B86D-3CAF212D19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787917-CC60-4FF2-87C2-5445DD8171DA}"/>
              </a:ext>
            </a:extLst>
          </p:cNvPr>
          <p:cNvSpPr>
            <a:spLocks noGrp="1"/>
          </p:cNvSpPr>
          <p:nvPr>
            <p:ph type="sldNum" sz="quarter" idx="12"/>
          </p:nvPr>
        </p:nvSpPr>
        <p:spPr/>
        <p:txBody>
          <a:bodyPr/>
          <a:lstStyle/>
          <a:p>
            <a:fld id="{B09FCA7B-6CD4-465D-92A1-57F593D0A7BD}" type="slidenum">
              <a:rPr lang="en-GB" smtClean="0"/>
              <a:t>‹#›</a:t>
            </a:fld>
            <a:endParaRPr lang="en-GB"/>
          </a:p>
        </p:txBody>
      </p:sp>
    </p:spTree>
    <p:extLst>
      <p:ext uri="{BB962C8B-B14F-4D97-AF65-F5344CB8AC3E}">
        <p14:creationId xmlns:p14="http://schemas.microsoft.com/office/powerpoint/2010/main" val="304585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6739-C6A8-4068-9EFF-18182D1988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76977E-E3CF-4E44-88BD-C6690A813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C813E2-457B-4ADB-BDBF-948B71177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F748B7-353D-4F76-AA04-D5F2EDD1E43C}"/>
              </a:ext>
            </a:extLst>
          </p:cNvPr>
          <p:cNvSpPr>
            <a:spLocks noGrp="1"/>
          </p:cNvSpPr>
          <p:nvPr>
            <p:ph type="dt" sz="half" idx="10"/>
          </p:nvPr>
        </p:nvSpPr>
        <p:spPr/>
        <p:txBody>
          <a:bodyPr/>
          <a:lstStyle/>
          <a:p>
            <a:fld id="{DC51404D-0171-4ADC-A87A-29727BC8DB1E}" type="datetimeFigureOut">
              <a:rPr lang="en-GB" smtClean="0"/>
              <a:t>05/06/2020</a:t>
            </a:fld>
            <a:endParaRPr lang="en-GB"/>
          </a:p>
        </p:txBody>
      </p:sp>
      <p:sp>
        <p:nvSpPr>
          <p:cNvPr id="6" name="Footer Placeholder 5">
            <a:extLst>
              <a:ext uri="{FF2B5EF4-FFF2-40B4-BE49-F238E27FC236}">
                <a16:creationId xmlns:a16="http://schemas.microsoft.com/office/drawing/2014/main" id="{B1C1030E-D8AD-460B-9072-196137213E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1FE62-3E3D-4B13-B065-015EE692F7C9}"/>
              </a:ext>
            </a:extLst>
          </p:cNvPr>
          <p:cNvSpPr>
            <a:spLocks noGrp="1"/>
          </p:cNvSpPr>
          <p:nvPr>
            <p:ph type="sldNum" sz="quarter" idx="12"/>
          </p:nvPr>
        </p:nvSpPr>
        <p:spPr/>
        <p:txBody>
          <a:bodyPr/>
          <a:lstStyle/>
          <a:p>
            <a:fld id="{B09FCA7B-6CD4-465D-92A1-57F593D0A7BD}" type="slidenum">
              <a:rPr lang="en-GB" smtClean="0"/>
              <a:t>‹#›</a:t>
            </a:fld>
            <a:endParaRPr lang="en-GB"/>
          </a:p>
        </p:txBody>
      </p:sp>
    </p:spTree>
    <p:extLst>
      <p:ext uri="{BB962C8B-B14F-4D97-AF65-F5344CB8AC3E}">
        <p14:creationId xmlns:p14="http://schemas.microsoft.com/office/powerpoint/2010/main" val="143463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4D58-7254-469E-8999-0EA4AFED5D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AE9414-A31B-44D1-AB0B-0950FFF936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C48BDA-F2F0-4A83-9C3C-EFFB23CD2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86E6C4-E870-4B84-9C30-9956D9F37EF1}"/>
              </a:ext>
            </a:extLst>
          </p:cNvPr>
          <p:cNvSpPr>
            <a:spLocks noGrp="1"/>
          </p:cNvSpPr>
          <p:nvPr>
            <p:ph type="dt" sz="half" idx="10"/>
          </p:nvPr>
        </p:nvSpPr>
        <p:spPr/>
        <p:txBody>
          <a:bodyPr/>
          <a:lstStyle/>
          <a:p>
            <a:fld id="{DC51404D-0171-4ADC-A87A-29727BC8DB1E}" type="datetimeFigureOut">
              <a:rPr lang="en-GB" smtClean="0"/>
              <a:t>05/06/2020</a:t>
            </a:fld>
            <a:endParaRPr lang="en-GB"/>
          </a:p>
        </p:txBody>
      </p:sp>
      <p:sp>
        <p:nvSpPr>
          <p:cNvPr id="6" name="Footer Placeholder 5">
            <a:extLst>
              <a:ext uri="{FF2B5EF4-FFF2-40B4-BE49-F238E27FC236}">
                <a16:creationId xmlns:a16="http://schemas.microsoft.com/office/drawing/2014/main" id="{F6E5BAA5-EC93-4AC5-B4A0-D30967CA34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13F628-D8AA-4528-87BD-5B9A798778B0}"/>
              </a:ext>
            </a:extLst>
          </p:cNvPr>
          <p:cNvSpPr>
            <a:spLocks noGrp="1"/>
          </p:cNvSpPr>
          <p:nvPr>
            <p:ph type="sldNum" sz="quarter" idx="12"/>
          </p:nvPr>
        </p:nvSpPr>
        <p:spPr/>
        <p:txBody>
          <a:bodyPr/>
          <a:lstStyle/>
          <a:p>
            <a:fld id="{B09FCA7B-6CD4-465D-92A1-57F593D0A7BD}" type="slidenum">
              <a:rPr lang="en-GB" smtClean="0"/>
              <a:t>‹#›</a:t>
            </a:fld>
            <a:endParaRPr lang="en-GB"/>
          </a:p>
        </p:txBody>
      </p:sp>
    </p:spTree>
    <p:extLst>
      <p:ext uri="{BB962C8B-B14F-4D97-AF65-F5344CB8AC3E}">
        <p14:creationId xmlns:p14="http://schemas.microsoft.com/office/powerpoint/2010/main" val="175820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E0DF85-3841-4263-8E09-8C35CA4FD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0A422-8F7D-49BB-A482-FCC2A72B25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C98D4F-7AF9-427D-BB6C-6BFA82660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1404D-0171-4ADC-A87A-29727BC8DB1E}" type="datetimeFigureOut">
              <a:rPr lang="en-GB" smtClean="0"/>
              <a:t>05/06/2020</a:t>
            </a:fld>
            <a:endParaRPr lang="en-GB"/>
          </a:p>
        </p:txBody>
      </p:sp>
      <p:sp>
        <p:nvSpPr>
          <p:cNvPr id="5" name="Footer Placeholder 4">
            <a:extLst>
              <a:ext uri="{FF2B5EF4-FFF2-40B4-BE49-F238E27FC236}">
                <a16:creationId xmlns:a16="http://schemas.microsoft.com/office/drawing/2014/main" id="{C3CA7549-9F12-41E6-86E1-2F509C5AFB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AE9465-7818-4B51-AC3D-6FCF10058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FCA7B-6CD4-465D-92A1-57F593D0A7BD}" type="slidenum">
              <a:rPr lang="en-GB" smtClean="0"/>
              <a:t>‹#›</a:t>
            </a:fld>
            <a:endParaRPr lang="en-GB"/>
          </a:p>
        </p:txBody>
      </p:sp>
    </p:spTree>
    <p:extLst>
      <p:ext uri="{BB962C8B-B14F-4D97-AF65-F5344CB8AC3E}">
        <p14:creationId xmlns:p14="http://schemas.microsoft.com/office/powerpoint/2010/main" val="336027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456C70D9-E1A8-42B7-BD03-EA432CC0B840}"/>
              </a:ext>
            </a:extLst>
          </p:cNvPr>
          <p:cNvSpPr>
            <a:spLocks noGrp="1"/>
          </p:cNvSpPr>
          <p:nvPr>
            <p:ph type="ctrTitle"/>
          </p:nvPr>
        </p:nvSpPr>
        <p:spPr>
          <a:xfrm>
            <a:off x="4603468" y="4741948"/>
            <a:ext cx="6829520" cy="1546310"/>
          </a:xfrm>
        </p:spPr>
        <p:txBody>
          <a:bodyPr vert="horz" lIns="91440" tIns="45720" rIns="91440" bIns="45720" rtlCol="0">
            <a:normAutofit/>
          </a:bodyPr>
          <a:lstStyle/>
          <a:p>
            <a:pPr algn="l"/>
            <a:r>
              <a:rPr lang="en-US" sz="2400" kern="1200" dirty="0">
                <a:solidFill>
                  <a:srgbClr val="FFFFFF"/>
                </a:solidFill>
                <a:latin typeface="+mj-lt"/>
                <a:ea typeface="+mj-ea"/>
                <a:cs typeface="+mj-cs"/>
              </a:rPr>
              <a:t>Political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Ideologies consolidation</a:t>
            </a: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r>
              <a:rPr lang="en-US" sz="3600" b="1" kern="1200" dirty="0">
                <a:solidFill>
                  <a:srgbClr val="FFFFFF"/>
                </a:solidFill>
                <a:latin typeface="+mj-lt"/>
                <a:ea typeface="+mj-ea"/>
                <a:cs typeface="+mj-cs"/>
              </a:rPr>
              <a:t>Conservatism Key Thinkers…</a:t>
            </a:r>
          </a:p>
        </p:txBody>
      </p:sp>
      <p:pic>
        <p:nvPicPr>
          <p:cNvPr id="9" name="Picture 8" descr="A black and white photo of a person&#10;&#10;Description automatically generated">
            <a:extLst>
              <a:ext uri="{FF2B5EF4-FFF2-40B4-BE49-F238E27FC236}">
                <a16:creationId xmlns:a16="http://schemas.microsoft.com/office/drawing/2014/main" id="{F11D95FC-5F6A-45C5-A369-EDB1561197E1}"/>
              </a:ext>
            </a:extLst>
          </p:cNvPr>
          <p:cNvPicPr>
            <a:picLocks noChangeAspect="1"/>
          </p:cNvPicPr>
          <p:nvPr/>
        </p:nvPicPr>
        <p:blipFill>
          <a:blip r:embed="rId2"/>
          <a:stretch>
            <a:fillRect/>
          </a:stretch>
        </p:blipFill>
        <p:spPr>
          <a:xfrm>
            <a:off x="664814" y="321732"/>
            <a:ext cx="3079523" cy="4111323"/>
          </a:xfrm>
          <a:prstGeom prst="rect">
            <a:avLst/>
          </a:prstGeom>
        </p:spPr>
      </p:pic>
      <p:pic>
        <p:nvPicPr>
          <p:cNvPr id="8" name="Picture 7" descr="A person standing in front of a brick wall&#10;&#10;Description automatically generated">
            <a:extLst>
              <a:ext uri="{FF2B5EF4-FFF2-40B4-BE49-F238E27FC236}">
                <a16:creationId xmlns:a16="http://schemas.microsoft.com/office/drawing/2014/main" id="{4BEE104E-0F97-44FB-8534-DB751C57BAF0}"/>
              </a:ext>
            </a:extLst>
          </p:cNvPr>
          <p:cNvPicPr>
            <a:picLocks noChangeAspect="1"/>
          </p:cNvPicPr>
          <p:nvPr/>
        </p:nvPicPr>
        <p:blipFill>
          <a:blip r:embed="rId3"/>
          <a:stretch>
            <a:fillRect/>
          </a:stretch>
        </p:blipFill>
        <p:spPr>
          <a:xfrm>
            <a:off x="4315180" y="321734"/>
            <a:ext cx="3557128" cy="2010551"/>
          </a:xfrm>
          <a:prstGeom prst="rect">
            <a:avLst/>
          </a:prstGeom>
        </p:spPr>
      </p:pic>
      <p:pic>
        <p:nvPicPr>
          <p:cNvPr id="12" name="Picture 11" descr="A person posing for the camera&#10;&#10;Description automatically generated">
            <a:extLst>
              <a:ext uri="{FF2B5EF4-FFF2-40B4-BE49-F238E27FC236}">
                <a16:creationId xmlns:a16="http://schemas.microsoft.com/office/drawing/2014/main" id="{9D38E5F2-D360-4F78-BFD7-7ED9C7A10B74}"/>
              </a:ext>
            </a:extLst>
          </p:cNvPr>
          <p:cNvPicPr>
            <a:picLocks noChangeAspect="1"/>
          </p:cNvPicPr>
          <p:nvPr/>
        </p:nvPicPr>
        <p:blipFill>
          <a:blip r:embed="rId4"/>
          <a:stretch>
            <a:fillRect/>
          </a:stretch>
        </p:blipFill>
        <p:spPr>
          <a:xfrm>
            <a:off x="4971931" y="2422097"/>
            <a:ext cx="2231257" cy="2013804"/>
          </a:xfrm>
          <a:prstGeom prst="rect">
            <a:avLst/>
          </a:prstGeom>
        </p:spPr>
      </p:pic>
      <p:pic>
        <p:nvPicPr>
          <p:cNvPr id="6" name="Picture 5" descr="A person looking at the camera&#10;&#10;Description automatically generated">
            <a:extLst>
              <a:ext uri="{FF2B5EF4-FFF2-40B4-BE49-F238E27FC236}">
                <a16:creationId xmlns:a16="http://schemas.microsoft.com/office/drawing/2014/main" id="{E08E8B40-6A27-476F-972F-ABF39C1F2D06}"/>
              </a:ext>
            </a:extLst>
          </p:cNvPr>
          <p:cNvPicPr>
            <a:picLocks noChangeAspect="1"/>
          </p:cNvPicPr>
          <p:nvPr/>
        </p:nvPicPr>
        <p:blipFill>
          <a:blip r:embed="rId5"/>
          <a:stretch>
            <a:fillRect/>
          </a:stretch>
        </p:blipFill>
        <p:spPr>
          <a:xfrm>
            <a:off x="8086176" y="374347"/>
            <a:ext cx="3797984" cy="4006092"/>
          </a:xfrm>
          <a:prstGeom prst="rect">
            <a:avLst/>
          </a:prstGeom>
        </p:spPr>
      </p:pic>
      <p:cxnSp>
        <p:nvCxnSpPr>
          <p:cNvPr id="19" name="Straight Connector 18">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9" descr="A person smiling for the camera&#10;&#10;Description automatically generated">
            <a:extLst>
              <a:ext uri="{FF2B5EF4-FFF2-40B4-BE49-F238E27FC236}">
                <a16:creationId xmlns:a16="http://schemas.microsoft.com/office/drawing/2014/main" id="{2F58CB04-687B-461D-B56E-8B4A8CBA6ECD}"/>
              </a:ext>
            </a:extLst>
          </p:cNvPr>
          <p:cNvPicPr>
            <a:picLocks noChangeAspect="1"/>
          </p:cNvPicPr>
          <p:nvPr/>
        </p:nvPicPr>
        <p:blipFill>
          <a:blip r:embed="rId6"/>
          <a:stretch>
            <a:fillRect/>
          </a:stretch>
        </p:blipFill>
        <p:spPr>
          <a:xfrm>
            <a:off x="863125" y="4525715"/>
            <a:ext cx="2684189" cy="2010551"/>
          </a:xfrm>
          <a:prstGeom prst="rect">
            <a:avLst/>
          </a:prstGeom>
        </p:spPr>
      </p:pic>
    </p:spTree>
    <p:extLst>
      <p:ext uri="{BB962C8B-B14F-4D97-AF65-F5344CB8AC3E}">
        <p14:creationId xmlns:p14="http://schemas.microsoft.com/office/powerpoint/2010/main" val="3810504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5634E5-55C2-476E-8AAB-51E4B1951D24}"/>
              </a:ext>
            </a:extLst>
          </p:cNvPr>
          <p:cNvSpPr/>
          <p:nvPr/>
        </p:nvSpPr>
        <p:spPr>
          <a:xfrm>
            <a:off x="272831" y="98474"/>
            <a:ext cx="11747720" cy="6524863"/>
          </a:xfrm>
          <a:prstGeom prst="rect">
            <a:avLst/>
          </a:prstGeom>
          <a:ln>
            <a:solidFill>
              <a:schemeClr val="tx1"/>
            </a:solidFill>
          </a:ln>
        </p:spPr>
        <p:txBody>
          <a:bodyPr wrap="square">
            <a:spAutoFit/>
          </a:bodyPr>
          <a:lstStyle/>
          <a:p>
            <a:r>
              <a:rPr lang="en-US" sz="2400" b="1" dirty="0">
                <a:solidFill>
                  <a:srgbClr val="000000"/>
                </a:solidFill>
              </a:rPr>
              <a:t>Robert Nozick (1938-2002)</a:t>
            </a:r>
            <a:br>
              <a:rPr lang="en-US" sz="2400" b="1" dirty="0">
                <a:solidFill>
                  <a:srgbClr val="000000"/>
                </a:solidFill>
              </a:rPr>
            </a:br>
            <a:r>
              <a:rPr lang="en-US" sz="2400" b="1" i="1" dirty="0">
                <a:solidFill>
                  <a:srgbClr val="000000"/>
                </a:solidFill>
              </a:rPr>
              <a:t>Anarchy, State &amp; Utopia (1974)</a:t>
            </a:r>
          </a:p>
          <a:p>
            <a:br>
              <a:rPr lang="en-US" sz="2000" b="1" i="1" dirty="0">
                <a:solidFill>
                  <a:srgbClr val="000000"/>
                </a:solidFill>
              </a:rPr>
            </a:br>
            <a:endParaRPr lang="en-US" sz="2000" b="1" i="1" dirty="0">
              <a:solidFill>
                <a:srgbClr val="000000"/>
              </a:solidFill>
            </a:endParaRPr>
          </a:p>
          <a:p>
            <a:endParaRPr lang="en-US" sz="2000" dirty="0">
              <a:solidFill>
                <a:srgbClr val="000000"/>
              </a:solidFill>
            </a:endParaRPr>
          </a:p>
          <a:p>
            <a:r>
              <a:rPr lang="en-US" sz="2000" dirty="0">
                <a:solidFill>
                  <a:srgbClr val="000000"/>
                </a:solidFill>
              </a:rPr>
              <a:t>Two key ideas:</a:t>
            </a:r>
            <a:br>
              <a:rPr lang="en-US" sz="2000" dirty="0">
                <a:solidFill>
                  <a:srgbClr val="000000"/>
                </a:solidFill>
              </a:rPr>
            </a:br>
            <a:r>
              <a:rPr lang="en-US" sz="2000" b="1" dirty="0">
                <a:solidFill>
                  <a:srgbClr val="000000"/>
                </a:solidFill>
              </a:rPr>
              <a:t>1. Libertarianism: </a:t>
            </a:r>
            <a:r>
              <a:rPr lang="en-US" sz="2000" dirty="0">
                <a:solidFill>
                  <a:srgbClr val="000000"/>
                </a:solidFill>
              </a:rPr>
              <a:t>individuals have rights to live their own lives. They cannot be treated as things or used against their own will.</a:t>
            </a:r>
            <a:br>
              <a:rPr lang="en-US" sz="2000" dirty="0">
                <a:solidFill>
                  <a:srgbClr val="000000"/>
                </a:solidFill>
              </a:rPr>
            </a:br>
            <a:r>
              <a:rPr lang="en-US" sz="2000" b="1" dirty="0">
                <a:solidFill>
                  <a:srgbClr val="000000"/>
                </a:solidFill>
              </a:rPr>
              <a:t>2. Self-ownership:</a:t>
            </a:r>
            <a:r>
              <a:rPr lang="en-US" sz="2000" dirty="0">
                <a:solidFill>
                  <a:srgbClr val="000000"/>
                </a:solidFill>
              </a:rPr>
              <a:t> individuals own their own bodies, talents, abilities and </a:t>
            </a:r>
            <a:r>
              <a:rPr lang="en-US" sz="2000" dirty="0" err="1">
                <a:solidFill>
                  <a:srgbClr val="000000"/>
                </a:solidFill>
              </a:rPr>
              <a:t>labour</a:t>
            </a:r>
            <a:r>
              <a:rPr lang="en-US" sz="2000" dirty="0">
                <a:solidFill>
                  <a:srgbClr val="000000"/>
                </a:solidFill>
              </a:rPr>
              <a:t>.</a:t>
            </a:r>
          </a:p>
          <a:p>
            <a:br>
              <a:rPr lang="en-US" sz="2000" dirty="0">
                <a:solidFill>
                  <a:srgbClr val="000000"/>
                </a:solidFill>
              </a:rPr>
            </a:br>
            <a:r>
              <a:rPr lang="en-US" sz="2000" b="1" dirty="0">
                <a:solidFill>
                  <a:srgbClr val="000000"/>
                </a:solidFill>
              </a:rPr>
              <a:t>Human nature</a:t>
            </a:r>
            <a:br>
              <a:rPr lang="en-US" sz="2000" dirty="0">
                <a:solidFill>
                  <a:srgbClr val="000000"/>
                </a:solidFill>
              </a:rPr>
            </a:br>
            <a:r>
              <a:rPr lang="en-US" sz="2000" dirty="0">
                <a:solidFill>
                  <a:srgbClr val="000000"/>
                </a:solidFill>
              </a:rPr>
              <a:t>+ Is self-interested. Interest driven.</a:t>
            </a:r>
          </a:p>
          <a:p>
            <a:endParaRPr lang="en-US" sz="1000" dirty="0">
              <a:solidFill>
                <a:srgbClr val="000000"/>
              </a:solidFill>
            </a:endParaRPr>
          </a:p>
          <a:p>
            <a:r>
              <a:rPr lang="en-US" sz="2000" b="1" dirty="0">
                <a:solidFill>
                  <a:srgbClr val="000000"/>
                </a:solidFill>
              </a:rPr>
              <a:t>The state:</a:t>
            </a:r>
          </a:p>
          <a:p>
            <a:r>
              <a:rPr lang="en-GB" sz="2000" dirty="0"/>
              <a:t>+ Taxes levied for state welfare are immoral because they treat individuals as a means/resource, rather than an end in themselves.</a:t>
            </a:r>
          </a:p>
          <a:p>
            <a:r>
              <a:rPr lang="en-GB" sz="2000" dirty="0"/>
              <a:t>+ Only a ‘minimal state’ can be justified; </a:t>
            </a:r>
            <a:r>
              <a:rPr lang="en-US" sz="2000" dirty="0"/>
              <a:t>concerned with the enforcement of contracts and protection against theft.</a:t>
            </a:r>
            <a:endParaRPr lang="en-GB" sz="2000" dirty="0"/>
          </a:p>
          <a:p>
            <a:r>
              <a:rPr lang="en-GB" sz="2000" dirty="0"/>
              <a:t>+ Enforced taxation to fund welfare gives others part of the individual’s rewards.</a:t>
            </a:r>
          </a:p>
          <a:p>
            <a:r>
              <a:rPr lang="en-GB" sz="2000" dirty="0"/>
              <a:t>+ State regulation over the individual is a natural progression of welfarism (e.g. anti-smoking measures).</a:t>
            </a:r>
          </a:p>
          <a:p>
            <a:r>
              <a:rPr lang="en-GB" sz="2000" dirty="0"/>
              <a:t>+ </a:t>
            </a:r>
            <a:r>
              <a:rPr lang="en-US" sz="2000" dirty="0"/>
              <a:t>Redistribution of wealth undermines the rights of the individual. Taxation seen as a form of “legalised theft.” </a:t>
            </a:r>
            <a:endParaRPr lang="en-GB" sz="2000" dirty="0"/>
          </a:p>
        </p:txBody>
      </p:sp>
      <p:pic>
        <p:nvPicPr>
          <p:cNvPr id="2" name="Picture 1">
            <a:extLst>
              <a:ext uri="{FF2B5EF4-FFF2-40B4-BE49-F238E27FC236}">
                <a16:creationId xmlns:a16="http://schemas.microsoft.com/office/drawing/2014/main" id="{500262BA-6F9C-42D6-8778-FF6A29549407}"/>
              </a:ext>
            </a:extLst>
          </p:cNvPr>
          <p:cNvPicPr>
            <a:picLocks noChangeAspect="1"/>
          </p:cNvPicPr>
          <p:nvPr/>
        </p:nvPicPr>
        <p:blipFill rotWithShape="1">
          <a:blip r:embed="rId3"/>
          <a:srcRect b="12181"/>
          <a:stretch/>
        </p:blipFill>
        <p:spPr>
          <a:xfrm>
            <a:off x="9397591" y="197328"/>
            <a:ext cx="2231329" cy="1772149"/>
          </a:xfrm>
          <a:prstGeom prst="rect">
            <a:avLst/>
          </a:prstGeom>
        </p:spPr>
      </p:pic>
    </p:spTree>
    <p:extLst>
      <p:ext uri="{BB962C8B-B14F-4D97-AF65-F5344CB8AC3E}">
        <p14:creationId xmlns:p14="http://schemas.microsoft.com/office/powerpoint/2010/main" val="326568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107C92-4B16-4876-A110-245302CE13F6}"/>
              </a:ext>
            </a:extLst>
          </p:cNvPr>
          <p:cNvPicPr>
            <a:picLocks noChangeAspect="1"/>
          </p:cNvPicPr>
          <p:nvPr/>
        </p:nvPicPr>
        <p:blipFill>
          <a:blip r:embed="rId2"/>
          <a:stretch>
            <a:fillRect/>
          </a:stretch>
        </p:blipFill>
        <p:spPr>
          <a:xfrm rot="21206416">
            <a:off x="954316" y="901598"/>
            <a:ext cx="2504853" cy="1991564"/>
          </a:xfrm>
          <a:prstGeom prst="rect">
            <a:avLst/>
          </a:prstGeom>
        </p:spPr>
      </p:pic>
      <p:sp>
        <p:nvSpPr>
          <p:cNvPr id="5" name="Speech Bubble: Rectangle with Corners Rounded 4">
            <a:extLst>
              <a:ext uri="{FF2B5EF4-FFF2-40B4-BE49-F238E27FC236}">
                <a16:creationId xmlns:a16="http://schemas.microsoft.com/office/drawing/2014/main" id="{1C65BE1D-7868-487E-89DA-0CEDF50075CB}"/>
              </a:ext>
            </a:extLst>
          </p:cNvPr>
          <p:cNvSpPr/>
          <p:nvPr/>
        </p:nvSpPr>
        <p:spPr>
          <a:xfrm>
            <a:off x="548308" y="3429001"/>
            <a:ext cx="4909957" cy="1761977"/>
          </a:xfrm>
          <a:prstGeom prst="wedgeRoundRectCallout">
            <a:avLst>
              <a:gd name="adj1" fmla="val -26288"/>
              <a:gd name="adj2" fmla="val -72771"/>
              <a:gd name="adj3" fmla="val 16667"/>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a:t>
            </a:r>
            <a:r>
              <a:rPr lang="en-US" sz="2400" b="0" i="0" u="none" strike="noStrike" dirty="0">
                <a:solidFill>
                  <a:srgbClr val="333333"/>
                </a:solidFill>
                <a:effectLst/>
                <a:latin typeface="Open Sans"/>
              </a:rPr>
              <a:t>The trouble with government regulation of the market is that it prohibits capitalistic acts between consenting adults.”</a:t>
            </a:r>
            <a:endParaRPr lang="en-GB" sz="2400" dirty="0"/>
          </a:p>
        </p:txBody>
      </p:sp>
      <p:pic>
        <p:nvPicPr>
          <p:cNvPr id="7" name="Picture 6">
            <a:extLst>
              <a:ext uri="{FF2B5EF4-FFF2-40B4-BE49-F238E27FC236}">
                <a16:creationId xmlns:a16="http://schemas.microsoft.com/office/drawing/2014/main" id="{E3E425A7-B48D-4A83-9C1D-D6F4FA94F406}"/>
              </a:ext>
            </a:extLst>
          </p:cNvPr>
          <p:cNvPicPr>
            <a:picLocks noChangeAspect="1"/>
          </p:cNvPicPr>
          <p:nvPr/>
        </p:nvPicPr>
        <p:blipFill>
          <a:blip r:embed="rId3"/>
          <a:stretch>
            <a:fillRect/>
          </a:stretch>
        </p:blipFill>
        <p:spPr>
          <a:xfrm>
            <a:off x="6733737" y="431958"/>
            <a:ext cx="3867150" cy="5994083"/>
          </a:xfrm>
          <a:prstGeom prst="rect">
            <a:avLst/>
          </a:prstGeom>
        </p:spPr>
      </p:pic>
    </p:spTree>
    <p:extLst>
      <p:ext uri="{BB962C8B-B14F-4D97-AF65-F5344CB8AC3E}">
        <p14:creationId xmlns:p14="http://schemas.microsoft.com/office/powerpoint/2010/main" val="347349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5634E5-55C2-476E-8AAB-51E4B1951D24}"/>
              </a:ext>
            </a:extLst>
          </p:cNvPr>
          <p:cNvSpPr/>
          <p:nvPr/>
        </p:nvSpPr>
        <p:spPr>
          <a:xfrm>
            <a:off x="272831" y="98474"/>
            <a:ext cx="11646338" cy="6647974"/>
          </a:xfrm>
          <a:prstGeom prst="rect">
            <a:avLst/>
          </a:prstGeom>
          <a:ln>
            <a:solidFill>
              <a:schemeClr val="tx1"/>
            </a:solidFill>
          </a:ln>
        </p:spPr>
        <p:txBody>
          <a:bodyPr wrap="square">
            <a:spAutoFit/>
          </a:bodyPr>
          <a:lstStyle/>
          <a:p>
            <a:r>
              <a:rPr lang="en-US" sz="2400" b="1" dirty="0">
                <a:solidFill>
                  <a:srgbClr val="000000"/>
                </a:solidFill>
              </a:rPr>
              <a:t>Thomas Hobbes (1588-1679)</a:t>
            </a:r>
            <a:br>
              <a:rPr lang="en-US" sz="2400" b="1" dirty="0">
                <a:solidFill>
                  <a:srgbClr val="000000"/>
                </a:solidFill>
              </a:rPr>
            </a:br>
            <a:r>
              <a:rPr lang="en-US" sz="2400" b="1" i="1" dirty="0">
                <a:solidFill>
                  <a:srgbClr val="000000"/>
                </a:solidFill>
              </a:rPr>
              <a:t>Leviathan (1651)</a:t>
            </a:r>
          </a:p>
          <a:p>
            <a:br>
              <a:rPr lang="en-US" sz="2000" b="1" i="1" dirty="0">
                <a:solidFill>
                  <a:srgbClr val="000000"/>
                </a:solidFill>
              </a:rPr>
            </a:br>
            <a:endParaRPr lang="en-US" sz="2000" b="1" i="1" dirty="0">
              <a:solidFill>
                <a:srgbClr val="000000"/>
              </a:solidFill>
            </a:endParaRPr>
          </a:p>
          <a:p>
            <a:r>
              <a:rPr lang="en-US" sz="2000" dirty="0">
                <a:solidFill>
                  <a:srgbClr val="000000"/>
                </a:solidFill>
              </a:rPr>
              <a:t>Two key ideas:</a:t>
            </a:r>
            <a:br>
              <a:rPr lang="en-US" sz="2000" dirty="0">
                <a:solidFill>
                  <a:srgbClr val="000000"/>
                </a:solidFill>
              </a:rPr>
            </a:br>
            <a:r>
              <a:rPr lang="en-US" sz="2000" b="1" dirty="0">
                <a:solidFill>
                  <a:srgbClr val="000000"/>
                </a:solidFill>
              </a:rPr>
              <a:t>1. Order: </a:t>
            </a:r>
            <a:r>
              <a:rPr lang="en-US" sz="2000" dirty="0">
                <a:solidFill>
                  <a:srgbClr val="000000"/>
                </a:solidFill>
              </a:rPr>
              <a:t>an ordered society needs to balance human need to lead a free life.</a:t>
            </a:r>
            <a:br>
              <a:rPr lang="en-US" sz="2000" dirty="0">
                <a:solidFill>
                  <a:srgbClr val="000000"/>
                </a:solidFill>
              </a:rPr>
            </a:br>
            <a:r>
              <a:rPr lang="en-US" sz="2000" b="1" dirty="0">
                <a:solidFill>
                  <a:srgbClr val="000000"/>
                </a:solidFill>
              </a:rPr>
              <a:t>2. Human nature:</a:t>
            </a:r>
            <a:r>
              <a:rPr lang="en-US" sz="2000" dirty="0">
                <a:solidFill>
                  <a:srgbClr val="000000"/>
                </a:solidFill>
              </a:rPr>
              <a:t> needy, vulnerable, easily led astray.</a:t>
            </a:r>
            <a:br>
              <a:rPr lang="en-US" sz="2000" dirty="0">
                <a:solidFill>
                  <a:srgbClr val="000000"/>
                </a:solidFill>
              </a:rPr>
            </a:br>
            <a:br>
              <a:rPr lang="en-US" sz="2000" dirty="0">
                <a:solidFill>
                  <a:srgbClr val="000000"/>
                </a:solidFill>
              </a:rPr>
            </a:br>
            <a:r>
              <a:rPr lang="en-US" sz="2000" b="1" dirty="0">
                <a:solidFill>
                  <a:srgbClr val="000000"/>
                </a:solidFill>
              </a:rPr>
              <a:t>Society</a:t>
            </a:r>
            <a:br>
              <a:rPr lang="en-US" sz="2000" dirty="0">
                <a:solidFill>
                  <a:srgbClr val="000000"/>
                </a:solidFill>
              </a:rPr>
            </a:br>
            <a:r>
              <a:rPr lang="en-US" sz="2000" dirty="0">
                <a:solidFill>
                  <a:srgbClr val="000000"/>
                </a:solidFill>
              </a:rPr>
              <a:t>+ In a ‘state of nature’ humans are free of authority. A ‘restless desire for power’ would lead to war/chaos.</a:t>
            </a:r>
          </a:p>
          <a:p>
            <a:r>
              <a:rPr lang="en-US" sz="2000" dirty="0">
                <a:solidFill>
                  <a:srgbClr val="000000"/>
                </a:solidFill>
              </a:rPr>
              <a:t>+ Rational people therefor sacrifice freedom and ‘natural rights’ for security by establishing political authority.</a:t>
            </a:r>
          </a:p>
          <a:p>
            <a:r>
              <a:rPr lang="en-US" sz="2000" dirty="0">
                <a:solidFill>
                  <a:srgbClr val="000000"/>
                </a:solidFill>
              </a:rPr>
              <a:t>+ Government is therefore established by the consent of the people, and authorizes those in power to preserve order.</a:t>
            </a:r>
          </a:p>
          <a:p>
            <a:endParaRPr lang="en-US" sz="1000" dirty="0">
              <a:solidFill>
                <a:srgbClr val="000000"/>
              </a:solidFill>
            </a:endParaRPr>
          </a:p>
          <a:p>
            <a:r>
              <a:rPr lang="en-US" sz="2000" b="1" dirty="0">
                <a:solidFill>
                  <a:srgbClr val="000000"/>
                </a:solidFill>
              </a:rPr>
              <a:t>Human nature:</a:t>
            </a:r>
          </a:p>
          <a:p>
            <a:r>
              <a:rPr lang="en-GB" sz="2000" dirty="0"/>
              <a:t>Human demonstrate needy and vulnerable characteristics by:</a:t>
            </a:r>
          </a:p>
          <a:p>
            <a:r>
              <a:rPr lang="en-GB" sz="2000" dirty="0"/>
              <a:t>+ Competing violently for resources and material gain.</a:t>
            </a:r>
          </a:p>
          <a:p>
            <a:r>
              <a:rPr lang="en-GB" sz="2000" dirty="0"/>
              <a:t>+ Fighting out of fear to try and ensure their personal safety.</a:t>
            </a:r>
          </a:p>
          <a:p>
            <a:r>
              <a:rPr lang="en-GB" sz="2000" dirty="0"/>
              <a:t>+ Seeking reputation for its own sake, to avoid being challenged by others.</a:t>
            </a:r>
          </a:p>
          <a:p>
            <a:r>
              <a:rPr lang="en-GB" sz="2000" dirty="0"/>
              <a:t>+ Human capacity to reason is fragile. Interpreting the world is distorted by self-interest.</a:t>
            </a:r>
            <a:endParaRPr lang="en-GB" dirty="0"/>
          </a:p>
          <a:p>
            <a:endParaRPr lang="en-GB" dirty="0"/>
          </a:p>
        </p:txBody>
      </p:sp>
      <p:pic>
        <p:nvPicPr>
          <p:cNvPr id="8" name="Picture 7">
            <a:extLst>
              <a:ext uri="{FF2B5EF4-FFF2-40B4-BE49-F238E27FC236}">
                <a16:creationId xmlns:a16="http://schemas.microsoft.com/office/drawing/2014/main" id="{0222A2FC-F7D5-409C-A0D1-C144FDBB0749}"/>
              </a:ext>
            </a:extLst>
          </p:cNvPr>
          <p:cNvPicPr>
            <a:picLocks noChangeAspect="1"/>
          </p:cNvPicPr>
          <p:nvPr/>
        </p:nvPicPr>
        <p:blipFill>
          <a:blip r:embed="rId2"/>
          <a:stretch>
            <a:fillRect/>
          </a:stretch>
        </p:blipFill>
        <p:spPr>
          <a:xfrm rot="426510">
            <a:off x="9945039" y="205164"/>
            <a:ext cx="1843463" cy="1918436"/>
          </a:xfrm>
          <a:prstGeom prst="rect">
            <a:avLst/>
          </a:prstGeom>
        </p:spPr>
      </p:pic>
    </p:spTree>
    <p:extLst>
      <p:ext uri="{BB962C8B-B14F-4D97-AF65-F5344CB8AC3E}">
        <p14:creationId xmlns:p14="http://schemas.microsoft.com/office/powerpoint/2010/main" val="216477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AD1C42-E48C-4351-BDDA-D7084062E9DA}"/>
              </a:ext>
            </a:extLst>
          </p:cNvPr>
          <p:cNvPicPr>
            <a:picLocks noChangeAspect="1"/>
          </p:cNvPicPr>
          <p:nvPr/>
        </p:nvPicPr>
        <p:blipFill>
          <a:blip r:embed="rId2"/>
          <a:stretch>
            <a:fillRect/>
          </a:stretch>
        </p:blipFill>
        <p:spPr>
          <a:xfrm rot="21177977">
            <a:off x="819817" y="912917"/>
            <a:ext cx="2264553" cy="2386412"/>
          </a:xfrm>
          <a:prstGeom prst="rect">
            <a:avLst/>
          </a:prstGeom>
        </p:spPr>
      </p:pic>
      <p:sp>
        <p:nvSpPr>
          <p:cNvPr id="7" name="Speech Bubble: Rectangle with Corners Rounded 6">
            <a:extLst>
              <a:ext uri="{FF2B5EF4-FFF2-40B4-BE49-F238E27FC236}">
                <a16:creationId xmlns:a16="http://schemas.microsoft.com/office/drawing/2014/main" id="{9F0B2826-7D50-4D19-876A-C56A9BA54E40}"/>
              </a:ext>
            </a:extLst>
          </p:cNvPr>
          <p:cNvSpPr/>
          <p:nvPr/>
        </p:nvSpPr>
        <p:spPr>
          <a:xfrm>
            <a:off x="2708216" y="3611073"/>
            <a:ext cx="3319810" cy="2645756"/>
          </a:xfrm>
          <a:prstGeom prst="wedgeRoundRectCallout">
            <a:avLst>
              <a:gd name="adj1" fmla="val -49924"/>
              <a:gd name="adj2" fmla="val -64559"/>
              <a:gd name="adj3" fmla="val 16667"/>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could a state be governed, if every individual remained free to obey or not to obey the law according to him private interest?”</a:t>
            </a:r>
          </a:p>
        </p:txBody>
      </p:sp>
      <p:pic>
        <p:nvPicPr>
          <p:cNvPr id="9" name="Picture 8">
            <a:extLst>
              <a:ext uri="{FF2B5EF4-FFF2-40B4-BE49-F238E27FC236}">
                <a16:creationId xmlns:a16="http://schemas.microsoft.com/office/drawing/2014/main" id="{685525FA-C4DF-4ED4-81C5-3DC78AF7FC64}"/>
              </a:ext>
            </a:extLst>
          </p:cNvPr>
          <p:cNvPicPr>
            <a:picLocks noChangeAspect="1"/>
          </p:cNvPicPr>
          <p:nvPr/>
        </p:nvPicPr>
        <p:blipFill rotWithShape="1">
          <a:blip r:embed="rId3"/>
          <a:srcRect b="29825"/>
          <a:stretch/>
        </p:blipFill>
        <p:spPr>
          <a:xfrm>
            <a:off x="6354543" y="539979"/>
            <a:ext cx="5304058" cy="5716850"/>
          </a:xfrm>
          <a:prstGeom prst="rect">
            <a:avLst/>
          </a:prstGeom>
        </p:spPr>
      </p:pic>
    </p:spTree>
    <p:extLst>
      <p:ext uri="{BB962C8B-B14F-4D97-AF65-F5344CB8AC3E}">
        <p14:creationId xmlns:p14="http://schemas.microsoft.com/office/powerpoint/2010/main" val="866240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5634E5-55C2-476E-8AAB-51E4B1951D24}"/>
              </a:ext>
            </a:extLst>
          </p:cNvPr>
          <p:cNvSpPr/>
          <p:nvPr/>
        </p:nvSpPr>
        <p:spPr>
          <a:xfrm>
            <a:off x="272831" y="98474"/>
            <a:ext cx="11747720" cy="6524863"/>
          </a:xfrm>
          <a:prstGeom prst="rect">
            <a:avLst/>
          </a:prstGeom>
          <a:ln>
            <a:solidFill>
              <a:schemeClr val="tx1"/>
            </a:solidFill>
          </a:ln>
        </p:spPr>
        <p:txBody>
          <a:bodyPr wrap="square">
            <a:spAutoFit/>
          </a:bodyPr>
          <a:lstStyle/>
          <a:p>
            <a:r>
              <a:rPr lang="en-US" sz="2400" b="1" dirty="0">
                <a:solidFill>
                  <a:srgbClr val="000000"/>
                </a:solidFill>
              </a:rPr>
              <a:t>Edmund Burke (1729-1797)</a:t>
            </a:r>
            <a:br>
              <a:rPr lang="en-US" sz="2400" b="1" dirty="0">
                <a:solidFill>
                  <a:srgbClr val="000000"/>
                </a:solidFill>
              </a:rPr>
            </a:br>
            <a:r>
              <a:rPr lang="en-US" sz="2400" b="1" i="1" dirty="0">
                <a:solidFill>
                  <a:srgbClr val="000000"/>
                </a:solidFill>
              </a:rPr>
              <a:t>Reflections on the Revolution in France (1790)</a:t>
            </a:r>
          </a:p>
          <a:p>
            <a:br>
              <a:rPr lang="en-US" sz="2000" b="1" i="1" dirty="0">
                <a:solidFill>
                  <a:srgbClr val="000000"/>
                </a:solidFill>
              </a:rPr>
            </a:br>
            <a:endParaRPr lang="en-US" sz="2000" b="1" i="1" dirty="0">
              <a:solidFill>
                <a:srgbClr val="000000"/>
              </a:solidFill>
            </a:endParaRPr>
          </a:p>
          <a:p>
            <a:endParaRPr lang="en-US" sz="2000" dirty="0">
              <a:solidFill>
                <a:srgbClr val="000000"/>
              </a:solidFill>
            </a:endParaRPr>
          </a:p>
          <a:p>
            <a:r>
              <a:rPr lang="en-US" sz="2000" dirty="0">
                <a:solidFill>
                  <a:srgbClr val="000000"/>
                </a:solidFill>
              </a:rPr>
              <a:t>Two key ideas:</a:t>
            </a:r>
            <a:br>
              <a:rPr lang="en-US" sz="2000" dirty="0">
                <a:solidFill>
                  <a:srgbClr val="000000"/>
                </a:solidFill>
              </a:rPr>
            </a:br>
            <a:r>
              <a:rPr lang="en-US" sz="2000" b="1" dirty="0">
                <a:solidFill>
                  <a:srgbClr val="000000"/>
                </a:solidFill>
              </a:rPr>
              <a:t>1. Change to conserve: </a:t>
            </a:r>
            <a:r>
              <a:rPr lang="en-US" sz="2000" dirty="0">
                <a:solidFill>
                  <a:srgbClr val="000000"/>
                </a:solidFill>
              </a:rPr>
              <a:t>has to be undertaken with caution and mindful of the delicate balance inherent within an organic society</a:t>
            </a:r>
            <a:br>
              <a:rPr lang="en-US" sz="2000" dirty="0">
                <a:solidFill>
                  <a:srgbClr val="000000"/>
                </a:solidFill>
              </a:rPr>
            </a:br>
            <a:r>
              <a:rPr lang="en-US" sz="2000" b="1" dirty="0">
                <a:solidFill>
                  <a:srgbClr val="000000"/>
                </a:solidFill>
              </a:rPr>
              <a:t>2. Respect tradition and empiricism:</a:t>
            </a:r>
            <a:r>
              <a:rPr lang="en-US" sz="2000" dirty="0">
                <a:solidFill>
                  <a:srgbClr val="000000"/>
                </a:solidFill>
              </a:rPr>
              <a:t> because they represent practices passed down form generation to generation.</a:t>
            </a:r>
          </a:p>
          <a:p>
            <a:br>
              <a:rPr lang="en-US" sz="2000" dirty="0">
                <a:solidFill>
                  <a:srgbClr val="000000"/>
                </a:solidFill>
              </a:rPr>
            </a:br>
            <a:r>
              <a:rPr lang="en-US" sz="2000" b="1" dirty="0">
                <a:solidFill>
                  <a:srgbClr val="000000"/>
                </a:solidFill>
              </a:rPr>
              <a:t>Society &amp; the state</a:t>
            </a:r>
            <a:br>
              <a:rPr lang="en-US" sz="2000" dirty="0">
                <a:solidFill>
                  <a:srgbClr val="000000"/>
                </a:solidFill>
              </a:rPr>
            </a:br>
            <a:r>
              <a:rPr lang="en-US" sz="2000" dirty="0">
                <a:solidFill>
                  <a:srgbClr val="000000"/>
                </a:solidFill>
              </a:rPr>
              <a:t>+ The state resembles a living organism, like a plant, it maybe ‘pruned’ or ‘grafted’ in order to preserve stability and the harmony of society, the state and political order.</a:t>
            </a:r>
          </a:p>
          <a:p>
            <a:r>
              <a:rPr lang="en-US" sz="2000" dirty="0">
                <a:solidFill>
                  <a:srgbClr val="000000"/>
                </a:solidFill>
              </a:rPr>
              <a:t>+ Reform should be limited and cautious. Based on tradition/empiricism if its is needed – not abstract theories.</a:t>
            </a:r>
          </a:p>
          <a:p>
            <a:r>
              <a:rPr lang="en-US" sz="2000" dirty="0">
                <a:solidFill>
                  <a:srgbClr val="000000"/>
                </a:solidFill>
              </a:rPr>
              <a:t>+ Revolutionary change threatens to ‘cut the roots’ of organic society. Institutions/customs give stability.</a:t>
            </a:r>
          </a:p>
          <a:p>
            <a:endParaRPr lang="en-US" sz="1000" dirty="0">
              <a:solidFill>
                <a:srgbClr val="000000"/>
              </a:solidFill>
            </a:endParaRPr>
          </a:p>
          <a:p>
            <a:r>
              <a:rPr lang="en-US" sz="2000" b="1" dirty="0">
                <a:solidFill>
                  <a:srgbClr val="000000"/>
                </a:solidFill>
              </a:rPr>
              <a:t>Tradition and empiricism :</a:t>
            </a:r>
          </a:p>
          <a:p>
            <a:r>
              <a:rPr lang="en-GB" sz="2000" dirty="0"/>
              <a:t>+ Represent the ‘accumulated and tested wisdom of the past’, resting in society’s institutions/customs/practice.</a:t>
            </a:r>
          </a:p>
          <a:p>
            <a:r>
              <a:rPr lang="en-GB" sz="2000" dirty="0"/>
              <a:t>+ Continued respect promotes stability and social continuity, plus reference points for ‘necessary only’ change.</a:t>
            </a:r>
          </a:p>
          <a:p>
            <a:r>
              <a:rPr lang="en-GB" sz="2000" dirty="0"/>
              <a:t>+ Encourage social cohesion and security because they offer people a sense of security, ‘rooted’ in their society.</a:t>
            </a:r>
          </a:p>
        </p:txBody>
      </p:sp>
      <p:pic>
        <p:nvPicPr>
          <p:cNvPr id="3" name="Picture 2">
            <a:extLst>
              <a:ext uri="{FF2B5EF4-FFF2-40B4-BE49-F238E27FC236}">
                <a16:creationId xmlns:a16="http://schemas.microsoft.com/office/drawing/2014/main" id="{40CF3090-7401-41A9-8339-59C03457F900}"/>
              </a:ext>
            </a:extLst>
          </p:cNvPr>
          <p:cNvPicPr>
            <a:picLocks noChangeAspect="1"/>
          </p:cNvPicPr>
          <p:nvPr/>
        </p:nvPicPr>
        <p:blipFill>
          <a:blip r:embed="rId2"/>
          <a:stretch>
            <a:fillRect/>
          </a:stretch>
        </p:blipFill>
        <p:spPr>
          <a:xfrm>
            <a:off x="9728462" y="234662"/>
            <a:ext cx="2190707" cy="1651287"/>
          </a:xfrm>
          <a:prstGeom prst="rect">
            <a:avLst/>
          </a:prstGeom>
        </p:spPr>
      </p:pic>
    </p:spTree>
    <p:extLst>
      <p:ext uri="{BB962C8B-B14F-4D97-AF65-F5344CB8AC3E}">
        <p14:creationId xmlns:p14="http://schemas.microsoft.com/office/powerpoint/2010/main" val="120889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D6C40D-0B52-49B5-900B-15F65E3793F9}"/>
              </a:ext>
            </a:extLst>
          </p:cNvPr>
          <p:cNvPicPr>
            <a:picLocks noChangeAspect="1"/>
          </p:cNvPicPr>
          <p:nvPr/>
        </p:nvPicPr>
        <p:blipFill>
          <a:blip r:embed="rId2"/>
          <a:stretch>
            <a:fillRect/>
          </a:stretch>
        </p:blipFill>
        <p:spPr>
          <a:xfrm rot="21105338">
            <a:off x="609601" y="904840"/>
            <a:ext cx="2846927" cy="2149072"/>
          </a:xfrm>
          <a:prstGeom prst="rect">
            <a:avLst/>
          </a:prstGeom>
        </p:spPr>
      </p:pic>
      <p:sp>
        <p:nvSpPr>
          <p:cNvPr id="5" name="Speech Bubble: Rectangle with Corners Rounded 4">
            <a:extLst>
              <a:ext uri="{FF2B5EF4-FFF2-40B4-BE49-F238E27FC236}">
                <a16:creationId xmlns:a16="http://schemas.microsoft.com/office/drawing/2014/main" id="{802C4F7C-2B42-4306-A329-1921FA58E285}"/>
              </a:ext>
            </a:extLst>
          </p:cNvPr>
          <p:cNvSpPr/>
          <p:nvPr/>
        </p:nvSpPr>
        <p:spPr>
          <a:xfrm>
            <a:off x="548308" y="3429000"/>
            <a:ext cx="6347792" cy="3143250"/>
          </a:xfrm>
          <a:prstGeom prst="wedgeRoundRectCallout">
            <a:avLst>
              <a:gd name="adj1" fmla="val -26710"/>
              <a:gd name="adj2" fmla="val -58503"/>
              <a:gd name="adj3" fmla="val 16667"/>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“It is with infinite caution that any man ought to venture upon pulling down an edifice which has answered in any tolerable degree for ages the common purposes of society, or on building it up again without the model and patterns of approved utility before his eyes”.</a:t>
            </a:r>
          </a:p>
        </p:txBody>
      </p:sp>
      <p:pic>
        <p:nvPicPr>
          <p:cNvPr id="6" name="Picture 5">
            <a:extLst>
              <a:ext uri="{FF2B5EF4-FFF2-40B4-BE49-F238E27FC236}">
                <a16:creationId xmlns:a16="http://schemas.microsoft.com/office/drawing/2014/main" id="{49638F76-4548-41C6-A686-596507833082}"/>
              </a:ext>
            </a:extLst>
          </p:cNvPr>
          <p:cNvPicPr>
            <a:picLocks noChangeAspect="1"/>
          </p:cNvPicPr>
          <p:nvPr/>
        </p:nvPicPr>
        <p:blipFill>
          <a:blip r:embed="rId3"/>
          <a:stretch>
            <a:fillRect/>
          </a:stretch>
        </p:blipFill>
        <p:spPr>
          <a:xfrm>
            <a:off x="7620000" y="165755"/>
            <a:ext cx="3642692" cy="6526489"/>
          </a:xfrm>
          <a:prstGeom prst="rect">
            <a:avLst/>
          </a:prstGeom>
        </p:spPr>
      </p:pic>
    </p:spTree>
    <p:extLst>
      <p:ext uri="{BB962C8B-B14F-4D97-AF65-F5344CB8AC3E}">
        <p14:creationId xmlns:p14="http://schemas.microsoft.com/office/powerpoint/2010/main" val="712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5634E5-55C2-476E-8AAB-51E4B1951D24}"/>
              </a:ext>
            </a:extLst>
          </p:cNvPr>
          <p:cNvSpPr/>
          <p:nvPr/>
        </p:nvSpPr>
        <p:spPr>
          <a:xfrm>
            <a:off x="272831" y="98474"/>
            <a:ext cx="11747720" cy="6524863"/>
          </a:xfrm>
          <a:prstGeom prst="rect">
            <a:avLst/>
          </a:prstGeom>
          <a:ln>
            <a:solidFill>
              <a:schemeClr val="tx1"/>
            </a:solidFill>
          </a:ln>
        </p:spPr>
        <p:txBody>
          <a:bodyPr wrap="square">
            <a:spAutoFit/>
          </a:bodyPr>
          <a:lstStyle/>
          <a:p>
            <a:r>
              <a:rPr lang="en-US" sz="2400" b="1" dirty="0">
                <a:solidFill>
                  <a:srgbClr val="000000"/>
                </a:solidFill>
              </a:rPr>
              <a:t>Michael Oakeshott (1901-1990)</a:t>
            </a:r>
            <a:br>
              <a:rPr lang="en-US" sz="2400" b="1" dirty="0">
                <a:solidFill>
                  <a:srgbClr val="000000"/>
                </a:solidFill>
              </a:rPr>
            </a:br>
            <a:r>
              <a:rPr lang="en-US" sz="2400" b="1" i="1" dirty="0">
                <a:solidFill>
                  <a:srgbClr val="000000"/>
                </a:solidFill>
              </a:rPr>
              <a:t>Rationalism in Politics (1962) &amp; On Human Conduct (1975)</a:t>
            </a:r>
          </a:p>
          <a:p>
            <a:br>
              <a:rPr lang="en-US" sz="2000" b="1" i="1" dirty="0">
                <a:solidFill>
                  <a:srgbClr val="000000"/>
                </a:solidFill>
              </a:rPr>
            </a:br>
            <a:endParaRPr lang="en-US" sz="2000" b="1" i="1" dirty="0">
              <a:solidFill>
                <a:srgbClr val="000000"/>
              </a:solidFill>
            </a:endParaRPr>
          </a:p>
          <a:p>
            <a:endParaRPr lang="en-US" sz="2000" dirty="0">
              <a:solidFill>
                <a:srgbClr val="000000"/>
              </a:solidFill>
            </a:endParaRPr>
          </a:p>
          <a:p>
            <a:r>
              <a:rPr lang="en-US" sz="2000" dirty="0">
                <a:solidFill>
                  <a:srgbClr val="000000"/>
                </a:solidFill>
              </a:rPr>
              <a:t>Two key ideas:</a:t>
            </a:r>
            <a:br>
              <a:rPr lang="en-US" sz="2000" dirty="0">
                <a:solidFill>
                  <a:srgbClr val="000000"/>
                </a:solidFill>
              </a:rPr>
            </a:br>
            <a:r>
              <a:rPr lang="en-US" sz="2000" b="1" dirty="0">
                <a:solidFill>
                  <a:srgbClr val="000000"/>
                </a:solidFill>
              </a:rPr>
              <a:t>1. Human imperfection: </a:t>
            </a:r>
            <a:r>
              <a:rPr lang="en-US" sz="2000" dirty="0">
                <a:solidFill>
                  <a:srgbClr val="000000"/>
                </a:solidFill>
              </a:rPr>
              <a:t>society is unpredictable and humans are imperfect. They lack the mental faculties to make sense of a complex modern world.</a:t>
            </a:r>
            <a:br>
              <a:rPr lang="en-US" sz="2000" dirty="0">
                <a:solidFill>
                  <a:srgbClr val="000000"/>
                </a:solidFill>
              </a:rPr>
            </a:br>
            <a:r>
              <a:rPr lang="en-US" sz="2000" b="1" dirty="0">
                <a:solidFill>
                  <a:srgbClr val="000000"/>
                </a:solidFill>
              </a:rPr>
              <a:t>2. Pragmatism:</a:t>
            </a:r>
            <a:r>
              <a:rPr lang="en-US" sz="2000" dirty="0">
                <a:solidFill>
                  <a:srgbClr val="000000"/>
                </a:solidFill>
              </a:rPr>
              <a:t> conservatism is about pragmatism.</a:t>
            </a:r>
          </a:p>
          <a:p>
            <a:br>
              <a:rPr lang="en-US" sz="2000" dirty="0">
                <a:solidFill>
                  <a:srgbClr val="000000"/>
                </a:solidFill>
              </a:rPr>
            </a:br>
            <a:r>
              <a:rPr lang="en-US" sz="2000" b="1" dirty="0">
                <a:solidFill>
                  <a:srgbClr val="000000"/>
                </a:solidFill>
              </a:rPr>
              <a:t>Society</a:t>
            </a:r>
            <a:br>
              <a:rPr lang="en-US" sz="2000" dirty="0">
                <a:solidFill>
                  <a:srgbClr val="000000"/>
                </a:solidFill>
              </a:rPr>
            </a:br>
            <a:r>
              <a:rPr lang="en-US" sz="2000" dirty="0">
                <a:solidFill>
                  <a:srgbClr val="000000"/>
                </a:solidFill>
              </a:rPr>
              <a:t>+ A ‘rationalist’ political leader is inclined to make decisions based on the ‘authority’ of his own reason (rather than practical experience). </a:t>
            </a:r>
          </a:p>
          <a:p>
            <a:r>
              <a:rPr lang="en-US" sz="2000" dirty="0">
                <a:solidFill>
                  <a:srgbClr val="000000"/>
                </a:solidFill>
              </a:rPr>
              <a:t>+ This encourages the dangerous idea that the leader fully understands society and how it should be changed.</a:t>
            </a:r>
          </a:p>
          <a:p>
            <a:r>
              <a:rPr lang="en-US" sz="2000" dirty="0">
                <a:solidFill>
                  <a:srgbClr val="000000"/>
                </a:solidFill>
              </a:rPr>
              <a:t>+ Sites communism and fascism as casing points.</a:t>
            </a:r>
          </a:p>
          <a:p>
            <a:endParaRPr lang="en-US" sz="1000" dirty="0">
              <a:solidFill>
                <a:srgbClr val="000000"/>
              </a:solidFill>
            </a:endParaRPr>
          </a:p>
          <a:p>
            <a:r>
              <a:rPr lang="en-US" sz="2000" b="1" dirty="0">
                <a:solidFill>
                  <a:srgbClr val="000000"/>
                </a:solidFill>
              </a:rPr>
              <a:t>The state:</a:t>
            </a:r>
          </a:p>
          <a:p>
            <a:r>
              <a:rPr lang="en-GB" sz="2000" dirty="0"/>
              <a:t>+ Political thinking and action should be guided by pragmatism and practical experience to ensure public acceptance.</a:t>
            </a:r>
          </a:p>
          <a:p>
            <a:r>
              <a:rPr lang="en-GB" sz="2000" dirty="0"/>
              <a:t>+ Maintain social cohesion and respond flexibly to shifting circumstances</a:t>
            </a:r>
          </a:p>
          <a:p>
            <a:r>
              <a:rPr lang="en-GB" sz="2000" dirty="0"/>
              <a:t>+ The UK parliamentary system being a good example of what can result from this thinking.</a:t>
            </a:r>
          </a:p>
        </p:txBody>
      </p:sp>
      <p:pic>
        <p:nvPicPr>
          <p:cNvPr id="2" name="Picture 1">
            <a:extLst>
              <a:ext uri="{FF2B5EF4-FFF2-40B4-BE49-F238E27FC236}">
                <a16:creationId xmlns:a16="http://schemas.microsoft.com/office/drawing/2014/main" id="{4EE39F93-C206-44C9-9DB9-E40338E359A3}"/>
              </a:ext>
            </a:extLst>
          </p:cNvPr>
          <p:cNvPicPr>
            <a:picLocks noChangeAspect="1"/>
          </p:cNvPicPr>
          <p:nvPr/>
        </p:nvPicPr>
        <p:blipFill rotWithShape="1">
          <a:blip r:embed="rId2"/>
          <a:srcRect t="14766" r="8543" b="37482"/>
          <a:stretch/>
        </p:blipFill>
        <p:spPr>
          <a:xfrm>
            <a:off x="9048749" y="234663"/>
            <a:ext cx="2628901" cy="1831962"/>
          </a:xfrm>
          <a:prstGeom prst="rect">
            <a:avLst/>
          </a:prstGeom>
        </p:spPr>
      </p:pic>
    </p:spTree>
    <p:extLst>
      <p:ext uri="{BB962C8B-B14F-4D97-AF65-F5344CB8AC3E}">
        <p14:creationId xmlns:p14="http://schemas.microsoft.com/office/powerpoint/2010/main" val="3488200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ECDA2F68-635E-44E3-8AA8-1355AA17B40D}"/>
              </a:ext>
            </a:extLst>
          </p:cNvPr>
          <p:cNvSpPr/>
          <p:nvPr/>
        </p:nvSpPr>
        <p:spPr>
          <a:xfrm>
            <a:off x="548308" y="3429000"/>
            <a:ext cx="6671642" cy="3124200"/>
          </a:xfrm>
          <a:prstGeom prst="wedgeRoundRectCallout">
            <a:avLst>
              <a:gd name="adj1" fmla="val -26710"/>
              <a:gd name="adj2" fmla="val -58503"/>
              <a:gd name="adj3" fmla="val 16667"/>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81818"/>
                </a:solidFill>
                <a:latin typeface="Merriweather"/>
              </a:rPr>
              <a:t>“To be conservative, then, is to prefer the familiar to the unknown, to prefer the tried to the untried, fact to mystery, the actual to the possible, the limited to the unbounded, the near to the distant, the sufficient to the superabundant, the convenient to the perfect, present laughter to utopian bliss.” </a:t>
            </a:r>
            <a:endParaRPr lang="en-GB" sz="2400" dirty="0"/>
          </a:p>
          <a:p>
            <a:pPr algn="ctr"/>
            <a:endParaRPr lang="en-GB" sz="2400" dirty="0">
              <a:solidFill>
                <a:schemeClr val="tx1"/>
              </a:solidFill>
            </a:endParaRPr>
          </a:p>
        </p:txBody>
      </p:sp>
      <p:pic>
        <p:nvPicPr>
          <p:cNvPr id="6" name="Picture 5">
            <a:extLst>
              <a:ext uri="{FF2B5EF4-FFF2-40B4-BE49-F238E27FC236}">
                <a16:creationId xmlns:a16="http://schemas.microsoft.com/office/drawing/2014/main" id="{CC667973-CAA7-4E6D-A802-F4C61BFECB96}"/>
              </a:ext>
            </a:extLst>
          </p:cNvPr>
          <p:cNvPicPr>
            <a:picLocks noChangeAspect="1"/>
          </p:cNvPicPr>
          <p:nvPr/>
        </p:nvPicPr>
        <p:blipFill>
          <a:blip r:embed="rId2"/>
          <a:stretch>
            <a:fillRect/>
          </a:stretch>
        </p:blipFill>
        <p:spPr>
          <a:xfrm>
            <a:off x="882399" y="1104703"/>
            <a:ext cx="2633700" cy="1835055"/>
          </a:xfrm>
          <a:prstGeom prst="rect">
            <a:avLst/>
          </a:prstGeom>
        </p:spPr>
      </p:pic>
      <p:pic>
        <p:nvPicPr>
          <p:cNvPr id="7" name="Picture 6">
            <a:extLst>
              <a:ext uri="{FF2B5EF4-FFF2-40B4-BE49-F238E27FC236}">
                <a16:creationId xmlns:a16="http://schemas.microsoft.com/office/drawing/2014/main" id="{45B14E2C-7628-4774-A229-D59D3EFD30BE}"/>
              </a:ext>
            </a:extLst>
          </p:cNvPr>
          <p:cNvPicPr>
            <a:picLocks noChangeAspect="1"/>
          </p:cNvPicPr>
          <p:nvPr/>
        </p:nvPicPr>
        <p:blipFill>
          <a:blip r:embed="rId3"/>
          <a:stretch>
            <a:fillRect/>
          </a:stretch>
        </p:blipFill>
        <p:spPr>
          <a:xfrm>
            <a:off x="7779932" y="488721"/>
            <a:ext cx="3863760" cy="5880558"/>
          </a:xfrm>
          <a:prstGeom prst="rect">
            <a:avLst/>
          </a:prstGeom>
        </p:spPr>
      </p:pic>
    </p:spTree>
    <p:extLst>
      <p:ext uri="{BB962C8B-B14F-4D97-AF65-F5344CB8AC3E}">
        <p14:creationId xmlns:p14="http://schemas.microsoft.com/office/powerpoint/2010/main" val="1141425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5634E5-55C2-476E-8AAB-51E4B1951D24}"/>
              </a:ext>
            </a:extLst>
          </p:cNvPr>
          <p:cNvSpPr/>
          <p:nvPr/>
        </p:nvSpPr>
        <p:spPr>
          <a:xfrm>
            <a:off x="272831" y="98474"/>
            <a:ext cx="11747720" cy="6832640"/>
          </a:xfrm>
          <a:prstGeom prst="rect">
            <a:avLst/>
          </a:prstGeom>
          <a:ln>
            <a:solidFill>
              <a:schemeClr val="tx1"/>
            </a:solidFill>
          </a:ln>
        </p:spPr>
        <p:txBody>
          <a:bodyPr wrap="square">
            <a:spAutoFit/>
          </a:bodyPr>
          <a:lstStyle/>
          <a:p>
            <a:r>
              <a:rPr lang="en-US" sz="2400" b="1" dirty="0">
                <a:solidFill>
                  <a:srgbClr val="000000"/>
                </a:solidFill>
              </a:rPr>
              <a:t>Michael Oakeshott (1901-1990)</a:t>
            </a:r>
            <a:br>
              <a:rPr lang="en-US" sz="2400" b="1" dirty="0">
                <a:solidFill>
                  <a:srgbClr val="000000"/>
                </a:solidFill>
              </a:rPr>
            </a:br>
            <a:r>
              <a:rPr lang="en-US" sz="2400" b="1" i="1" dirty="0">
                <a:solidFill>
                  <a:srgbClr val="000000"/>
                </a:solidFill>
              </a:rPr>
              <a:t>Fountainhead (1943) and Atlas Shrugged (1957)</a:t>
            </a:r>
          </a:p>
          <a:p>
            <a:br>
              <a:rPr lang="en-US" sz="2000" b="1" i="1" dirty="0">
                <a:solidFill>
                  <a:srgbClr val="000000"/>
                </a:solidFill>
              </a:rPr>
            </a:br>
            <a:endParaRPr lang="en-US" sz="2000" b="1" i="1" dirty="0">
              <a:solidFill>
                <a:srgbClr val="000000"/>
              </a:solidFill>
            </a:endParaRPr>
          </a:p>
          <a:p>
            <a:endParaRPr lang="en-US" sz="2000" dirty="0">
              <a:solidFill>
                <a:srgbClr val="000000"/>
              </a:solidFill>
            </a:endParaRPr>
          </a:p>
          <a:p>
            <a:r>
              <a:rPr lang="en-US" sz="2000" dirty="0">
                <a:solidFill>
                  <a:srgbClr val="000000"/>
                </a:solidFill>
              </a:rPr>
              <a:t>Two key ideas:</a:t>
            </a:r>
            <a:br>
              <a:rPr lang="en-US" sz="2000" dirty="0">
                <a:solidFill>
                  <a:srgbClr val="000000"/>
                </a:solidFill>
              </a:rPr>
            </a:br>
            <a:r>
              <a:rPr lang="en-US" sz="2000" b="1" dirty="0">
                <a:solidFill>
                  <a:srgbClr val="000000"/>
                </a:solidFill>
              </a:rPr>
              <a:t>1. Objectivism: </a:t>
            </a:r>
            <a:r>
              <a:rPr lang="en-US" sz="2000" dirty="0">
                <a:solidFill>
                  <a:srgbClr val="000000"/>
                </a:solidFill>
              </a:rPr>
              <a:t>rational self-interest is a virtue. </a:t>
            </a:r>
            <a:br>
              <a:rPr lang="en-US" sz="2000" dirty="0">
                <a:solidFill>
                  <a:srgbClr val="000000"/>
                </a:solidFill>
              </a:rPr>
            </a:br>
            <a:r>
              <a:rPr lang="en-US" sz="2000" b="1" dirty="0">
                <a:solidFill>
                  <a:srgbClr val="000000"/>
                </a:solidFill>
              </a:rPr>
              <a:t>2. Freedom:</a:t>
            </a:r>
            <a:r>
              <a:rPr lang="en-US" sz="2000" dirty="0">
                <a:solidFill>
                  <a:srgbClr val="000000"/>
                </a:solidFill>
              </a:rPr>
              <a:t> Support for upregulation in society.</a:t>
            </a:r>
          </a:p>
          <a:p>
            <a:br>
              <a:rPr lang="en-US" sz="2000" dirty="0">
                <a:solidFill>
                  <a:srgbClr val="000000"/>
                </a:solidFill>
              </a:rPr>
            </a:br>
            <a:r>
              <a:rPr lang="en-US" sz="2000" b="1" dirty="0">
                <a:solidFill>
                  <a:srgbClr val="000000"/>
                </a:solidFill>
              </a:rPr>
              <a:t>Human nature</a:t>
            </a:r>
            <a:br>
              <a:rPr lang="en-US" sz="2000" dirty="0">
                <a:solidFill>
                  <a:srgbClr val="000000"/>
                </a:solidFill>
              </a:rPr>
            </a:br>
            <a:r>
              <a:rPr lang="en-US" sz="2000" dirty="0">
                <a:solidFill>
                  <a:srgbClr val="000000"/>
                </a:solidFill>
              </a:rPr>
              <a:t>+ The pursuit of rational self-interest is morally right, base upon ‘the virtue of selfishness’. </a:t>
            </a:r>
          </a:p>
          <a:p>
            <a:r>
              <a:rPr lang="en-US" sz="2000" dirty="0">
                <a:solidFill>
                  <a:srgbClr val="000000"/>
                </a:solidFill>
              </a:rPr>
              <a:t>+ Humans are rational, abstract things, like money, itself is not ‘evil’; “Have you ever asked yourself what is the root of money?”</a:t>
            </a:r>
          </a:p>
          <a:p>
            <a:endParaRPr lang="en-US" sz="1000" dirty="0">
              <a:solidFill>
                <a:srgbClr val="000000"/>
              </a:solidFill>
            </a:endParaRPr>
          </a:p>
          <a:p>
            <a:r>
              <a:rPr lang="en-US" sz="2000" b="1" dirty="0">
                <a:solidFill>
                  <a:srgbClr val="000000"/>
                </a:solidFill>
              </a:rPr>
              <a:t>The economy, state and society:</a:t>
            </a:r>
          </a:p>
          <a:p>
            <a:r>
              <a:rPr lang="en-GB" sz="2000" dirty="0"/>
              <a:t>+ Support for a completely unregulated laissez-faire economy.</a:t>
            </a:r>
          </a:p>
          <a:p>
            <a:r>
              <a:rPr lang="en-GB" sz="2000" dirty="0"/>
              <a:t>+ Unregulated economy compatible with the free expression of human rationality.</a:t>
            </a:r>
          </a:p>
          <a:p>
            <a:r>
              <a:rPr lang="en-GB" sz="2000" dirty="0"/>
              <a:t>+ </a:t>
            </a:r>
            <a:r>
              <a:rPr lang="en-US" sz="2000" dirty="0"/>
              <a:t>Praises wealth-creators on the basis of the Biblical notion that he who does not work shall not eat.</a:t>
            </a:r>
          </a:p>
          <a:p>
            <a:r>
              <a:rPr lang="en-US" sz="2000" dirty="0"/>
              <a:t>+ Critical of state’s for encouraging ‘welfarism’.</a:t>
            </a:r>
          </a:p>
          <a:p>
            <a:r>
              <a:rPr lang="en-US" sz="2000" dirty="0"/>
              <a:t>+ “</a:t>
            </a:r>
            <a:r>
              <a:rPr lang="en-US" sz="2000" dirty="0" err="1"/>
              <a:t>Statism</a:t>
            </a:r>
            <a:r>
              <a:rPr lang="en-US" sz="2000" dirty="0"/>
              <a:t> needs war; a free country does not. </a:t>
            </a:r>
            <a:r>
              <a:rPr lang="en-US" sz="2000" dirty="0" err="1"/>
              <a:t>Statism</a:t>
            </a:r>
            <a:r>
              <a:rPr lang="en-US" sz="2000" dirty="0"/>
              <a:t> survives by looting; a free country survives by producing”.</a:t>
            </a:r>
          </a:p>
          <a:p>
            <a:r>
              <a:rPr lang="en-US" sz="2000" dirty="0"/>
              <a:t>+ Wary of states imposing overly-restrictive regulation and excessive rates of taxation</a:t>
            </a:r>
          </a:p>
        </p:txBody>
      </p:sp>
      <p:pic>
        <p:nvPicPr>
          <p:cNvPr id="3" name="Picture 2">
            <a:extLst>
              <a:ext uri="{FF2B5EF4-FFF2-40B4-BE49-F238E27FC236}">
                <a16:creationId xmlns:a16="http://schemas.microsoft.com/office/drawing/2014/main" id="{52B6E411-27A6-4EC9-91EA-739CF412F0D0}"/>
              </a:ext>
            </a:extLst>
          </p:cNvPr>
          <p:cNvPicPr>
            <a:picLocks noChangeAspect="1"/>
          </p:cNvPicPr>
          <p:nvPr/>
        </p:nvPicPr>
        <p:blipFill>
          <a:blip r:embed="rId2"/>
          <a:stretch>
            <a:fillRect/>
          </a:stretch>
        </p:blipFill>
        <p:spPr>
          <a:xfrm>
            <a:off x="9236697" y="234663"/>
            <a:ext cx="2682472" cy="2011854"/>
          </a:xfrm>
          <a:prstGeom prst="rect">
            <a:avLst/>
          </a:prstGeom>
        </p:spPr>
      </p:pic>
    </p:spTree>
    <p:extLst>
      <p:ext uri="{BB962C8B-B14F-4D97-AF65-F5344CB8AC3E}">
        <p14:creationId xmlns:p14="http://schemas.microsoft.com/office/powerpoint/2010/main" val="4281639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2AC7BC-B7EC-4476-9D73-DB951F513491}"/>
              </a:ext>
            </a:extLst>
          </p:cNvPr>
          <p:cNvPicPr>
            <a:picLocks noChangeAspect="1"/>
          </p:cNvPicPr>
          <p:nvPr/>
        </p:nvPicPr>
        <p:blipFill>
          <a:blip r:embed="rId2"/>
          <a:stretch>
            <a:fillRect/>
          </a:stretch>
        </p:blipFill>
        <p:spPr>
          <a:xfrm rot="21237606">
            <a:off x="782557" y="668215"/>
            <a:ext cx="2682472" cy="2017951"/>
          </a:xfrm>
          <a:prstGeom prst="rect">
            <a:avLst/>
          </a:prstGeom>
        </p:spPr>
      </p:pic>
      <p:sp>
        <p:nvSpPr>
          <p:cNvPr id="5" name="Rectangle 4">
            <a:extLst>
              <a:ext uri="{FF2B5EF4-FFF2-40B4-BE49-F238E27FC236}">
                <a16:creationId xmlns:a16="http://schemas.microsoft.com/office/drawing/2014/main" id="{8670AE93-6610-403D-88E7-198904CE1BE0}"/>
              </a:ext>
            </a:extLst>
          </p:cNvPr>
          <p:cNvSpPr/>
          <p:nvPr/>
        </p:nvSpPr>
        <p:spPr>
          <a:xfrm>
            <a:off x="5257800" y="1016280"/>
            <a:ext cx="6096000" cy="400110"/>
          </a:xfrm>
          <a:prstGeom prst="rect">
            <a:avLst/>
          </a:prstGeom>
        </p:spPr>
        <p:txBody>
          <a:bodyPr>
            <a:spAutoFit/>
          </a:bodyPr>
          <a:lstStyle/>
          <a:p>
            <a:endParaRPr lang="en-GB" sz="2000" dirty="0"/>
          </a:p>
        </p:txBody>
      </p:sp>
      <p:sp>
        <p:nvSpPr>
          <p:cNvPr id="6" name="Speech Bubble: Rectangle with Corners Rounded 5">
            <a:extLst>
              <a:ext uri="{FF2B5EF4-FFF2-40B4-BE49-F238E27FC236}">
                <a16:creationId xmlns:a16="http://schemas.microsoft.com/office/drawing/2014/main" id="{7C667280-0E36-4442-B8A1-1CDD0E71C3E3}"/>
              </a:ext>
            </a:extLst>
          </p:cNvPr>
          <p:cNvSpPr/>
          <p:nvPr/>
        </p:nvSpPr>
        <p:spPr>
          <a:xfrm>
            <a:off x="548308" y="3429000"/>
            <a:ext cx="5833442" cy="2760785"/>
          </a:xfrm>
          <a:prstGeom prst="wedgeRoundRectCallout">
            <a:avLst>
              <a:gd name="adj1" fmla="val -26288"/>
              <a:gd name="adj2" fmla="val -72771"/>
              <a:gd name="adj3" fmla="val 16667"/>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“Individual rights are not subject to a public vote; a majority has no right to vote away the rights of a minority; the political function of rights is precisely to protect minorities from oppression by majorities (and the smallest minority on earth is the individual)”.</a:t>
            </a:r>
            <a:endParaRPr lang="en-GB" sz="2800" dirty="0">
              <a:solidFill>
                <a:schemeClr val="tx1"/>
              </a:solidFill>
            </a:endParaRPr>
          </a:p>
        </p:txBody>
      </p:sp>
      <p:pic>
        <p:nvPicPr>
          <p:cNvPr id="7" name="Picture 6">
            <a:extLst>
              <a:ext uri="{FF2B5EF4-FFF2-40B4-BE49-F238E27FC236}">
                <a16:creationId xmlns:a16="http://schemas.microsoft.com/office/drawing/2014/main" id="{7AE1F6E4-39E2-47D4-971D-CB4F0D351062}"/>
              </a:ext>
            </a:extLst>
          </p:cNvPr>
          <p:cNvPicPr>
            <a:picLocks noChangeAspect="1"/>
          </p:cNvPicPr>
          <p:nvPr/>
        </p:nvPicPr>
        <p:blipFill>
          <a:blip r:embed="rId3"/>
          <a:stretch>
            <a:fillRect/>
          </a:stretch>
        </p:blipFill>
        <p:spPr>
          <a:xfrm>
            <a:off x="6654694" y="544688"/>
            <a:ext cx="5270613" cy="5798962"/>
          </a:xfrm>
          <a:prstGeom prst="rect">
            <a:avLst/>
          </a:prstGeom>
        </p:spPr>
      </p:pic>
    </p:spTree>
    <p:extLst>
      <p:ext uri="{BB962C8B-B14F-4D97-AF65-F5344CB8AC3E}">
        <p14:creationId xmlns:p14="http://schemas.microsoft.com/office/powerpoint/2010/main" val="2688607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1216</Words>
  <Application>Microsoft Office PowerPoint</Application>
  <PresentationFormat>Widescreen</PresentationFormat>
  <Paragraphs>70</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Merriweather</vt:lpstr>
      <vt:lpstr>Open Sans</vt:lpstr>
      <vt:lpstr>Office Theme</vt:lpstr>
      <vt:lpstr>Political  Ideologies consolidation   Conservatism Key Thinkers…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Ideologies Consolidation   Perspectives on…</dc:title>
  <dc:creator>M. Dawkins</dc:creator>
  <cp:lastModifiedBy>M. Dawkins</cp:lastModifiedBy>
  <cp:revision>17</cp:revision>
  <dcterms:created xsi:type="dcterms:W3CDTF">2020-06-05T19:03:26Z</dcterms:created>
  <dcterms:modified xsi:type="dcterms:W3CDTF">2020-06-05T23:04:40Z</dcterms:modified>
</cp:coreProperties>
</file>