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D68B51-8269-4857-8499-69ABA5657CDA}" v="2" dt="2022-02-11T15:31:49.3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2" d="100"/>
          <a:sy n="62" d="100"/>
        </p:scale>
        <p:origin x="40" y="1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 Dawkins" userId="941fe478-2ffb-43c7-8900-89a1fcf1abb8" providerId="ADAL" clId="{CAD68B51-8269-4857-8499-69ABA5657CDA}"/>
    <pc:docChg chg="custSel modSld modMainMaster">
      <pc:chgData name="M. Dawkins" userId="941fe478-2ffb-43c7-8900-89a1fcf1abb8" providerId="ADAL" clId="{CAD68B51-8269-4857-8499-69ABA5657CDA}" dt="2022-02-11T15:31:49.387" v="4"/>
      <pc:docMkLst>
        <pc:docMk/>
      </pc:docMkLst>
      <pc:sldChg chg="addSp modSp mod setBg">
        <pc:chgData name="M. Dawkins" userId="941fe478-2ffb-43c7-8900-89a1fcf1abb8" providerId="ADAL" clId="{CAD68B51-8269-4857-8499-69ABA5657CDA}" dt="2022-02-11T15:31:49.387" v="4"/>
        <pc:sldMkLst>
          <pc:docMk/>
          <pc:sldMk cId="2505900938" sldId="256"/>
        </pc:sldMkLst>
        <pc:spChg chg="mod ord">
          <ac:chgData name="M. Dawkins" userId="941fe478-2ffb-43c7-8900-89a1fcf1abb8" providerId="ADAL" clId="{CAD68B51-8269-4857-8499-69ABA5657CDA}" dt="2022-02-11T15:31:22.722" v="0" actId="26606"/>
          <ac:spMkLst>
            <pc:docMk/>
            <pc:sldMk cId="2505900938" sldId="256"/>
            <ac:spMk id="2" creationId="{00000000-0000-0000-0000-000000000000}"/>
          </ac:spMkLst>
        </pc:spChg>
        <pc:spChg chg="add">
          <ac:chgData name="M. Dawkins" userId="941fe478-2ffb-43c7-8900-89a1fcf1abb8" providerId="ADAL" clId="{CAD68B51-8269-4857-8499-69ABA5657CDA}" dt="2022-02-11T15:31:22.722" v="0" actId="26606"/>
          <ac:spMkLst>
            <pc:docMk/>
            <pc:sldMk cId="2505900938" sldId="256"/>
            <ac:spMk id="17" creationId="{3B47FC9C-2ED3-4100-A4EF-E8CDFEE106C9}"/>
          </ac:spMkLst>
        </pc:spChg>
        <pc:picChg chg="mod ord">
          <ac:chgData name="M. Dawkins" userId="941fe478-2ffb-43c7-8900-89a1fcf1abb8" providerId="ADAL" clId="{CAD68B51-8269-4857-8499-69ABA5657CDA}" dt="2022-02-11T15:31:22.722" v="0" actId="26606"/>
          <ac:picMkLst>
            <pc:docMk/>
            <pc:sldMk cId="2505900938" sldId="256"/>
            <ac:picMk id="3" creationId="{9EF80F85-5B10-4640-BEAA-1E8316EC5AFE}"/>
          </ac:picMkLst>
        </pc:picChg>
        <pc:picChg chg="mod">
          <ac:chgData name="M. Dawkins" userId="941fe478-2ffb-43c7-8900-89a1fcf1abb8" providerId="ADAL" clId="{CAD68B51-8269-4857-8499-69ABA5657CDA}" dt="2022-02-11T15:31:22.722" v="0" actId="26606"/>
          <ac:picMkLst>
            <pc:docMk/>
            <pc:sldMk cId="2505900938" sldId="256"/>
            <ac:picMk id="4" creationId="{00000000-0000-0000-0000-000000000000}"/>
          </ac:picMkLst>
        </pc:picChg>
        <pc:picChg chg="mod ord">
          <ac:chgData name="M. Dawkins" userId="941fe478-2ffb-43c7-8900-89a1fcf1abb8" providerId="ADAL" clId="{CAD68B51-8269-4857-8499-69ABA5657CDA}" dt="2022-02-11T15:31:22.722" v="0" actId="26606"/>
          <ac:picMkLst>
            <pc:docMk/>
            <pc:sldMk cId="2505900938" sldId="256"/>
            <ac:picMk id="5" creationId="{00000000-0000-0000-0000-000000000000}"/>
          </ac:picMkLst>
        </pc:picChg>
        <pc:picChg chg="mod">
          <ac:chgData name="M. Dawkins" userId="941fe478-2ffb-43c7-8900-89a1fcf1abb8" providerId="ADAL" clId="{CAD68B51-8269-4857-8499-69ABA5657CDA}" dt="2022-02-11T15:31:22.722" v="0" actId="26606"/>
          <ac:picMkLst>
            <pc:docMk/>
            <pc:sldMk cId="2505900938" sldId="256"/>
            <ac:picMk id="8" creationId="{5E9F1057-A807-40E8-B50B-421CAC98853C}"/>
          </ac:picMkLst>
        </pc:picChg>
        <pc:picChg chg="mod">
          <ac:chgData name="M. Dawkins" userId="941fe478-2ffb-43c7-8900-89a1fcf1abb8" providerId="ADAL" clId="{CAD68B51-8269-4857-8499-69ABA5657CDA}" dt="2022-02-11T15:31:22.722" v="0" actId="26606"/>
          <ac:picMkLst>
            <pc:docMk/>
            <pc:sldMk cId="2505900938" sldId="256"/>
            <ac:picMk id="11" creationId="{7FDEB305-2A13-449F-BE67-1BAA90255A9A}"/>
          </ac:picMkLst>
        </pc:picChg>
        <pc:picChg chg="mod">
          <ac:chgData name="M. Dawkins" userId="941fe478-2ffb-43c7-8900-89a1fcf1abb8" providerId="ADAL" clId="{CAD68B51-8269-4857-8499-69ABA5657CDA}" dt="2022-02-11T15:31:22.722" v="0" actId="26606"/>
          <ac:picMkLst>
            <pc:docMk/>
            <pc:sldMk cId="2505900938" sldId="256"/>
            <ac:picMk id="12" creationId="{33C4B0B0-F265-4AA6-8456-BD917582BC3F}"/>
          </ac:picMkLst>
        </pc:picChg>
      </pc:sldChg>
      <pc:sldChg chg="modSp mod setBg">
        <pc:chgData name="M. Dawkins" userId="941fe478-2ffb-43c7-8900-89a1fcf1abb8" providerId="ADAL" clId="{CAD68B51-8269-4857-8499-69ABA5657CDA}" dt="2022-02-11T15:31:49.387" v="4"/>
        <pc:sldMkLst>
          <pc:docMk/>
          <pc:sldMk cId="2969308557" sldId="257"/>
        </pc:sldMkLst>
        <pc:spChg chg="mod">
          <ac:chgData name="M. Dawkins" userId="941fe478-2ffb-43c7-8900-89a1fcf1abb8" providerId="ADAL" clId="{CAD68B51-8269-4857-8499-69ABA5657CDA}" dt="2022-02-11T15:31:40.432" v="2" actId="207"/>
          <ac:spMkLst>
            <pc:docMk/>
            <pc:sldMk cId="2969308557" sldId="257"/>
            <ac:spMk id="3" creationId="{00000000-0000-0000-0000-000000000000}"/>
          </ac:spMkLst>
        </pc:spChg>
      </pc:sldChg>
      <pc:sldMasterChg chg="setBg modSldLayout">
        <pc:chgData name="M. Dawkins" userId="941fe478-2ffb-43c7-8900-89a1fcf1abb8" providerId="ADAL" clId="{CAD68B51-8269-4857-8499-69ABA5657CDA}" dt="2022-02-11T15:31:49.387" v="4"/>
        <pc:sldMasterMkLst>
          <pc:docMk/>
          <pc:sldMasterMk cId="2595717520" sldId="2147483648"/>
        </pc:sldMasterMkLst>
        <pc:sldLayoutChg chg="setBg">
          <pc:chgData name="M. Dawkins" userId="941fe478-2ffb-43c7-8900-89a1fcf1abb8" providerId="ADAL" clId="{CAD68B51-8269-4857-8499-69ABA5657CDA}" dt="2022-02-11T15:31:49.387" v="4"/>
          <pc:sldLayoutMkLst>
            <pc:docMk/>
            <pc:sldMasterMk cId="2595717520" sldId="2147483648"/>
            <pc:sldLayoutMk cId="2995125138" sldId="2147483649"/>
          </pc:sldLayoutMkLst>
        </pc:sldLayoutChg>
        <pc:sldLayoutChg chg="setBg">
          <pc:chgData name="M. Dawkins" userId="941fe478-2ffb-43c7-8900-89a1fcf1abb8" providerId="ADAL" clId="{CAD68B51-8269-4857-8499-69ABA5657CDA}" dt="2022-02-11T15:31:49.387" v="4"/>
          <pc:sldLayoutMkLst>
            <pc:docMk/>
            <pc:sldMasterMk cId="2595717520" sldId="2147483648"/>
            <pc:sldLayoutMk cId="1768523695" sldId="2147483650"/>
          </pc:sldLayoutMkLst>
        </pc:sldLayoutChg>
        <pc:sldLayoutChg chg="setBg">
          <pc:chgData name="M. Dawkins" userId="941fe478-2ffb-43c7-8900-89a1fcf1abb8" providerId="ADAL" clId="{CAD68B51-8269-4857-8499-69ABA5657CDA}" dt="2022-02-11T15:31:49.387" v="4"/>
          <pc:sldLayoutMkLst>
            <pc:docMk/>
            <pc:sldMasterMk cId="2595717520" sldId="2147483648"/>
            <pc:sldLayoutMk cId="2937635308" sldId="2147483651"/>
          </pc:sldLayoutMkLst>
        </pc:sldLayoutChg>
        <pc:sldLayoutChg chg="setBg">
          <pc:chgData name="M. Dawkins" userId="941fe478-2ffb-43c7-8900-89a1fcf1abb8" providerId="ADAL" clId="{CAD68B51-8269-4857-8499-69ABA5657CDA}" dt="2022-02-11T15:31:49.387" v="4"/>
          <pc:sldLayoutMkLst>
            <pc:docMk/>
            <pc:sldMasterMk cId="2595717520" sldId="2147483648"/>
            <pc:sldLayoutMk cId="3805751665" sldId="2147483652"/>
          </pc:sldLayoutMkLst>
        </pc:sldLayoutChg>
        <pc:sldLayoutChg chg="setBg">
          <pc:chgData name="M. Dawkins" userId="941fe478-2ffb-43c7-8900-89a1fcf1abb8" providerId="ADAL" clId="{CAD68B51-8269-4857-8499-69ABA5657CDA}" dt="2022-02-11T15:31:49.387" v="4"/>
          <pc:sldLayoutMkLst>
            <pc:docMk/>
            <pc:sldMasterMk cId="2595717520" sldId="2147483648"/>
            <pc:sldLayoutMk cId="1430742548" sldId="2147483653"/>
          </pc:sldLayoutMkLst>
        </pc:sldLayoutChg>
        <pc:sldLayoutChg chg="setBg">
          <pc:chgData name="M. Dawkins" userId="941fe478-2ffb-43c7-8900-89a1fcf1abb8" providerId="ADAL" clId="{CAD68B51-8269-4857-8499-69ABA5657CDA}" dt="2022-02-11T15:31:49.387" v="4"/>
          <pc:sldLayoutMkLst>
            <pc:docMk/>
            <pc:sldMasterMk cId="2595717520" sldId="2147483648"/>
            <pc:sldLayoutMk cId="3154258749" sldId="2147483654"/>
          </pc:sldLayoutMkLst>
        </pc:sldLayoutChg>
        <pc:sldLayoutChg chg="setBg">
          <pc:chgData name="M. Dawkins" userId="941fe478-2ffb-43c7-8900-89a1fcf1abb8" providerId="ADAL" clId="{CAD68B51-8269-4857-8499-69ABA5657CDA}" dt="2022-02-11T15:31:49.387" v="4"/>
          <pc:sldLayoutMkLst>
            <pc:docMk/>
            <pc:sldMasterMk cId="2595717520" sldId="2147483648"/>
            <pc:sldLayoutMk cId="546958708" sldId="2147483655"/>
          </pc:sldLayoutMkLst>
        </pc:sldLayoutChg>
        <pc:sldLayoutChg chg="setBg">
          <pc:chgData name="M. Dawkins" userId="941fe478-2ffb-43c7-8900-89a1fcf1abb8" providerId="ADAL" clId="{CAD68B51-8269-4857-8499-69ABA5657CDA}" dt="2022-02-11T15:31:49.387" v="4"/>
          <pc:sldLayoutMkLst>
            <pc:docMk/>
            <pc:sldMasterMk cId="2595717520" sldId="2147483648"/>
            <pc:sldLayoutMk cId="1341302285" sldId="2147483656"/>
          </pc:sldLayoutMkLst>
        </pc:sldLayoutChg>
        <pc:sldLayoutChg chg="setBg">
          <pc:chgData name="M. Dawkins" userId="941fe478-2ffb-43c7-8900-89a1fcf1abb8" providerId="ADAL" clId="{CAD68B51-8269-4857-8499-69ABA5657CDA}" dt="2022-02-11T15:31:49.387" v="4"/>
          <pc:sldLayoutMkLst>
            <pc:docMk/>
            <pc:sldMasterMk cId="2595717520" sldId="2147483648"/>
            <pc:sldLayoutMk cId="2937734500" sldId="2147483657"/>
          </pc:sldLayoutMkLst>
        </pc:sldLayoutChg>
        <pc:sldLayoutChg chg="setBg">
          <pc:chgData name="M. Dawkins" userId="941fe478-2ffb-43c7-8900-89a1fcf1abb8" providerId="ADAL" clId="{CAD68B51-8269-4857-8499-69ABA5657CDA}" dt="2022-02-11T15:31:49.387" v="4"/>
          <pc:sldLayoutMkLst>
            <pc:docMk/>
            <pc:sldMasterMk cId="2595717520" sldId="2147483648"/>
            <pc:sldLayoutMk cId="3970059643" sldId="2147483658"/>
          </pc:sldLayoutMkLst>
        </pc:sldLayoutChg>
        <pc:sldLayoutChg chg="setBg">
          <pc:chgData name="M. Dawkins" userId="941fe478-2ffb-43c7-8900-89a1fcf1abb8" providerId="ADAL" clId="{CAD68B51-8269-4857-8499-69ABA5657CDA}" dt="2022-02-11T15:31:49.387" v="4"/>
          <pc:sldLayoutMkLst>
            <pc:docMk/>
            <pc:sldMasterMk cId="2595717520" sldId="2147483648"/>
            <pc:sldLayoutMk cId="2990159135"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689EEA4-6E38-4D5D-ADCF-E77F5129C23C}"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209DE3-F6A6-43FF-AB56-6A73336117AC}" type="slidenum">
              <a:rPr lang="en-GB" smtClean="0"/>
              <a:t>‹#›</a:t>
            </a:fld>
            <a:endParaRPr lang="en-GB"/>
          </a:p>
        </p:txBody>
      </p:sp>
    </p:spTree>
    <p:extLst>
      <p:ext uri="{BB962C8B-B14F-4D97-AF65-F5344CB8AC3E}">
        <p14:creationId xmlns:p14="http://schemas.microsoft.com/office/powerpoint/2010/main" val="2995125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89EEA4-6E38-4D5D-ADCF-E77F5129C23C}"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209DE3-F6A6-43FF-AB56-6A73336117AC}" type="slidenum">
              <a:rPr lang="en-GB" smtClean="0"/>
              <a:t>‹#›</a:t>
            </a:fld>
            <a:endParaRPr lang="en-GB"/>
          </a:p>
        </p:txBody>
      </p:sp>
    </p:spTree>
    <p:extLst>
      <p:ext uri="{BB962C8B-B14F-4D97-AF65-F5344CB8AC3E}">
        <p14:creationId xmlns:p14="http://schemas.microsoft.com/office/powerpoint/2010/main" val="397005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89EEA4-6E38-4D5D-ADCF-E77F5129C23C}"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209DE3-F6A6-43FF-AB56-6A73336117AC}" type="slidenum">
              <a:rPr lang="en-GB" smtClean="0"/>
              <a:t>‹#›</a:t>
            </a:fld>
            <a:endParaRPr lang="en-GB"/>
          </a:p>
        </p:txBody>
      </p:sp>
    </p:spTree>
    <p:extLst>
      <p:ext uri="{BB962C8B-B14F-4D97-AF65-F5344CB8AC3E}">
        <p14:creationId xmlns:p14="http://schemas.microsoft.com/office/powerpoint/2010/main" val="299015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89EEA4-6E38-4D5D-ADCF-E77F5129C23C}"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209DE3-F6A6-43FF-AB56-6A73336117AC}" type="slidenum">
              <a:rPr lang="en-GB" smtClean="0"/>
              <a:t>‹#›</a:t>
            </a:fld>
            <a:endParaRPr lang="en-GB"/>
          </a:p>
        </p:txBody>
      </p:sp>
    </p:spTree>
    <p:extLst>
      <p:ext uri="{BB962C8B-B14F-4D97-AF65-F5344CB8AC3E}">
        <p14:creationId xmlns:p14="http://schemas.microsoft.com/office/powerpoint/2010/main" val="176852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89EEA4-6E38-4D5D-ADCF-E77F5129C23C}"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209DE3-F6A6-43FF-AB56-6A73336117AC}" type="slidenum">
              <a:rPr lang="en-GB" smtClean="0"/>
              <a:t>‹#›</a:t>
            </a:fld>
            <a:endParaRPr lang="en-GB"/>
          </a:p>
        </p:txBody>
      </p:sp>
    </p:spTree>
    <p:extLst>
      <p:ext uri="{BB962C8B-B14F-4D97-AF65-F5344CB8AC3E}">
        <p14:creationId xmlns:p14="http://schemas.microsoft.com/office/powerpoint/2010/main" val="293763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689EEA4-6E38-4D5D-ADCF-E77F5129C23C}"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209DE3-F6A6-43FF-AB56-6A73336117AC}" type="slidenum">
              <a:rPr lang="en-GB" smtClean="0"/>
              <a:t>‹#›</a:t>
            </a:fld>
            <a:endParaRPr lang="en-GB"/>
          </a:p>
        </p:txBody>
      </p:sp>
    </p:spTree>
    <p:extLst>
      <p:ext uri="{BB962C8B-B14F-4D97-AF65-F5344CB8AC3E}">
        <p14:creationId xmlns:p14="http://schemas.microsoft.com/office/powerpoint/2010/main" val="3805751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689EEA4-6E38-4D5D-ADCF-E77F5129C23C}" type="datetimeFigureOut">
              <a:rPr lang="en-GB" smtClean="0"/>
              <a:t>11/02/2022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209DE3-F6A6-43FF-AB56-6A73336117AC}" type="slidenum">
              <a:rPr lang="en-GB" smtClean="0"/>
              <a:t>‹#›</a:t>
            </a:fld>
            <a:endParaRPr lang="en-GB"/>
          </a:p>
        </p:txBody>
      </p:sp>
    </p:spTree>
    <p:extLst>
      <p:ext uri="{BB962C8B-B14F-4D97-AF65-F5344CB8AC3E}">
        <p14:creationId xmlns:p14="http://schemas.microsoft.com/office/powerpoint/2010/main" val="143074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689EEA4-6E38-4D5D-ADCF-E77F5129C23C}" type="datetimeFigureOut">
              <a:rPr lang="en-GB" smtClean="0"/>
              <a:t>11/02/2022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209DE3-F6A6-43FF-AB56-6A73336117AC}" type="slidenum">
              <a:rPr lang="en-GB" smtClean="0"/>
              <a:t>‹#›</a:t>
            </a:fld>
            <a:endParaRPr lang="en-GB"/>
          </a:p>
        </p:txBody>
      </p:sp>
    </p:spTree>
    <p:extLst>
      <p:ext uri="{BB962C8B-B14F-4D97-AF65-F5344CB8AC3E}">
        <p14:creationId xmlns:p14="http://schemas.microsoft.com/office/powerpoint/2010/main" val="3154258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9EEA4-6E38-4D5D-ADCF-E77F5129C23C}" type="datetimeFigureOut">
              <a:rPr lang="en-GB" smtClean="0"/>
              <a:t>11/02/2022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209DE3-F6A6-43FF-AB56-6A73336117AC}" type="slidenum">
              <a:rPr lang="en-GB" smtClean="0"/>
              <a:t>‹#›</a:t>
            </a:fld>
            <a:endParaRPr lang="en-GB"/>
          </a:p>
        </p:txBody>
      </p:sp>
    </p:spTree>
    <p:extLst>
      <p:ext uri="{BB962C8B-B14F-4D97-AF65-F5344CB8AC3E}">
        <p14:creationId xmlns:p14="http://schemas.microsoft.com/office/powerpoint/2010/main" val="546958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89EEA4-6E38-4D5D-ADCF-E77F5129C23C}"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209DE3-F6A6-43FF-AB56-6A73336117AC}" type="slidenum">
              <a:rPr lang="en-GB" smtClean="0"/>
              <a:t>‹#›</a:t>
            </a:fld>
            <a:endParaRPr lang="en-GB"/>
          </a:p>
        </p:txBody>
      </p:sp>
    </p:spTree>
    <p:extLst>
      <p:ext uri="{BB962C8B-B14F-4D97-AF65-F5344CB8AC3E}">
        <p14:creationId xmlns:p14="http://schemas.microsoft.com/office/powerpoint/2010/main" val="134130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89EEA4-6E38-4D5D-ADCF-E77F5129C23C}"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209DE3-F6A6-43FF-AB56-6A73336117AC}" type="slidenum">
              <a:rPr lang="en-GB" smtClean="0"/>
              <a:t>‹#›</a:t>
            </a:fld>
            <a:endParaRPr lang="en-GB"/>
          </a:p>
        </p:txBody>
      </p:sp>
    </p:spTree>
    <p:extLst>
      <p:ext uri="{BB962C8B-B14F-4D97-AF65-F5344CB8AC3E}">
        <p14:creationId xmlns:p14="http://schemas.microsoft.com/office/powerpoint/2010/main" val="2937734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9EEA4-6E38-4D5D-ADCF-E77F5129C23C}" type="datetimeFigureOut">
              <a:rPr lang="en-GB" smtClean="0"/>
              <a:t>11/02/2022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09DE3-F6A6-43FF-AB56-6A73336117AC}" type="slidenum">
              <a:rPr lang="en-GB" smtClean="0"/>
              <a:t>‹#›</a:t>
            </a:fld>
            <a:endParaRPr lang="en-GB"/>
          </a:p>
        </p:txBody>
      </p:sp>
    </p:spTree>
    <p:extLst>
      <p:ext uri="{BB962C8B-B14F-4D97-AF65-F5344CB8AC3E}">
        <p14:creationId xmlns:p14="http://schemas.microsoft.com/office/powerpoint/2010/main" val="2595717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720725" y="555625"/>
            <a:ext cx="3744913" cy="2349500"/>
          </a:xfrm>
          <a:prstGeom prst="rect">
            <a:avLst/>
          </a:prstGeom>
        </p:spPr>
      </p:pic>
      <p:pic>
        <p:nvPicPr>
          <p:cNvPr id="5" name="Picture 4"/>
          <p:cNvPicPr>
            <a:picLocks noChangeAspect="1"/>
          </p:cNvPicPr>
          <p:nvPr/>
        </p:nvPicPr>
        <p:blipFill>
          <a:blip r:embed="rId3"/>
          <a:stretch>
            <a:fillRect/>
          </a:stretch>
        </p:blipFill>
        <p:spPr>
          <a:xfrm>
            <a:off x="4538663" y="555625"/>
            <a:ext cx="3700463" cy="2349500"/>
          </a:xfrm>
          <a:prstGeom prst="rect">
            <a:avLst/>
          </a:prstGeom>
        </p:spPr>
      </p:pic>
      <p:pic>
        <p:nvPicPr>
          <p:cNvPr id="8" name="Picture 7">
            <a:extLst>
              <a:ext uri="{FF2B5EF4-FFF2-40B4-BE49-F238E27FC236}">
                <a16:creationId xmlns:a16="http://schemas.microsoft.com/office/drawing/2014/main" id="{5E9F1057-A807-40E8-B50B-421CAC98853C}"/>
              </a:ext>
            </a:extLst>
          </p:cNvPr>
          <p:cNvPicPr>
            <a:picLocks noChangeAspect="1"/>
          </p:cNvPicPr>
          <p:nvPr/>
        </p:nvPicPr>
        <p:blipFill>
          <a:blip r:embed="rId4"/>
          <a:stretch>
            <a:fillRect/>
          </a:stretch>
        </p:blipFill>
        <p:spPr>
          <a:xfrm>
            <a:off x="8312150" y="555625"/>
            <a:ext cx="3157538" cy="2349500"/>
          </a:xfrm>
          <a:prstGeom prst="rect">
            <a:avLst/>
          </a:prstGeom>
        </p:spPr>
      </p:pic>
      <p:pic>
        <p:nvPicPr>
          <p:cNvPr id="3" name="Picture 2">
            <a:extLst>
              <a:ext uri="{FF2B5EF4-FFF2-40B4-BE49-F238E27FC236}">
                <a16:creationId xmlns:a16="http://schemas.microsoft.com/office/drawing/2014/main" id="{9EF80F85-5B10-4640-BEAA-1E8316EC5AFE}"/>
              </a:ext>
            </a:extLst>
          </p:cNvPr>
          <p:cNvPicPr>
            <a:picLocks noChangeAspect="1"/>
          </p:cNvPicPr>
          <p:nvPr/>
        </p:nvPicPr>
        <p:blipFill>
          <a:blip r:embed="rId5"/>
          <a:stretch>
            <a:fillRect/>
          </a:stretch>
        </p:blipFill>
        <p:spPr>
          <a:xfrm>
            <a:off x="720725" y="2978150"/>
            <a:ext cx="3354388" cy="2206625"/>
          </a:xfrm>
          <a:prstGeom prst="rect">
            <a:avLst/>
          </a:prstGeom>
        </p:spPr>
      </p:pic>
      <p:pic>
        <p:nvPicPr>
          <p:cNvPr id="12" name="Picture 11">
            <a:extLst>
              <a:ext uri="{FF2B5EF4-FFF2-40B4-BE49-F238E27FC236}">
                <a16:creationId xmlns:a16="http://schemas.microsoft.com/office/drawing/2014/main" id="{33C4B0B0-F265-4AA6-8456-BD917582BC3F}"/>
              </a:ext>
            </a:extLst>
          </p:cNvPr>
          <p:cNvPicPr>
            <a:picLocks noChangeAspect="1"/>
          </p:cNvPicPr>
          <p:nvPr/>
        </p:nvPicPr>
        <p:blipFill>
          <a:blip r:embed="rId6"/>
          <a:stretch>
            <a:fillRect/>
          </a:stretch>
        </p:blipFill>
        <p:spPr>
          <a:xfrm>
            <a:off x="4148138" y="2978150"/>
            <a:ext cx="2967038" cy="2206625"/>
          </a:xfrm>
          <a:prstGeom prst="rect">
            <a:avLst/>
          </a:prstGeom>
        </p:spPr>
      </p:pic>
      <p:pic>
        <p:nvPicPr>
          <p:cNvPr id="11" name="Picture 10">
            <a:extLst>
              <a:ext uri="{FF2B5EF4-FFF2-40B4-BE49-F238E27FC236}">
                <a16:creationId xmlns:a16="http://schemas.microsoft.com/office/drawing/2014/main" id="{7FDEB305-2A13-449F-BE67-1BAA90255A9A}"/>
              </a:ext>
            </a:extLst>
          </p:cNvPr>
          <p:cNvPicPr>
            <a:picLocks noChangeAspect="1"/>
          </p:cNvPicPr>
          <p:nvPr/>
        </p:nvPicPr>
        <p:blipFill>
          <a:blip r:embed="rId7"/>
          <a:stretch>
            <a:fillRect/>
          </a:stretch>
        </p:blipFill>
        <p:spPr>
          <a:xfrm>
            <a:off x="7188200" y="2978150"/>
            <a:ext cx="4283075" cy="2206625"/>
          </a:xfrm>
          <a:prstGeom prst="rect">
            <a:avLst/>
          </a:prstGeom>
        </p:spPr>
      </p:pic>
      <p:sp>
        <p:nvSpPr>
          <p:cNvPr id="2" name="Title 1"/>
          <p:cNvSpPr>
            <a:spLocks noGrp="1"/>
          </p:cNvSpPr>
          <p:nvPr>
            <p:ph type="ctrTitle"/>
          </p:nvPr>
        </p:nvSpPr>
        <p:spPr>
          <a:xfrm>
            <a:off x="838200" y="5358141"/>
            <a:ext cx="10515600" cy="942664"/>
          </a:xfrm>
        </p:spPr>
        <p:txBody>
          <a:bodyPr vert="horz" lIns="91440" tIns="45720" rIns="91440" bIns="45720" rtlCol="0" anchor="ctr">
            <a:normAutofit/>
          </a:bodyPr>
          <a:lstStyle/>
          <a:p>
            <a:r>
              <a:rPr lang="en-US" sz="5200" b="1" kern="1200">
                <a:solidFill>
                  <a:schemeClr val="tx1"/>
                </a:solidFill>
                <a:latin typeface="+mj-lt"/>
                <a:ea typeface="+mj-ea"/>
                <a:cs typeface="+mj-cs"/>
              </a:rPr>
              <a:t>Comparative Approaches</a:t>
            </a:r>
          </a:p>
        </p:txBody>
      </p:sp>
    </p:spTree>
    <p:extLst>
      <p:ext uri="{BB962C8B-B14F-4D97-AF65-F5344CB8AC3E}">
        <p14:creationId xmlns:p14="http://schemas.microsoft.com/office/powerpoint/2010/main" val="2505900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269" y="220747"/>
            <a:ext cx="10515600" cy="646094"/>
          </a:xfrm>
        </p:spPr>
        <p:txBody>
          <a:bodyPr>
            <a:normAutofit/>
          </a:bodyPr>
          <a:lstStyle/>
          <a:p>
            <a:r>
              <a:rPr lang="en-GB" sz="3200" b="1" dirty="0">
                <a:latin typeface="Arial" panose="020B0604020202020204" pitchFamily="34" charset="0"/>
                <a:cs typeface="Arial" panose="020B0604020202020204" pitchFamily="34" charset="0"/>
              </a:rPr>
              <a:t>Theoretical approaches:</a:t>
            </a:r>
          </a:p>
        </p:txBody>
      </p:sp>
      <p:sp>
        <p:nvSpPr>
          <p:cNvPr id="3" name="Content Placeholder 2"/>
          <p:cNvSpPr>
            <a:spLocks noGrp="1"/>
          </p:cNvSpPr>
          <p:nvPr>
            <p:ph idx="1"/>
          </p:nvPr>
        </p:nvSpPr>
        <p:spPr>
          <a:xfrm>
            <a:off x="120317" y="866841"/>
            <a:ext cx="11827042" cy="5845931"/>
          </a:xfrm>
          <a:solidFill>
            <a:schemeClr val="bg1"/>
          </a:solidFill>
        </p:spPr>
        <p:txBody>
          <a:bodyPr>
            <a:normAutofit fontScale="92500" lnSpcReduction="10000"/>
          </a:bodyPr>
          <a:lstStyle/>
          <a:p>
            <a:pPr marL="0" indent="0">
              <a:buNone/>
            </a:pPr>
            <a:r>
              <a:rPr lang="en-GB" dirty="0">
                <a:latin typeface="Arial" panose="020B0604020202020204" pitchFamily="34" charset="0"/>
                <a:cs typeface="Arial" panose="020B0604020202020204" pitchFamily="34" charset="0"/>
              </a:rPr>
              <a:t>The exam board require you to understand comparative approaches from a systemic point of view. This has been broken down into </a:t>
            </a:r>
            <a:r>
              <a:rPr lang="en-GB" b="1" dirty="0">
                <a:solidFill>
                  <a:srgbClr val="0070C0"/>
                </a:solidFill>
                <a:latin typeface="Arial" panose="020B0604020202020204" pitchFamily="34" charset="0"/>
                <a:cs typeface="Arial" panose="020B0604020202020204" pitchFamily="34" charset="0"/>
              </a:rPr>
              <a:t>Rational, Cultural </a:t>
            </a:r>
            <a:r>
              <a:rPr lang="en-GB" dirty="0">
                <a:latin typeface="Arial" panose="020B0604020202020204" pitchFamily="34" charset="0"/>
                <a:cs typeface="Arial" panose="020B0604020202020204" pitchFamily="34" charset="0"/>
              </a:rPr>
              <a:t>&amp; </a:t>
            </a:r>
            <a:r>
              <a:rPr lang="en-GB" b="1" dirty="0">
                <a:solidFill>
                  <a:srgbClr val="0070C0"/>
                </a:solidFill>
                <a:latin typeface="Arial" panose="020B0604020202020204" pitchFamily="34" charset="0"/>
                <a:cs typeface="Arial" panose="020B0604020202020204" pitchFamily="34" charset="0"/>
              </a:rPr>
              <a:t>Structural </a:t>
            </a:r>
            <a:r>
              <a:rPr lang="en-GB" dirty="0">
                <a:latin typeface="Arial" panose="020B0604020202020204" pitchFamily="34" charset="0"/>
                <a:cs typeface="Arial" panose="020B0604020202020204" pitchFamily="34" charset="0"/>
              </a:rPr>
              <a:t>approaches.</a:t>
            </a:r>
          </a:p>
          <a:p>
            <a:pPr marL="0" indent="0">
              <a:buNone/>
            </a:pPr>
            <a:endParaRPr lang="en-GB" sz="900" dirty="0">
              <a:latin typeface="Arial" panose="020B0604020202020204" pitchFamily="34" charset="0"/>
              <a:cs typeface="Arial" panose="020B0604020202020204" pitchFamily="34" charset="0"/>
            </a:endParaRPr>
          </a:p>
          <a:p>
            <a:pPr marL="0" indent="0">
              <a:buNone/>
            </a:pPr>
            <a:r>
              <a:rPr lang="en-GB" b="1" u="sng" dirty="0">
                <a:solidFill>
                  <a:srgbClr val="0070C0"/>
                </a:solidFill>
                <a:latin typeface="Arial" panose="020B0604020202020204" pitchFamily="34" charset="0"/>
                <a:cs typeface="Arial" panose="020B0604020202020204" pitchFamily="34" charset="0"/>
              </a:rPr>
              <a:t>Rational</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The key focus here is on  individuals.</a:t>
            </a:r>
          </a:p>
          <a:p>
            <a:pPr marL="0" indent="0">
              <a:buNone/>
            </a:pPr>
            <a:r>
              <a:rPr lang="en-GB" dirty="0">
                <a:latin typeface="Arial" panose="020B0604020202020204" pitchFamily="34" charset="0"/>
                <a:cs typeface="Arial" panose="020B0604020202020204" pitchFamily="34" charset="0"/>
              </a:rPr>
              <a:t>	e.g. 	President – Prime minister</a:t>
            </a:r>
          </a:p>
          <a:p>
            <a:pPr marL="0" indent="0">
              <a:buNone/>
            </a:pPr>
            <a:r>
              <a:rPr lang="en-GB" dirty="0">
                <a:latin typeface="Arial" panose="020B0604020202020204" pitchFamily="34" charset="0"/>
                <a:cs typeface="Arial" panose="020B0604020202020204" pitchFamily="34" charset="0"/>
              </a:rPr>
              <a:t>		Senators – Lords</a:t>
            </a:r>
          </a:p>
          <a:p>
            <a:pPr marL="0" indent="0">
              <a:buNone/>
            </a:pPr>
            <a:r>
              <a:rPr lang="en-GB" dirty="0">
                <a:latin typeface="Arial" panose="020B0604020202020204" pitchFamily="34" charset="0"/>
                <a:cs typeface="Arial" panose="020B0604020202020204" pitchFamily="34" charset="0"/>
              </a:rPr>
              <a:t>		Members of Congress – MPs </a:t>
            </a:r>
          </a:p>
          <a:p>
            <a:pPr marL="0" indent="0">
              <a:buNone/>
            </a:pPr>
            <a:r>
              <a:rPr lang="en-GB" dirty="0">
                <a:latin typeface="Arial" panose="020B0604020202020204" pitchFamily="34" charset="0"/>
                <a:cs typeface="Arial" panose="020B0604020202020204" pitchFamily="34" charset="0"/>
              </a:rPr>
              <a:t>The basis here is that actions of individuals in the political systems of both countries are motivated by their own interests, rather than groups or structures. By acting rationally individuals judge best how to realise their own goals.</a:t>
            </a:r>
          </a:p>
          <a:p>
            <a:pPr marL="0" indent="0">
              <a:buNone/>
            </a:pPr>
            <a:r>
              <a:rPr lang="en-GB" dirty="0">
                <a:latin typeface="Arial" panose="020B0604020202020204" pitchFamily="34" charset="0"/>
                <a:cs typeface="Arial" panose="020B0604020202020204" pitchFamily="34" charset="0"/>
              </a:rPr>
              <a:t>e.g. </a:t>
            </a:r>
            <a:r>
              <a:rPr lang="en-GB" b="1" dirty="0">
                <a:latin typeface="Arial" panose="020B0604020202020204" pitchFamily="34" charset="0"/>
                <a:cs typeface="Arial" panose="020B0604020202020204" pitchFamily="34" charset="0"/>
              </a:rPr>
              <a:t>President &amp; PM </a:t>
            </a:r>
            <a:r>
              <a:rPr lang="en-GB" dirty="0">
                <a:latin typeface="Arial" panose="020B0604020202020204" pitchFamily="34" charset="0"/>
                <a:cs typeface="Arial" panose="020B0604020202020204" pitchFamily="34" charset="0"/>
              </a:rPr>
              <a:t>– Both act in a rational manner. Both use their powers to achieve their policy goals. Both have considerable authority as leaders to influence their countries, based upon their own personal views. They both have powers to make appointments, which also influences decision-making.</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96930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379" y="228601"/>
            <a:ext cx="11851105" cy="6497052"/>
          </a:xfrm>
        </p:spPr>
        <p:txBody>
          <a:bodyPr>
            <a:normAutofit fontScale="92500" lnSpcReduction="10000"/>
          </a:bodyPr>
          <a:lstStyle/>
          <a:p>
            <a:pPr marL="0" indent="0">
              <a:buNone/>
            </a:pPr>
            <a:r>
              <a:rPr lang="en-GB" b="1" u="sng" dirty="0">
                <a:solidFill>
                  <a:srgbClr val="0070C0"/>
                </a:solidFill>
                <a:latin typeface="Arial" panose="020B0604020202020204" pitchFamily="34" charset="0"/>
                <a:cs typeface="Arial" panose="020B0604020202020204" pitchFamily="34" charset="0"/>
              </a:rPr>
              <a:t>Cultural</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The key focus here is on groups.</a:t>
            </a:r>
          </a:p>
          <a:p>
            <a:pPr marL="0" indent="0">
              <a:buNone/>
            </a:pPr>
            <a:r>
              <a:rPr lang="en-GB" dirty="0">
                <a:latin typeface="Arial" panose="020B0604020202020204" pitchFamily="34" charset="0"/>
                <a:cs typeface="Arial" panose="020B0604020202020204" pitchFamily="34" charset="0"/>
              </a:rPr>
              <a:t>	e.g.	Political Parties</a:t>
            </a:r>
          </a:p>
          <a:p>
            <a:pPr marL="0" indent="0">
              <a:buNone/>
            </a:pPr>
            <a:r>
              <a:rPr lang="en-GB" dirty="0">
                <a:latin typeface="Arial" panose="020B0604020202020204" pitchFamily="34" charset="0"/>
                <a:cs typeface="Arial" panose="020B0604020202020204" pitchFamily="34" charset="0"/>
              </a:rPr>
              <a:t>		Pressure Groups</a:t>
            </a:r>
          </a:p>
          <a:p>
            <a:pPr marL="0" indent="0">
              <a:buNone/>
            </a:pPr>
            <a:r>
              <a:rPr lang="en-GB" dirty="0">
                <a:latin typeface="Arial" panose="020B0604020202020204" pitchFamily="34" charset="0"/>
                <a:cs typeface="Arial" panose="020B0604020202020204" pitchFamily="34" charset="0"/>
              </a:rPr>
              <a:t>		Factions</a:t>
            </a:r>
          </a:p>
          <a:p>
            <a:pPr marL="0" indent="0">
              <a:buNone/>
            </a:pPr>
            <a:r>
              <a:rPr lang="en-GB" dirty="0">
                <a:latin typeface="Arial" panose="020B0604020202020204" pitchFamily="34" charset="0"/>
                <a:cs typeface="Arial" panose="020B0604020202020204" pitchFamily="34" charset="0"/>
              </a:rPr>
              <a:t>		Influences on voters</a:t>
            </a:r>
          </a:p>
          <a:p>
            <a:pPr marL="0" indent="0">
              <a:buNone/>
            </a:pPr>
            <a:r>
              <a:rPr lang="en-GB" dirty="0">
                <a:latin typeface="Arial" panose="020B0604020202020204" pitchFamily="34" charset="0"/>
                <a:cs typeface="Arial" panose="020B0604020202020204" pitchFamily="34" charset="0"/>
              </a:rPr>
              <a:t>This perspective suggests people operate as they do because of the group they are in. The group’s culture – shared beliefs &amp; values – influences the actions of individuals within it. Culture is habitual, perceived as natural, giving it power over individuals that they may not be aware of.</a:t>
            </a:r>
          </a:p>
          <a:p>
            <a:pPr marL="0" indent="0">
              <a:buNone/>
            </a:pPr>
            <a:r>
              <a:rPr lang="en-GB" dirty="0">
                <a:latin typeface="Arial" panose="020B0604020202020204" pitchFamily="34" charset="0"/>
                <a:cs typeface="Arial" panose="020B0604020202020204" pitchFamily="34" charset="0"/>
              </a:rPr>
              <a:t>e.g. </a:t>
            </a:r>
            <a:r>
              <a:rPr lang="en-GB" b="1" dirty="0">
                <a:latin typeface="Arial" panose="020B0604020202020204" pitchFamily="34" charset="0"/>
                <a:cs typeface="Arial" panose="020B0604020202020204" pitchFamily="34" charset="0"/>
              </a:rPr>
              <a:t>Comparing PM &amp; President</a:t>
            </a:r>
            <a:r>
              <a:rPr lang="en-GB" dirty="0">
                <a:latin typeface="Arial" panose="020B0604020202020204" pitchFamily="34" charset="0"/>
                <a:cs typeface="Arial" panose="020B0604020202020204" pitchFamily="34" charset="0"/>
              </a:rPr>
              <a:t>, both may alter their policy goals because of the culture of their party. Thus their individual views maybe at odds with their party’s views, requiring them to adjust their aims.</a:t>
            </a:r>
          </a:p>
          <a:p>
            <a:pPr marL="0" indent="0">
              <a:buNone/>
            </a:pPr>
            <a:r>
              <a:rPr lang="en-GB" dirty="0">
                <a:latin typeface="Arial" panose="020B0604020202020204" pitchFamily="34" charset="0"/>
                <a:cs typeface="Arial" panose="020B0604020202020204" pitchFamily="34" charset="0"/>
              </a:rPr>
              <a:t>e.g. </a:t>
            </a:r>
            <a:r>
              <a:rPr lang="en-GB" b="1" dirty="0">
                <a:latin typeface="Arial" panose="020B0604020202020204" pitchFamily="34" charset="0"/>
                <a:cs typeface="Arial" panose="020B0604020202020204" pitchFamily="34" charset="0"/>
              </a:rPr>
              <a:t>Comparing Parties</a:t>
            </a:r>
            <a:r>
              <a:rPr lang="en-GB" dirty="0">
                <a:latin typeface="Arial" panose="020B0604020202020204" pitchFamily="34" charset="0"/>
                <a:cs typeface="Arial" panose="020B0604020202020204" pitchFamily="34" charset="0"/>
              </a:rPr>
              <a:t>, normally high levels of party unity in the UK (&amp; increasingly in the USA) means there may be a dominant value system that leads to tribal politics, thus influencing the behaviour of politicians. In this sense politicians may be acting upon the influence of party culture, not their own self-interest or structural influences. </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3670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474" y="276726"/>
            <a:ext cx="11827042" cy="6436895"/>
          </a:xfrm>
        </p:spPr>
        <p:txBody>
          <a:bodyPr>
            <a:normAutofit/>
          </a:bodyPr>
          <a:lstStyle/>
          <a:p>
            <a:pPr marL="0" indent="0">
              <a:buNone/>
            </a:pPr>
            <a:r>
              <a:rPr lang="en-GB" b="1" u="sng" dirty="0">
                <a:solidFill>
                  <a:srgbClr val="0070C0"/>
                </a:solidFill>
                <a:latin typeface="Arial" panose="020B0604020202020204" pitchFamily="34" charset="0"/>
                <a:cs typeface="Arial" panose="020B0604020202020204" pitchFamily="34" charset="0"/>
              </a:rPr>
              <a:t>Structural</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The key focus here is on the ‘big picture’ perspective.</a:t>
            </a:r>
          </a:p>
          <a:p>
            <a:pPr marL="0" indent="0">
              <a:buNone/>
            </a:pPr>
            <a:r>
              <a:rPr lang="en-GB" dirty="0">
                <a:latin typeface="Arial" panose="020B0604020202020204" pitchFamily="34" charset="0"/>
                <a:cs typeface="Arial" panose="020B0604020202020204" pitchFamily="34" charset="0"/>
              </a:rPr>
              <a:t>	e.g.	Constitutional roles</a:t>
            </a:r>
          </a:p>
          <a:p>
            <a:pPr marL="0" indent="0">
              <a:buNone/>
            </a:pPr>
            <a:r>
              <a:rPr lang="en-GB" dirty="0">
                <a:latin typeface="Arial" panose="020B0604020202020204" pitchFamily="34" charset="0"/>
                <a:cs typeface="Arial" panose="020B0604020202020204" pitchFamily="34" charset="0"/>
              </a:rPr>
              <a:t>		Powers/limitations on institutional processes</a:t>
            </a: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Structural approach suggests political actions are determined by wider structures, which strongly influence people. This approach can be applied to all topics as major political structures – like a constitution – influence or determine political processes in every area of political life.</a:t>
            </a:r>
          </a:p>
          <a:p>
            <a:pPr marL="0" indent="0">
              <a:buNone/>
            </a:pPr>
            <a:r>
              <a:rPr lang="en-GB" dirty="0">
                <a:latin typeface="Arial" panose="020B0604020202020204" pitchFamily="34" charset="0"/>
                <a:cs typeface="Arial" panose="020B0604020202020204" pitchFamily="34" charset="0"/>
              </a:rPr>
              <a:t>e.g. </a:t>
            </a:r>
            <a:r>
              <a:rPr lang="en-GB" b="1" dirty="0">
                <a:latin typeface="Arial" panose="020B0604020202020204" pitchFamily="34" charset="0"/>
                <a:cs typeface="Arial" panose="020B0604020202020204" pitchFamily="34" charset="0"/>
              </a:rPr>
              <a:t>Comparing PM &amp; President </a:t>
            </a:r>
            <a:r>
              <a:rPr lang="en-GB" dirty="0">
                <a:latin typeface="Arial" panose="020B0604020202020204" pitchFamily="34" charset="0"/>
                <a:cs typeface="Arial" panose="020B0604020202020204" pitchFamily="34" charset="0"/>
              </a:rPr>
              <a:t>– constitutional structures restrict political actions. Both are subject to constitutional rules, both may find their policy options limited by, for example, the courts.</a:t>
            </a:r>
          </a:p>
          <a:p>
            <a:pPr marL="0" indent="0">
              <a:buNone/>
            </a:pPr>
            <a:r>
              <a:rPr lang="en-GB" dirty="0">
                <a:latin typeface="Arial" panose="020B0604020202020204" pitchFamily="34" charset="0"/>
                <a:cs typeface="Arial" panose="020B0604020202020204" pitchFamily="34" charset="0"/>
              </a:rPr>
              <a:t>e.g. </a:t>
            </a:r>
            <a:r>
              <a:rPr lang="en-GB" b="1" dirty="0">
                <a:latin typeface="Arial" panose="020B0604020202020204" pitchFamily="34" charset="0"/>
                <a:cs typeface="Arial" panose="020B0604020202020204" pitchFamily="34" charset="0"/>
              </a:rPr>
              <a:t>Comparing Congress &amp; Parliament </a:t>
            </a:r>
            <a:r>
              <a:rPr lang="en-GB" dirty="0">
                <a:latin typeface="Arial" panose="020B0604020202020204" pitchFamily="34" charset="0"/>
                <a:cs typeface="Arial" panose="020B0604020202020204" pitchFamily="34" charset="0"/>
              </a:rPr>
              <a:t>– They have different levels of power from each other. In the UK MPs are more limited due to executive &amp; fused powers, whereas the US Congress has more freedoms from the executive guaranteed by the separation of powers.</a:t>
            </a:r>
          </a:p>
        </p:txBody>
      </p:sp>
    </p:spTree>
    <p:extLst>
      <p:ext uri="{BB962C8B-B14F-4D97-AF65-F5344CB8AC3E}">
        <p14:creationId xmlns:p14="http://schemas.microsoft.com/office/powerpoint/2010/main" val="2705811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517</Words>
  <Application>Microsoft Office PowerPoint</Application>
  <PresentationFormat>Widescreen</PresentationFormat>
  <Paragraphs>25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Comparative Approaches</vt:lpstr>
      <vt:lpstr>Theoretical approaches:</vt:lpstr>
      <vt:lpstr>PowerPoint Presentation</vt:lpstr>
      <vt:lpstr>PowerPoint Presentation</vt:lpstr>
    </vt:vector>
  </TitlesOfParts>
  <Company>Loughborough Endowed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Approaches</dc:title>
  <dc:creator>Mike Dawkins</dc:creator>
  <cp:lastModifiedBy>M. Dawkins</cp:lastModifiedBy>
  <cp:revision>11</cp:revision>
  <dcterms:created xsi:type="dcterms:W3CDTF">2019-02-25T09:46:02Z</dcterms:created>
  <dcterms:modified xsi:type="dcterms:W3CDTF">2022-02-11T15:31:49Z</dcterms:modified>
</cp:coreProperties>
</file>