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179" autoAdjust="0"/>
  </p:normalViewPr>
  <p:slideViewPr>
    <p:cSldViewPr snapToGrid="0">
      <p:cViewPr varScale="1">
        <p:scale>
          <a:sx n="51" d="100"/>
          <a:sy n="51" d="100"/>
        </p:scale>
        <p:origin x="10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FD41-0BF4-4E57-B89B-907740D2B0F8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43E97-D9EA-47C2-9A36-427C62EA36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3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 = </a:t>
            </a:r>
            <a:r>
              <a:rPr lang="en-GB" sz="1200" b="1" u="sng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 Revision Guide</a:t>
            </a: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 155.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on from slides: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Thinkers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126 – von Herder, p. 130 – </a:t>
            </a:r>
            <a:r>
              <a:rPr lang="en-GB" sz="1200" b="1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Rouseau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137 – Mazzini, p. 141 – </a:t>
            </a:r>
            <a:r>
              <a:rPr lang="en-GB" sz="1200" b="1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Maurras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p.148 – Garvey… do the 100 word tasks.</a:t>
            </a:r>
            <a:endParaRPr lang="en-GB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Photocopy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pp. 155-159 as handouts.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Photocopy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pp. 135-148 (Magee (2017), </a:t>
            </a:r>
            <a:r>
              <a:rPr lang="en-GB" sz="1200" b="1" u="sng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ideas for A level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Hodder 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Photocopy summary of key thinkers, p. 154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3E97-D9EA-47C2-9A36-427C62EA36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8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 = </a:t>
            </a:r>
            <a:r>
              <a:rPr lang="en-GB" sz="12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 Rev Guide</a:t>
            </a: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 155.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on from slides: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Thinkers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p. 126 – von Herder, p. 130 – </a:t>
            </a:r>
            <a:r>
              <a:rPr lang="en-GB" sz="1200" b="1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Rouseau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137 – Mazzini, p. 141 – </a:t>
            </a:r>
            <a:r>
              <a:rPr lang="en-GB" sz="1200" b="1" baseline="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Maurras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p.148 – Garvey… do the 100 word tasks.</a:t>
            </a:r>
            <a:endParaRPr lang="en-GB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Photocopy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pp. 155-159 as handouts.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Photocopy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pp. 135-148 (Magee (2017), </a:t>
            </a:r>
            <a:r>
              <a:rPr lang="en-GB" sz="1200" b="1" u="sng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 ideas for A level</a:t>
            </a: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Hodder 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Photocopy summary of key thinkers, p. 154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43E97-D9EA-47C2-9A36-427C62EA36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0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6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37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30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6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17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1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3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27D5-F16E-4E89-ADAF-2A1B4211C56A}" type="datetimeFigureOut">
              <a:rPr lang="en-GB" smtClean="0"/>
              <a:t>10/12/2021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FD01-B772-4156-BEE8-67AC38D548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056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1743"/>
            <a:ext cx="9144000" cy="1191306"/>
          </a:xfrm>
        </p:spPr>
        <p:txBody>
          <a:bodyPr>
            <a:normAutofit/>
          </a:bodyPr>
          <a:lstStyle/>
          <a:p>
            <a:r>
              <a:rPr lang="en-GB" sz="7200" b="1" dirty="0">
                <a:latin typeface="Arial Black" panose="020B0A04020102020204" pitchFamily="34" charset="0"/>
              </a:rPr>
              <a:t>NATIONALISM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73049"/>
            <a:ext cx="9144000" cy="425222"/>
          </a:xfrm>
        </p:spPr>
        <p:txBody>
          <a:bodyPr/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Unit 2: Topic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51" y="2498271"/>
            <a:ext cx="7771897" cy="38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4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963386"/>
            <a:ext cx="11887200" cy="58946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Our focus now will shift from my work, to yours!</a:t>
            </a:r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b="1" dirty="0"/>
              <a:t>The following must be understood both as stand alone theories, but also how they interact/impact upon each other:</a:t>
            </a:r>
          </a:p>
          <a:p>
            <a:r>
              <a:rPr lang="en-GB" b="1" dirty="0">
                <a:solidFill>
                  <a:srgbClr val="0070C0"/>
                </a:solidFill>
              </a:rPr>
              <a:t>Liberal nationalism </a:t>
            </a:r>
            <a:r>
              <a:rPr lang="en-GB" dirty="0"/>
              <a:t>– seeks a world of autonomous nation-states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Conservative nationalism </a:t>
            </a:r>
            <a:r>
              <a:rPr lang="en-GB" dirty="0"/>
              <a:t>– exists to forge a sense of cohesion/unity in society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Anti/post-colonialism </a:t>
            </a:r>
            <a:r>
              <a:rPr lang="en-GB" dirty="0"/>
              <a:t>– reject colonial rule/indigenous people rule themselves</a:t>
            </a:r>
            <a:endParaRPr lang="en-GB" b="1" dirty="0">
              <a:solidFill>
                <a:srgbClr val="0070C0"/>
              </a:solidFill>
            </a:endParaRPr>
          </a:p>
          <a:p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Expansionist nationalism </a:t>
            </a:r>
            <a:r>
              <a:rPr lang="en-GB" dirty="0"/>
              <a:t>– rejects the right of all nations to self-determination</a:t>
            </a:r>
            <a:endParaRPr lang="en-GB" sz="1000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endParaRPr lang="en-GB" sz="1000" b="1" dirty="0"/>
          </a:p>
          <a:p>
            <a:pPr marL="0" indent="0">
              <a:buNone/>
            </a:pPr>
            <a:r>
              <a:rPr lang="en-GB" b="1" dirty="0"/>
              <a:t>	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4543" y="234497"/>
            <a:ext cx="10945586" cy="72888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 nationalist theories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Now let’s use those notes of yours and some research exercises, and look at some case studies …!</a:t>
            </a:r>
          </a:p>
        </p:txBody>
      </p:sp>
    </p:spTree>
    <p:extLst>
      <p:ext uri="{BB962C8B-B14F-4D97-AF65-F5344CB8AC3E}">
        <p14:creationId xmlns:p14="http://schemas.microsoft.com/office/powerpoint/2010/main" val="167023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889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094014"/>
            <a:ext cx="12061370" cy="57639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Superficially – love of one’s country, national identity, pride in the country etc.</a:t>
            </a:r>
          </a:p>
          <a:p>
            <a:r>
              <a:rPr lang="en-GB" dirty="0"/>
              <a:t>Academically – </a:t>
            </a:r>
            <a:r>
              <a:rPr lang="en-GB" b="1" dirty="0"/>
              <a:t>Nationalism is controversial</a:t>
            </a:r>
            <a:r>
              <a:rPr lang="en-GB" dirty="0"/>
              <a:t>.</a:t>
            </a:r>
          </a:p>
          <a:p>
            <a:pPr lvl="1"/>
            <a:r>
              <a:rPr lang="en-GB" sz="2800" dirty="0"/>
              <a:t>Nationalism as a positive force: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Nationalism as a negative force:</a:t>
            </a:r>
          </a:p>
          <a:p>
            <a:pPr lvl="1"/>
            <a:endParaRPr lang="en-GB" sz="2800" dirty="0"/>
          </a:p>
          <a:p>
            <a:pPr lvl="1"/>
            <a:endParaRPr lang="en-GB" sz="2800" dirty="0"/>
          </a:p>
          <a:p>
            <a:pPr lvl="0"/>
            <a:r>
              <a:rPr lang="en-GB" dirty="0">
                <a:solidFill>
                  <a:prstClr val="black"/>
                </a:solidFill>
              </a:rPr>
              <a:t>Names associated with it offer clues in its controversy, but also its diversity:</a:t>
            </a:r>
          </a:p>
          <a:p>
            <a:pPr lvl="1"/>
            <a:r>
              <a:rPr lang="en-GB" sz="2800" dirty="0">
                <a:solidFill>
                  <a:prstClr val="black"/>
                </a:solidFill>
              </a:rPr>
              <a:t>Adolf Hitler/Benito Mussolini – </a:t>
            </a:r>
            <a:r>
              <a:rPr lang="en-GB" sz="2800" b="1" dirty="0">
                <a:solidFill>
                  <a:srgbClr val="0070C0"/>
                </a:solidFill>
              </a:rPr>
              <a:t>radical nationalists</a:t>
            </a:r>
          </a:p>
          <a:p>
            <a:pPr lvl="1"/>
            <a:r>
              <a:rPr lang="en-GB" sz="2800" dirty="0"/>
              <a:t>Fidel Castro (Cuba) – </a:t>
            </a:r>
            <a:r>
              <a:rPr lang="en-GB" sz="2800" b="1" dirty="0">
                <a:solidFill>
                  <a:srgbClr val="0070C0"/>
                </a:solidFill>
              </a:rPr>
              <a:t>post-colonial socialist nationalist</a:t>
            </a:r>
            <a:endParaRPr lang="en-GB" sz="2800" b="1" dirty="0"/>
          </a:p>
          <a:p>
            <a:pPr lvl="1"/>
            <a:r>
              <a:rPr lang="en-GB" sz="2800" dirty="0"/>
              <a:t>Winston Churchill – </a:t>
            </a:r>
            <a:r>
              <a:rPr lang="en-GB" sz="2800" b="1" dirty="0">
                <a:solidFill>
                  <a:srgbClr val="0070C0"/>
                </a:solidFill>
              </a:rPr>
              <a:t>conservative nationalist</a:t>
            </a:r>
          </a:p>
          <a:p>
            <a:pPr lvl="1"/>
            <a:r>
              <a:rPr lang="en-GB" sz="2800" dirty="0"/>
              <a:t>Nicola Sturgeon - </a:t>
            </a:r>
            <a:r>
              <a:rPr lang="en-GB" sz="2800" b="1" dirty="0">
                <a:solidFill>
                  <a:srgbClr val="0070C0"/>
                </a:solidFill>
              </a:rPr>
              <a:t>liberal nationalist</a:t>
            </a:r>
            <a:endParaRPr lang="en-GB" sz="2800" b="1" dirty="0"/>
          </a:p>
          <a:p>
            <a:pPr lvl="1"/>
            <a:endParaRPr lang="en-GB" sz="2800" dirty="0"/>
          </a:p>
          <a:p>
            <a:pPr lvl="0"/>
            <a:endParaRPr lang="en-GB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52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3" y="1094014"/>
            <a:ext cx="11854544" cy="55190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Origins:</a:t>
            </a:r>
          </a:p>
          <a:p>
            <a:r>
              <a:rPr lang="en-GB" dirty="0"/>
              <a:t>Throughout history political units have existed (states, empires, provinces etc.)</a:t>
            </a:r>
          </a:p>
          <a:p>
            <a:r>
              <a:rPr lang="en-GB" dirty="0"/>
              <a:t>History is defined by descriptions like ‘peoples’, ‘races’, ‘civilisations’ &amp; ‘nations’</a:t>
            </a:r>
          </a:p>
          <a:p>
            <a:r>
              <a:rPr lang="en-GB" dirty="0"/>
              <a:t>Now the ‘nation-state’ is the norm.</a:t>
            </a:r>
          </a:p>
          <a:p>
            <a:pPr lvl="1"/>
            <a:r>
              <a:rPr lang="en-GB" sz="2800" b="1" dirty="0">
                <a:solidFill>
                  <a:srgbClr val="0070C0"/>
                </a:solidFill>
              </a:rPr>
              <a:t>Nation </a:t>
            </a:r>
            <a:r>
              <a:rPr lang="en-GB" sz="2800" dirty="0"/>
              <a:t>-</a:t>
            </a:r>
          </a:p>
          <a:p>
            <a:pPr lvl="2"/>
            <a:r>
              <a:rPr lang="en-GB" sz="2800" dirty="0"/>
              <a:t>A place of common interest defined by birth. e.g. ‘Jewish nation’. Catalonia, </a:t>
            </a:r>
          </a:p>
          <a:p>
            <a:pPr lvl="2"/>
            <a:r>
              <a:rPr lang="en-GB" sz="2800" dirty="0"/>
              <a:t>The French, originally a tribal distinction – the Franks – distinguished by language</a:t>
            </a:r>
          </a:p>
          <a:p>
            <a:pPr lvl="2"/>
            <a:r>
              <a:rPr lang="en-GB" sz="2800" dirty="0"/>
              <a:t>The British see themselves as born into a ‘common culture’. Complex ethnic origins, but culturally distinct from the rest of the world</a:t>
            </a:r>
          </a:p>
          <a:p>
            <a:pPr lvl="2"/>
            <a:r>
              <a:rPr lang="en-GB" sz="2800" dirty="0"/>
              <a:t>Japan is a nation by virtue of its ethnic exclusiveness. Unlike Britain, immigration as had little impact.</a:t>
            </a:r>
          </a:p>
          <a:p>
            <a:pPr lvl="1"/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889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</a:t>
            </a:r>
          </a:p>
        </p:txBody>
      </p:sp>
    </p:spTree>
    <p:extLst>
      <p:ext uri="{BB962C8B-B14F-4D97-AF65-F5344CB8AC3E}">
        <p14:creationId xmlns:p14="http://schemas.microsoft.com/office/powerpoint/2010/main" val="118928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094014"/>
            <a:ext cx="11870871" cy="5584372"/>
          </a:xfrm>
        </p:spPr>
        <p:txBody>
          <a:bodyPr/>
          <a:lstStyle/>
          <a:p>
            <a:r>
              <a:rPr lang="en-GB" b="1" dirty="0"/>
              <a:t>Language</a:t>
            </a:r>
            <a:r>
              <a:rPr lang="en-GB" dirty="0"/>
              <a:t> – A key aspect of culture, binding people together. </a:t>
            </a:r>
            <a:r>
              <a:rPr lang="en-GB" dirty="0">
                <a:solidFill>
                  <a:srgbClr val="FF0000"/>
                </a:solidFill>
              </a:rPr>
              <a:t>Johann Gottfried von Herder </a:t>
            </a:r>
            <a:r>
              <a:rPr lang="en-GB" dirty="0">
                <a:solidFill>
                  <a:srgbClr val="0070C0"/>
                </a:solidFill>
              </a:rPr>
              <a:t>(conservative nationalist) </a:t>
            </a:r>
            <a:r>
              <a:rPr lang="en-GB" dirty="0"/>
              <a:t>a common language indicates a long common history, which applies to the German, French &amp; Italian peoples.</a:t>
            </a:r>
          </a:p>
          <a:p>
            <a:r>
              <a:rPr lang="en-GB" b="1" dirty="0"/>
              <a:t>Religion – </a:t>
            </a:r>
            <a:r>
              <a:rPr lang="en-GB" dirty="0"/>
              <a:t>A classic example that binds people together, e.g. the Jews. Historically the Orthodox Church in Russia – including in Putin’s Russia!</a:t>
            </a:r>
          </a:p>
          <a:p>
            <a:r>
              <a:rPr lang="en-GB" b="1" dirty="0"/>
              <a:t>Culture</a:t>
            </a:r>
            <a:r>
              <a:rPr lang="en-GB" dirty="0"/>
              <a:t> – Includes a shared history. The British are an obvious example. A multinational people with a strong sense of cultural identity that binds them.</a:t>
            </a:r>
          </a:p>
          <a:p>
            <a:r>
              <a:rPr lang="en-GB" b="1" dirty="0"/>
              <a:t>Ethnicity </a:t>
            </a:r>
            <a:r>
              <a:rPr lang="en-GB" dirty="0"/>
              <a:t>– Biological divisions are not always translated into national differences, but when they do, it is powerful: Chinese, Japanese, Scandinavian.</a:t>
            </a:r>
          </a:p>
          <a:p>
            <a:r>
              <a:rPr lang="en-GB" b="1" dirty="0"/>
              <a:t>Geography </a:t>
            </a:r>
            <a:r>
              <a:rPr lang="en-GB" dirty="0"/>
              <a:t>– Occupation of territory plus a spiritual attachment to it. This applies to the Jewish people as much as religion = an exaggerated attachment to the land, known as Zionism. Or Russians to their ‘motherland’.</a:t>
            </a:r>
            <a:endParaRPr lang="en-GB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8214" y="365125"/>
            <a:ext cx="10945586" cy="72888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 concept of nation:</a:t>
            </a:r>
          </a:p>
        </p:txBody>
      </p:sp>
    </p:spTree>
    <p:extLst>
      <p:ext uri="{BB962C8B-B14F-4D97-AF65-F5344CB8AC3E}">
        <p14:creationId xmlns:p14="http://schemas.microsoft.com/office/powerpoint/2010/main" val="39565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" y="1094014"/>
            <a:ext cx="12077699" cy="5551715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The state</a:t>
            </a:r>
            <a:r>
              <a:rPr lang="en-GB" b="1" dirty="0"/>
              <a:t> </a:t>
            </a:r>
            <a:r>
              <a:rPr lang="en-GB" dirty="0"/>
              <a:t>- &amp; </a:t>
            </a:r>
            <a:r>
              <a:rPr lang="en-GB" b="1" dirty="0">
                <a:solidFill>
                  <a:srgbClr val="0070C0"/>
                </a:solidFill>
              </a:rPr>
              <a:t>self-determination</a:t>
            </a:r>
          </a:p>
          <a:p>
            <a:r>
              <a:rPr lang="en-GB" dirty="0"/>
              <a:t>Arose during the </a:t>
            </a:r>
            <a:r>
              <a:rPr lang="en-GB" dirty="0">
                <a:solidFill>
                  <a:srgbClr val="0070C0"/>
                </a:solidFill>
              </a:rPr>
              <a:t>Enlightenment period</a:t>
            </a:r>
            <a:r>
              <a:rPr lang="en-GB" dirty="0"/>
              <a:t>. </a:t>
            </a:r>
            <a:r>
              <a:rPr lang="en-GB" b="1" dirty="0">
                <a:solidFill>
                  <a:srgbClr val="FF0000"/>
                </a:solidFill>
              </a:rPr>
              <a:t>Jean-Jacques Rousseau </a:t>
            </a:r>
            <a:r>
              <a:rPr lang="en-GB" dirty="0"/>
              <a:t>being a principal advocate, he argued (with other Enlightenment philosophers) that self-determination of peoples was necessary as a reaction to absolute monarchy.</a:t>
            </a:r>
          </a:p>
          <a:p>
            <a:r>
              <a:rPr lang="en-GB" dirty="0"/>
              <a:t>Self-determination being a key step on the road to democratic states.</a:t>
            </a:r>
          </a:p>
          <a:p>
            <a:r>
              <a:rPr lang="en-GB" dirty="0"/>
              <a:t>Thinking that was central to both the French &amp; American revolutions.</a:t>
            </a:r>
          </a:p>
          <a:p>
            <a:r>
              <a:rPr lang="en-GB" dirty="0"/>
              <a:t>C19th – self-determination was thwarted by imperialism, but during this century the desire for a self-determined state was central to international affairs.</a:t>
            </a:r>
          </a:p>
          <a:p>
            <a:pPr lvl="1"/>
            <a:r>
              <a:rPr lang="en-GB" sz="2800" dirty="0"/>
              <a:t>Spanish Empire was essentially gone by the 1860s (Argentina 1861)</a:t>
            </a:r>
          </a:p>
          <a:p>
            <a:pPr lvl="1"/>
            <a:r>
              <a:rPr lang="en-GB" sz="2800" dirty="0"/>
              <a:t>Austro-Hungarian Empire – WWI (</a:t>
            </a:r>
            <a:r>
              <a:rPr lang="en-GB" sz="2800" b="1" dirty="0">
                <a:solidFill>
                  <a:srgbClr val="7030A0"/>
                </a:solidFill>
              </a:rPr>
              <a:t>see p. 306 in text book</a:t>
            </a:r>
            <a:r>
              <a:rPr lang="en-GB" sz="2800" dirty="0"/>
              <a:t>)</a:t>
            </a:r>
          </a:p>
          <a:p>
            <a:pPr lvl="1"/>
            <a:r>
              <a:rPr lang="en-GB" sz="2800" dirty="0"/>
              <a:t>Wilson’s 14 Points – Self-determination principal at core of Treaty of Versailles &amp; UN.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5557" y="365125"/>
            <a:ext cx="10978243" cy="72888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 concept of the state</a:t>
            </a:r>
          </a:p>
        </p:txBody>
      </p:sp>
    </p:spTree>
    <p:extLst>
      <p:ext uri="{BB962C8B-B14F-4D97-AF65-F5344CB8AC3E}">
        <p14:creationId xmlns:p14="http://schemas.microsoft.com/office/powerpoint/2010/main" val="4999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094014"/>
            <a:ext cx="11919857" cy="55843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The nation-state </a:t>
            </a:r>
            <a:r>
              <a:rPr lang="en-GB" dirty="0"/>
              <a:t>– central to the notion &amp; creation of statehood.</a:t>
            </a:r>
          </a:p>
          <a:p>
            <a:r>
              <a:rPr lang="en-GB" dirty="0"/>
              <a:t>A political identity, that enjoys sovereignty &amp; equal status with other states.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88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 the nation-state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515" y="2302329"/>
            <a:ext cx="11527971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Q. Are all nations states? Are all states nations?</a:t>
            </a: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  <a:p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0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094014"/>
            <a:ext cx="11805557" cy="576398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Culturalism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The way some nations identify themselves.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nation has a unique powerful mix of shared values &amp; history.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C18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Herder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argued culture is crucial in understanding a nation’s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volksgeist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(‘folk spirit’)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- Herder is a key developer of culturalism.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- Has a darker side – 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expansionist nationalism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(one culture’s 		superior to another, thus justifying imperialism.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- Some nations do not seek self-determination, preferring to be part 	of a larger nation, as long as there’s freedom to be who they are, 	e.g. the Welsh.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- Culturalism emphasises the emotional links people have with their 	nation (‘</a:t>
            </a: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mystical ties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’).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8214" y="365125"/>
            <a:ext cx="10945586" cy="72888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 nationalist theories</a:t>
            </a:r>
          </a:p>
        </p:txBody>
      </p:sp>
    </p:spTree>
    <p:extLst>
      <p:ext uri="{BB962C8B-B14F-4D97-AF65-F5344CB8AC3E}">
        <p14:creationId xmlns:p14="http://schemas.microsoft.com/office/powerpoint/2010/main" val="364471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257300"/>
            <a:ext cx="11772900" cy="56007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Racialism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A few nations have identified themselves on the basis of race.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Racialism is the belief that there is not a single human race, but a number of distinct races.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Based upon biological understandings, therefore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unchangeable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e.g. one is born into a specific race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minority of nationalists agree with this theoretical perspective.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Nationalist who use race as a determining factor are highly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One cannot be part of a nation unless born to it (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Nazi Germany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Racialism can be seen as a perversion of culturalism, turning culturalism into something far darker than its definitive meaning.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214" y="365125"/>
            <a:ext cx="10945586" cy="72888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 nationalist theories</a:t>
            </a:r>
          </a:p>
        </p:txBody>
      </p:sp>
    </p:spTree>
    <p:extLst>
      <p:ext uri="{BB962C8B-B14F-4D97-AF65-F5344CB8AC3E}">
        <p14:creationId xmlns:p14="http://schemas.microsoft.com/office/powerpoint/2010/main" val="91645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240971"/>
            <a:ext cx="5143500" cy="5421086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Internationalism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– Generally the belief that the peoples of the world should connect and reach out across national borders.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Nations/states should look to what is best for the world, rather than just what is best for national self-interest.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worksheet...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999">
            <a:off x="5339443" y="1502228"/>
            <a:ext cx="6551588" cy="48985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8214" y="365125"/>
            <a:ext cx="10945586" cy="72888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Core ideas &amp; Principles: nationalist theories</a:t>
            </a:r>
          </a:p>
        </p:txBody>
      </p:sp>
    </p:spTree>
    <p:extLst>
      <p:ext uri="{BB962C8B-B14F-4D97-AF65-F5344CB8AC3E}">
        <p14:creationId xmlns:p14="http://schemas.microsoft.com/office/powerpoint/2010/main" val="305610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1175</Words>
  <Application>Microsoft Office PowerPoint</Application>
  <PresentationFormat>Widescreen</PresentationFormat>
  <Paragraphs>107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NATIONALISM</vt:lpstr>
      <vt:lpstr>Core ideas &amp; Principles:</vt:lpstr>
      <vt:lpstr>Core ideas &amp; Principles:</vt:lpstr>
      <vt:lpstr>Core ideas &amp; Principles: concept of nation:</vt:lpstr>
      <vt:lpstr>Core ideas &amp; Principles: concept of the state</vt:lpstr>
      <vt:lpstr>Core ideas &amp; Principles: the nation-state</vt:lpstr>
      <vt:lpstr>Core ideas &amp; Principles: nationalist theories</vt:lpstr>
      <vt:lpstr>Core ideas &amp; Principles: nationalist theories</vt:lpstr>
      <vt:lpstr>Core ideas &amp; Principles: nationalist theories</vt:lpstr>
      <vt:lpstr>Core ideas &amp; Principles: nationalist theories</vt:lpstr>
    </vt:vector>
  </TitlesOfParts>
  <Company>Loughborough Endowed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</dc:title>
  <dc:creator>Mike Dawkins</dc:creator>
  <cp:lastModifiedBy>M. Dawkins</cp:lastModifiedBy>
  <cp:revision>23</cp:revision>
  <dcterms:created xsi:type="dcterms:W3CDTF">2019-01-25T14:35:10Z</dcterms:created>
  <dcterms:modified xsi:type="dcterms:W3CDTF">2021-12-10T15:48:55Z</dcterms:modified>
</cp:coreProperties>
</file>