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83" r:id="rId8"/>
    <p:sldId id="286" r:id="rId9"/>
    <p:sldId id="276" r:id="rId10"/>
    <p:sldId id="285" r:id="rId11"/>
    <p:sldId id="277" r:id="rId12"/>
    <p:sldId id="278" r:id="rId13"/>
    <p:sldId id="279" r:id="rId14"/>
    <p:sldId id="284" r:id="rId15"/>
    <p:sldId id="282" r:id="rId16"/>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223171-AEF5-4488-99C5-715C4C80E3F0}" v="2" dt="2022-09-29T16:07:26.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23" autoAdjust="0"/>
  </p:normalViewPr>
  <p:slideViewPr>
    <p:cSldViewPr>
      <p:cViewPr>
        <p:scale>
          <a:sx n="61" d="100"/>
          <a:sy n="61" d="100"/>
        </p:scale>
        <p:origin x="624"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 Dawkins" userId="941fe478-2ffb-43c7-8900-89a1fcf1abb8" providerId="ADAL" clId="{7B223171-AEF5-4488-99C5-715C4C80E3F0}"/>
    <pc:docChg chg="custSel addSld delSld modSld">
      <pc:chgData name="M. Dawkins" userId="941fe478-2ffb-43c7-8900-89a1fcf1abb8" providerId="ADAL" clId="{7B223171-AEF5-4488-99C5-715C4C80E3F0}" dt="2022-09-29T16:07:36.092" v="290" actId="1076"/>
      <pc:docMkLst>
        <pc:docMk/>
      </pc:docMkLst>
      <pc:sldChg chg="modSp mod">
        <pc:chgData name="M. Dawkins" userId="941fe478-2ffb-43c7-8900-89a1fcf1abb8" providerId="ADAL" clId="{7B223171-AEF5-4488-99C5-715C4C80E3F0}" dt="2022-09-29T15:57:38.444" v="83" actId="27636"/>
        <pc:sldMkLst>
          <pc:docMk/>
          <pc:sldMk cId="197218506" sldId="276"/>
        </pc:sldMkLst>
        <pc:spChg chg="mod">
          <ac:chgData name="M. Dawkins" userId="941fe478-2ffb-43c7-8900-89a1fcf1abb8" providerId="ADAL" clId="{7B223171-AEF5-4488-99C5-715C4C80E3F0}" dt="2022-09-29T15:57:38.444" v="83" actId="27636"/>
          <ac:spMkLst>
            <pc:docMk/>
            <pc:sldMk cId="197218506" sldId="276"/>
            <ac:spMk id="3" creationId="{00000000-0000-0000-0000-000000000000}"/>
          </ac:spMkLst>
        </pc:spChg>
      </pc:sldChg>
      <pc:sldChg chg="modSp mod">
        <pc:chgData name="M. Dawkins" userId="941fe478-2ffb-43c7-8900-89a1fcf1abb8" providerId="ADAL" clId="{7B223171-AEF5-4488-99C5-715C4C80E3F0}" dt="2022-09-29T15:35:41.357" v="3" actId="255"/>
        <pc:sldMkLst>
          <pc:docMk/>
          <pc:sldMk cId="4103139616" sldId="277"/>
        </pc:sldMkLst>
        <pc:spChg chg="mod">
          <ac:chgData name="M. Dawkins" userId="941fe478-2ffb-43c7-8900-89a1fcf1abb8" providerId="ADAL" clId="{7B223171-AEF5-4488-99C5-715C4C80E3F0}" dt="2022-09-29T15:35:41.357" v="3" actId="255"/>
          <ac:spMkLst>
            <pc:docMk/>
            <pc:sldMk cId="4103139616" sldId="277"/>
            <ac:spMk id="3" creationId="{00000000-0000-0000-0000-000000000000}"/>
          </ac:spMkLst>
        </pc:spChg>
      </pc:sldChg>
      <pc:sldChg chg="modSp mod modNotesTx">
        <pc:chgData name="M. Dawkins" userId="941fe478-2ffb-43c7-8900-89a1fcf1abb8" providerId="ADAL" clId="{7B223171-AEF5-4488-99C5-715C4C80E3F0}" dt="2022-09-29T15:41:54.299" v="48" actId="20577"/>
        <pc:sldMkLst>
          <pc:docMk/>
          <pc:sldMk cId="3609809291" sldId="278"/>
        </pc:sldMkLst>
        <pc:spChg chg="mod">
          <ac:chgData name="M. Dawkins" userId="941fe478-2ffb-43c7-8900-89a1fcf1abb8" providerId="ADAL" clId="{7B223171-AEF5-4488-99C5-715C4C80E3F0}" dt="2022-09-29T15:39:29.123" v="9" actId="20577"/>
          <ac:spMkLst>
            <pc:docMk/>
            <pc:sldMk cId="3609809291" sldId="278"/>
            <ac:spMk id="3" creationId="{00000000-0000-0000-0000-000000000000}"/>
          </ac:spMkLst>
        </pc:spChg>
      </pc:sldChg>
      <pc:sldChg chg="modSp mod">
        <pc:chgData name="M. Dawkins" userId="941fe478-2ffb-43c7-8900-89a1fcf1abb8" providerId="ADAL" clId="{7B223171-AEF5-4488-99C5-715C4C80E3F0}" dt="2022-09-29T15:54:33.765" v="79"/>
        <pc:sldMkLst>
          <pc:docMk/>
          <pc:sldMk cId="1055806815" sldId="279"/>
        </pc:sldMkLst>
        <pc:spChg chg="mod">
          <ac:chgData name="M. Dawkins" userId="941fe478-2ffb-43c7-8900-89a1fcf1abb8" providerId="ADAL" clId="{7B223171-AEF5-4488-99C5-715C4C80E3F0}" dt="2022-09-29T15:54:33.765" v="79"/>
          <ac:spMkLst>
            <pc:docMk/>
            <pc:sldMk cId="1055806815" sldId="279"/>
            <ac:spMk id="3" creationId="{00000000-0000-0000-0000-000000000000}"/>
          </ac:spMkLst>
        </pc:spChg>
      </pc:sldChg>
      <pc:sldChg chg="del">
        <pc:chgData name="M. Dawkins" userId="941fe478-2ffb-43c7-8900-89a1fcf1abb8" providerId="ADAL" clId="{7B223171-AEF5-4488-99C5-715C4C80E3F0}" dt="2022-09-29T15:50:39.081" v="54" actId="2696"/>
        <pc:sldMkLst>
          <pc:docMk/>
          <pc:sldMk cId="1291211926" sldId="281"/>
        </pc:sldMkLst>
      </pc:sldChg>
      <pc:sldChg chg="modSp new mod">
        <pc:chgData name="M. Dawkins" userId="941fe478-2ffb-43c7-8900-89a1fcf1abb8" providerId="ADAL" clId="{7B223171-AEF5-4488-99C5-715C4C80E3F0}" dt="2022-09-29T16:02:27.148" v="231" actId="20577"/>
        <pc:sldMkLst>
          <pc:docMk/>
          <pc:sldMk cId="3794000774" sldId="285"/>
        </pc:sldMkLst>
        <pc:spChg chg="mod">
          <ac:chgData name="M. Dawkins" userId="941fe478-2ffb-43c7-8900-89a1fcf1abb8" providerId="ADAL" clId="{7B223171-AEF5-4488-99C5-715C4C80E3F0}" dt="2022-09-29T16:02:09.049" v="216" actId="6549"/>
          <ac:spMkLst>
            <pc:docMk/>
            <pc:sldMk cId="3794000774" sldId="285"/>
            <ac:spMk id="2" creationId="{3E62A37B-5275-AB4C-40AE-6B1AF934F6B1}"/>
          </ac:spMkLst>
        </pc:spChg>
        <pc:spChg chg="mod">
          <ac:chgData name="M. Dawkins" userId="941fe478-2ffb-43c7-8900-89a1fcf1abb8" providerId="ADAL" clId="{7B223171-AEF5-4488-99C5-715C4C80E3F0}" dt="2022-09-29T16:02:27.148" v="231" actId="20577"/>
          <ac:spMkLst>
            <pc:docMk/>
            <pc:sldMk cId="3794000774" sldId="285"/>
            <ac:spMk id="3" creationId="{415C3C75-152A-7947-8375-F231985F45A8}"/>
          </ac:spMkLst>
        </pc:spChg>
      </pc:sldChg>
      <pc:sldChg chg="addSp modSp new mod">
        <pc:chgData name="M. Dawkins" userId="941fe478-2ffb-43c7-8900-89a1fcf1abb8" providerId="ADAL" clId="{7B223171-AEF5-4488-99C5-715C4C80E3F0}" dt="2022-09-29T16:07:36.092" v="290" actId="1076"/>
        <pc:sldMkLst>
          <pc:docMk/>
          <pc:sldMk cId="298293940" sldId="286"/>
        </pc:sldMkLst>
        <pc:spChg chg="mod">
          <ac:chgData name="M. Dawkins" userId="941fe478-2ffb-43c7-8900-89a1fcf1abb8" providerId="ADAL" clId="{7B223171-AEF5-4488-99C5-715C4C80E3F0}" dt="2022-09-29T16:05:27.150" v="261" actId="20577"/>
          <ac:spMkLst>
            <pc:docMk/>
            <pc:sldMk cId="298293940" sldId="286"/>
            <ac:spMk id="2" creationId="{E226BB78-7287-3596-C1F6-B4D21BA988CC}"/>
          </ac:spMkLst>
        </pc:spChg>
        <pc:spChg chg="mod">
          <ac:chgData name="M. Dawkins" userId="941fe478-2ffb-43c7-8900-89a1fcf1abb8" providerId="ADAL" clId="{7B223171-AEF5-4488-99C5-715C4C80E3F0}" dt="2022-09-29T16:06:40.237" v="285" actId="20577"/>
          <ac:spMkLst>
            <pc:docMk/>
            <pc:sldMk cId="298293940" sldId="286"/>
            <ac:spMk id="3" creationId="{B3BC5876-E96F-1A9F-9148-14947AE375A7}"/>
          </ac:spMkLst>
        </pc:spChg>
        <pc:picChg chg="add mod">
          <ac:chgData name="M. Dawkins" userId="941fe478-2ffb-43c7-8900-89a1fcf1abb8" providerId="ADAL" clId="{7B223171-AEF5-4488-99C5-715C4C80E3F0}" dt="2022-09-29T16:07:36.092" v="290" actId="1076"/>
          <ac:picMkLst>
            <pc:docMk/>
            <pc:sldMk cId="298293940" sldId="286"/>
            <ac:picMk id="4" creationId="{33C13E37-C5B8-3C21-634A-C88C3D59F7E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5482" y="0"/>
            <a:ext cx="2911263" cy="492760"/>
          </a:xfrm>
          <a:prstGeom prst="rect">
            <a:avLst/>
          </a:prstGeom>
        </p:spPr>
        <p:txBody>
          <a:bodyPr vert="horz" lIns="91440" tIns="45720" rIns="91440" bIns="45720" rtlCol="0"/>
          <a:lstStyle>
            <a:lvl1pPr algn="r">
              <a:defRPr sz="1200"/>
            </a:lvl1pPr>
          </a:lstStyle>
          <a:p>
            <a:fld id="{908DD64F-7765-4289-AB63-25B37F250E2C}" type="datetimeFigureOut">
              <a:rPr lang="en-GB" smtClean="0"/>
              <a:t>29/09/2022</a:t>
            </a:fld>
            <a:endParaRPr lang="en-GB"/>
          </a:p>
        </p:txBody>
      </p:sp>
      <p:sp>
        <p:nvSpPr>
          <p:cNvPr id="4" name="Footer Placeholder 3"/>
          <p:cNvSpPr>
            <a:spLocks noGrp="1"/>
          </p:cNvSpPr>
          <p:nvPr>
            <p:ph type="ftr" sz="quarter" idx="2"/>
          </p:nvPr>
        </p:nvSpPr>
        <p:spPr>
          <a:xfrm>
            <a:off x="0" y="9360730"/>
            <a:ext cx="2911263" cy="49276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05482" y="9360730"/>
            <a:ext cx="2911263" cy="492760"/>
          </a:xfrm>
          <a:prstGeom prst="rect">
            <a:avLst/>
          </a:prstGeom>
        </p:spPr>
        <p:txBody>
          <a:bodyPr vert="horz" lIns="91440" tIns="45720" rIns="91440" bIns="45720" rtlCol="0" anchor="b"/>
          <a:lstStyle>
            <a:lvl1pPr algn="r">
              <a:defRPr sz="1200"/>
            </a:lvl1pPr>
          </a:lstStyle>
          <a:p>
            <a:fld id="{B838277A-37C1-4D5D-ACBA-16F49DD045FE}" type="slidenum">
              <a:rPr lang="en-GB" smtClean="0"/>
              <a:t>‹#›</a:t>
            </a:fld>
            <a:endParaRPr lang="en-GB"/>
          </a:p>
        </p:txBody>
      </p:sp>
    </p:spTree>
    <p:extLst>
      <p:ext uri="{BB962C8B-B14F-4D97-AF65-F5344CB8AC3E}">
        <p14:creationId xmlns:p14="http://schemas.microsoft.com/office/powerpoint/2010/main" val="3607572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475" cy="492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5238" y="0"/>
            <a:ext cx="2911475" cy="492125"/>
          </a:xfrm>
          <a:prstGeom prst="rect">
            <a:avLst/>
          </a:prstGeom>
        </p:spPr>
        <p:txBody>
          <a:bodyPr vert="horz" lIns="91440" tIns="45720" rIns="91440" bIns="45720" rtlCol="0"/>
          <a:lstStyle>
            <a:lvl1pPr algn="r">
              <a:defRPr sz="1200"/>
            </a:lvl1pPr>
          </a:lstStyle>
          <a:p>
            <a:fld id="{B1387607-5019-496B-B552-06EC9E83E975}" type="datetimeFigureOut">
              <a:rPr lang="en-GB" smtClean="0"/>
              <a:t>29/09/2022</a:t>
            </a:fld>
            <a:endParaRPr lang="en-GB"/>
          </a:p>
        </p:txBody>
      </p:sp>
      <p:sp>
        <p:nvSpPr>
          <p:cNvPr id="4" name="Slide Image Placeholder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1513" y="4681538"/>
            <a:ext cx="5375275" cy="44338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1488"/>
            <a:ext cx="2911475" cy="4921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5238" y="9361488"/>
            <a:ext cx="2911475" cy="492125"/>
          </a:xfrm>
          <a:prstGeom prst="rect">
            <a:avLst/>
          </a:prstGeom>
        </p:spPr>
        <p:txBody>
          <a:bodyPr vert="horz" lIns="91440" tIns="45720" rIns="91440" bIns="45720" rtlCol="0" anchor="b"/>
          <a:lstStyle>
            <a:lvl1pPr algn="r">
              <a:defRPr sz="1200"/>
            </a:lvl1pPr>
          </a:lstStyle>
          <a:p>
            <a:fld id="{3E60219A-F521-4DB6-9E27-6C049F031136}" type="slidenum">
              <a:rPr lang="en-GB" smtClean="0"/>
              <a:t>‹#›</a:t>
            </a:fld>
            <a:endParaRPr lang="en-GB"/>
          </a:p>
        </p:txBody>
      </p:sp>
    </p:spTree>
    <p:extLst>
      <p:ext uri="{BB962C8B-B14F-4D97-AF65-F5344CB8AC3E}">
        <p14:creationId xmlns:p14="http://schemas.microsoft.com/office/powerpoint/2010/main" val="423636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President Trump delivered one of the longest State of the Union speeches in history.</a:t>
            </a:r>
          </a:p>
          <a:p>
            <a:r>
              <a:rPr lang="en-GB" dirty="0"/>
              <a:t>Clocking in at one hour and 20 minutes, it was the third longest, behind two from President Bill Clinton in 2000 and 1995.</a:t>
            </a:r>
          </a:p>
        </p:txBody>
      </p:sp>
      <p:sp>
        <p:nvSpPr>
          <p:cNvPr id="4" name="Slide Number Placeholder 3"/>
          <p:cNvSpPr>
            <a:spLocks noGrp="1"/>
          </p:cNvSpPr>
          <p:nvPr>
            <p:ph type="sldNum" sz="quarter" idx="10"/>
          </p:nvPr>
        </p:nvSpPr>
        <p:spPr/>
        <p:txBody>
          <a:bodyPr/>
          <a:lstStyle/>
          <a:p>
            <a:fld id="{3E60219A-F521-4DB6-9E27-6C049F031136}" type="slidenum">
              <a:rPr lang="en-GB" smtClean="0"/>
              <a:t>11</a:t>
            </a:fld>
            <a:endParaRPr lang="en-GB"/>
          </a:p>
        </p:txBody>
      </p:sp>
    </p:spTree>
    <p:extLst>
      <p:ext uri="{BB962C8B-B14F-4D97-AF65-F5344CB8AC3E}">
        <p14:creationId xmlns:p14="http://schemas.microsoft.com/office/powerpoint/2010/main" val="405173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faction vids approx. 10 mins each</a:t>
            </a:r>
          </a:p>
        </p:txBody>
      </p:sp>
      <p:sp>
        <p:nvSpPr>
          <p:cNvPr id="4" name="Slide Number Placeholder 3"/>
          <p:cNvSpPr>
            <a:spLocks noGrp="1"/>
          </p:cNvSpPr>
          <p:nvPr>
            <p:ph type="sldNum" sz="quarter" idx="5"/>
          </p:nvPr>
        </p:nvSpPr>
        <p:spPr/>
        <p:txBody>
          <a:bodyPr/>
          <a:lstStyle/>
          <a:p>
            <a:fld id="{3E60219A-F521-4DB6-9E27-6C049F031136}" type="slidenum">
              <a:rPr lang="en-GB" smtClean="0"/>
              <a:t>12</a:t>
            </a:fld>
            <a:endParaRPr lang="en-GB"/>
          </a:p>
        </p:txBody>
      </p:sp>
    </p:spTree>
    <p:extLst>
      <p:ext uri="{BB962C8B-B14F-4D97-AF65-F5344CB8AC3E}">
        <p14:creationId xmlns:p14="http://schemas.microsoft.com/office/powerpoint/2010/main" val="262425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953EA71-D4F7-452C-8547-9FF94943E8A3}"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425844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53EA71-D4F7-452C-8547-9FF94943E8A3}"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166486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53EA71-D4F7-452C-8547-9FF94943E8A3}"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24689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53EA71-D4F7-452C-8547-9FF94943E8A3}"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243782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53EA71-D4F7-452C-8547-9FF94943E8A3}" type="datetimeFigureOut">
              <a:rPr lang="en-GB" smtClean="0"/>
              <a:t>29/09/2022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167163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953EA71-D4F7-452C-8547-9FF94943E8A3}" type="datetimeFigureOut">
              <a:rPr lang="en-GB" smtClean="0"/>
              <a:t>29/09/2022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374736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953EA71-D4F7-452C-8547-9FF94943E8A3}" type="datetimeFigureOut">
              <a:rPr lang="en-GB" smtClean="0"/>
              <a:t>29/09/2022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257116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953EA71-D4F7-452C-8547-9FF94943E8A3}" type="datetimeFigureOut">
              <a:rPr lang="en-GB" smtClean="0"/>
              <a:t>29/09/2022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4787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3EA71-D4F7-452C-8547-9FF94943E8A3}" type="datetimeFigureOut">
              <a:rPr lang="en-GB" smtClean="0"/>
              <a:t>29/09/2022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372327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53EA71-D4F7-452C-8547-9FF94943E8A3}" type="datetimeFigureOut">
              <a:rPr lang="en-GB" smtClean="0"/>
              <a:t>29/09/2022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278809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53EA71-D4F7-452C-8547-9FF94943E8A3}" type="datetimeFigureOut">
              <a:rPr lang="en-GB" smtClean="0"/>
              <a:t>29/09/2022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6E9C98-E40A-4B21-A324-B948678894A6}" type="slidenum">
              <a:rPr lang="en-GB" smtClean="0"/>
              <a:t>‹#›</a:t>
            </a:fld>
            <a:endParaRPr lang="en-GB"/>
          </a:p>
        </p:txBody>
      </p:sp>
    </p:spTree>
    <p:extLst>
      <p:ext uri="{BB962C8B-B14F-4D97-AF65-F5344CB8AC3E}">
        <p14:creationId xmlns:p14="http://schemas.microsoft.com/office/powerpoint/2010/main" val="141858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3EA71-D4F7-452C-8547-9FF94943E8A3}" type="datetimeFigureOut">
              <a:rPr lang="en-GB" smtClean="0"/>
              <a:t>29/09/2022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E9C98-E40A-4B21-A324-B948678894A6}" type="slidenum">
              <a:rPr lang="en-GB" smtClean="0"/>
              <a:t>‹#›</a:t>
            </a:fld>
            <a:endParaRPr lang="en-GB"/>
          </a:p>
        </p:txBody>
      </p:sp>
    </p:spTree>
    <p:extLst>
      <p:ext uri="{BB962C8B-B14F-4D97-AF65-F5344CB8AC3E}">
        <p14:creationId xmlns:p14="http://schemas.microsoft.com/office/powerpoint/2010/main" val="3930584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BAfZ5_DAXFI" TargetMode="External"/><Relationship Id="rId2" Type="http://schemas.openxmlformats.org/officeDocument/2006/relationships/hyperlink" Target="https://www.youtube.com/watch?v=VJjFX8ecxX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ition.cnn.com/2018/01/29/politics/state-of-the-union-address-sotu-everything-you-need-to-know/index.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DZCjUnNVgqo" TargetMode="External"/><Relationship Id="rId4" Type="http://schemas.openxmlformats.org/officeDocument/2006/relationships/hyperlink" Target="https://www.youtube.com/watch?v=K7OU5VA9c4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BEonEN3v6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tEczkhfLwqM" TargetMode="External"/><Relationship Id="rId5" Type="http://schemas.openxmlformats.org/officeDocument/2006/relationships/hyperlink" Target="https://www.billboard.com/articles/news/7573677/democrat-president-2020-election-bernie-sanders-elizabeth-warren" TargetMode="External"/><Relationship Id="rId4" Type="http://schemas.openxmlformats.org/officeDocument/2006/relationships/hyperlink" Target="https://www.youtube.com/watch?v=buI17cxO6yw"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vox.com/2021/5/10/22425178/catalist-report-2020-election-biden-trump-demographics" TargetMode="External"/><Relationship Id="rId2" Type="http://schemas.openxmlformats.org/officeDocument/2006/relationships/hyperlink" Target="https://www.pewresearch.org/politics/2021/06/30/behind-bidens-2020-victory/" TargetMode="External"/><Relationship Id="rId1" Type="http://schemas.openxmlformats.org/officeDocument/2006/relationships/slideLayout" Target="../slideLayouts/slideLayout2.xml"/><Relationship Id="rId4" Type="http://schemas.openxmlformats.org/officeDocument/2006/relationships/hyperlink" Target="https://fivethirtyeight.com/features/how-trump-has-redefined-conservatis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amartino.com/projects/rise_of_partisanship/img/Cover_white.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heguardian.com/us-news/ng-interactive/2020/nov/09/senate-and-house-elections-2020-full-results-for-congres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FEorkWtPF0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iAH7HUDMdjM" TargetMode="External"/><Relationship Id="rId2" Type="http://schemas.openxmlformats.org/officeDocument/2006/relationships/hyperlink" Target="https://www.youtube.com/watch?v=VurSzZ37aPI"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1540" y="260648"/>
            <a:ext cx="7772400" cy="1470025"/>
          </a:xfrm>
        </p:spPr>
        <p:txBody>
          <a:bodyPr>
            <a:noAutofit/>
          </a:bodyPr>
          <a:lstStyle/>
          <a:p>
            <a:r>
              <a:rPr lang="en-GB" sz="4000" b="1" dirty="0"/>
              <a:t>Demo &amp; Part: 5.2 Key Ides &amp; Principles of the Republican &amp; Democratic Parties</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01" b="3861"/>
          <a:stretch/>
        </p:blipFill>
        <p:spPr bwMode="auto">
          <a:xfrm>
            <a:off x="1547664" y="1988840"/>
            <a:ext cx="6084168" cy="4608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7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2A37B-5275-AB4C-40AE-6B1AF934F6B1}"/>
              </a:ext>
            </a:extLst>
          </p:cNvPr>
          <p:cNvSpPr>
            <a:spLocks noGrp="1"/>
          </p:cNvSpPr>
          <p:nvPr>
            <p:ph type="title"/>
          </p:nvPr>
        </p:nvSpPr>
        <p:spPr/>
        <p:txBody>
          <a:bodyPr>
            <a:normAutofit/>
          </a:bodyPr>
          <a:lstStyle/>
          <a:p>
            <a:r>
              <a:rPr lang="en-GB" dirty="0"/>
              <a:t>2022 midterms – issues</a:t>
            </a:r>
          </a:p>
        </p:txBody>
      </p:sp>
      <p:sp>
        <p:nvSpPr>
          <p:cNvPr id="3" name="Content Placeholder 2">
            <a:extLst>
              <a:ext uri="{FF2B5EF4-FFF2-40B4-BE49-F238E27FC236}">
                <a16:creationId xmlns:a16="http://schemas.microsoft.com/office/drawing/2014/main" id="{415C3C75-152A-7947-8375-F231985F45A8}"/>
              </a:ext>
            </a:extLst>
          </p:cNvPr>
          <p:cNvSpPr>
            <a:spLocks noGrp="1"/>
          </p:cNvSpPr>
          <p:nvPr>
            <p:ph idx="1"/>
          </p:nvPr>
        </p:nvSpPr>
        <p:spPr/>
        <p:txBody>
          <a:bodyPr/>
          <a:lstStyle/>
          <a:p>
            <a:endParaRPr lang="en-GB" dirty="0"/>
          </a:p>
          <a:p>
            <a:r>
              <a:rPr lang="en-GB" dirty="0"/>
              <a:t>Abortion : </a:t>
            </a:r>
            <a:r>
              <a:rPr lang="en-GB" dirty="0">
                <a:hlinkClick r:id="rId2"/>
              </a:rPr>
              <a:t>Abortion set to be major issue for voters in midterm elections | WNT – YouTube</a:t>
            </a:r>
            <a:endParaRPr lang="en-GB" dirty="0"/>
          </a:p>
          <a:p>
            <a:endParaRPr lang="en-GB" dirty="0"/>
          </a:p>
          <a:p>
            <a:r>
              <a:rPr lang="en-GB" dirty="0"/>
              <a:t>Urban vs rural: </a:t>
            </a:r>
            <a:r>
              <a:rPr lang="en-GB" dirty="0">
                <a:hlinkClick r:id="rId3"/>
              </a:rPr>
              <a:t>The American Urban/Rural Political Divide - YouTube</a:t>
            </a:r>
            <a:endParaRPr lang="en-GB" dirty="0"/>
          </a:p>
        </p:txBody>
      </p:sp>
    </p:spTree>
    <p:extLst>
      <p:ext uri="{BB962C8B-B14F-4D97-AF65-F5344CB8AC3E}">
        <p14:creationId xmlns:p14="http://schemas.microsoft.com/office/powerpoint/2010/main" val="3794000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59300"/>
            <a:ext cx="8856984" cy="5810059"/>
          </a:xfrm>
        </p:spPr>
        <p:txBody>
          <a:bodyPr>
            <a:normAutofit fontScale="92500" lnSpcReduction="10000"/>
          </a:bodyPr>
          <a:lstStyle/>
          <a:p>
            <a:r>
              <a:rPr lang="en-GB" sz="2800" dirty="0"/>
              <a:t>The formal basis for the State of the Union Address is from the U.S. Constitution: The President “shall from time to time give to the Congress Information of the State of the Union, and recommend to their Consideration such measures as he shall judge necessary and expedient.” Article II, Section 3, Clause 1.</a:t>
            </a:r>
          </a:p>
          <a:p>
            <a:r>
              <a:rPr lang="en-GB" sz="2800" dirty="0"/>
              <a:t>‘Idiots guide’/overview: </a:t>
            </a:r>
            <a:r>
              <a:rPr lang="en-GB" sz="2800" dirty="0">
                <a:hlinkClick r:id="rId3"/>
              </a:rPr>
              <a:t>https://edition.cnn.com/2018/01/29/politics/state-of-the-union-address-sotu-everything-you-need-to-know/index.html</a:t>
            </a:r>
            <a:endParaRPr lang="en-GB" sz="2800" dirty="0"/>
          </a:p>
          <a:p>
            <a:r>
              <a:rPr lang="en-GB" sz="2800" dirty="0"/>
              <a:t>Trump’s 2020: </a:t>
            </a:r>
            <a:r>
              <a:rPr lang="en-GB" sz="2800" dirty="0">
                <a:hlinkClick r:id="rId4"/>
              </a:rPr>
              <a:t>https://www.youtube.com/watch?v=K7OU5VA9c48</a:t>
            </a:r>
            <a:endParaRPr lang="en-GB" sz="2800" dirty="0"/>
          </a:p>
          <a:p>
            <a:r>
              <a:rPr lang="en-GB" sz="2800" dirty="0" err="1"/>
              <a:t>Sleepy’s</a:t>
            </a:r>
            <a:r>
              <a:rPr lang="en-GB" sz="2800" dirty="0"/>
              <a:t> ‘almost’ State of the Union (April 2021):</a:t>
            </a:r>
          </a:p>
          <a:p>
            <a:pPr marL="0" indent="0">
              <a:buNone/>
            </a:pPr>
            <a:r>
              <a:rPr lang="en-GB" sz="2800" dirty="0">
                <a:hlinkClick r:id="rId5"/>
              </a:rPr>
              <a:t>Watch Highlights From Biden's First State Of The Union Address - YouTube</a:t>
            </a:r>
            <a:endParaRPr lang="en-GB" sz="2800" dirty="0"/>
          </a:p>
        </p:txBody>
      </p:sp>
      <p:sp>
        <p:nvSpPr>
          <p:cNvPr id="4" name="Title 1"/>
          <p:cNvSpPr>
            <a:spLocks noGrp="1"/>
          </p:cNvSpPr>
          <p:nvPr>
            <p:ph type="title"/>
          </p:nvPr>
        </p:nvSpPr>
        <p:spPr>
          <a:xfrm>
            <a:off x="611560" y="188640"/>
            <a:ext cx="8085584" cy="648072"/>
          </a:xfrm>
        </p:spPr>
        <p:txBody>
          <a:bodyPr>
            <a:normAutofit fontScale="90000"/>
          </a:bodyPr>
          <a:lstStyle/>
          <a:p>
            <a:r>
              <a:rPr lang="en-GB" sz="4000" b="1" dirty="0"/>
              <a:t>State of the Union</a:t>
            </a:r>
          </a:p>
        </p:txBody>
      </p:sp>
    </p:spTree>
    <p:extLst>
      <p:ext uri="{BB962C8B-B14F-4D97-AF65-F5344CB8AC3E}">
        <p14:creationId xmlns:p14="http://schemas.microsoft.com/office/powerpoint/2010/main" val="410313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640960" cy="5256584"/>
          </a:xfrm>
        </p:spPr>
        <p:txBody>
          <a:bodyPr>
            <a:normAutofit fontScale="92500" lnSpcReduction="20000"/>
          </a:bodyPr>
          <a:lstStyle/>
          <a:p>
            <a:r>
              <a:rPr lang="en-GB" dirty="0"/>
              <a:t>A useful insight into the factions in the Democratic Party: </a:t>
            </a:r>
            <a:r>
              <a:rPr lang="en-GB" dirty="0">
                <a:hlinkClick r:id="rId3"/>
              </a:rPr>
              <a:t>Democrat Party factions – YouTube</a:t>
            </a:r>
            <a:endParaRPr lang="en-GB" dirty="0"/>
          </a:p>
          <a:p>
            <a:r>
              <a:rPr lang="en-GB" dirty="0"/>
              <a:t>Likewise, the Republican Party (or GOP):</a:t>
            </a:r>
          </a:p>
          <a:p>
            <a:pPr marL="457200" lvl="1" indent="0">
              <a:buNone/>
            </a:pPr>
            <a:r>
              <a:rPr lang="en-GB" sz="3200" dirty="0">
                <a:hlinkClick r:id="rId4"/>
              </a:rPr>
              <a:t>https://www.youtube.com/watch?v=buI17cxO6yw</a:t>
            </a:r>
            <a:endParaRPr lang="en-GB" sz="3200" dirty="0"/>
          </a:p>
          <a:p>
            <a:pPr marL="457200" lvl="1" indent="0">
              <a:buNone/>
            </a:pPr>
            <a:endParaRPr lang="en-GB" sz="1200" dirty="0"/>
          </a:p>
          <a:p>
            <a:r>
              <a:rPr lang="en-GB" b="1" dirty="0">
                <a:solidFill>
                  <a:srgbClr val="7030A0"/>
                </a:solidFill>
              </a:rPr>
              <a:t>Handouts on Factions in Demo &amp; GOP</a:t>
            </a:r>
          </a:p>
          <a:p>
            <a:r>
              <a:rPr lang="en-GB" dirty="0"/>
              <a:t>Demo Party potential  candidates for 2020? </a:t>
            </a:r>
            <a:r>
              <a:rPr lang="en-GB" dirty="0">
                <a:solidFill>
                  <a:srgbClr val="7030A0"/>
                </a:solidFill>
                <a:hlinkClick r:id="rId5"/>
              </a:rPr>
              <a:t>https://www.billboard.com/articles/news/7573677/democrat-president-2020-election-bernie-sanders-elizabeth-warren</a:t>
            </a:r>
            <a:endParaRPr lang="en-GB" dirty="0">
              <a:solidFill>
                <a:srgbClr val="7030A0"/>
              </a:solidFill>
            </a:endParaRPr>
          </a:p>
          <a:p>
            <a:r>
              <a:rPr lang="en-GB" dirty="0"/>
              <a:t>Useful overview of the growth of partisan politics in congress: </a:t>
            </a:r>
            <a:r>
              <a:rPr lang="en-GB" dirty="0">
                <a:solidFill>
                  <a:srgbClr val="7030A0"/>
                </a:solidFill>
                <a:hlinkClick r:id="rId6"/>
              </a:rPr>
              <a:t>https://www.youtube.com/watch?v=tEczkhfLwqM</a:t>
            </a:r>
            <a:endParaRPr lang="en-GB" dirty="0"/>
          </a:p>
          <a:p>
            <a:endParaRPr lang="en-GB" dirty="0"/>
          </a:p>
          <a:p>
            <a:endParaRPr lang="en-GB" dirty="0"/>
          </a:p>
        </p:txBody>
      </p:sp>
      <p:sp>
        <p:nvSpPr>
          <p:cNvPr id="4" name="Title 1"/>
          <p:cNvSpPr>
            <a:spLocks noGrp="1"/>
          </p:cNvSpPr>
          <p:nvPr>
            <p:ph type="title"/>
          </p:nvPr>
        </p:nvSpPr>
        <p:spPr>
          <a:xfrm>
            <a:off x="467544" y="188640"/>
            <a:ext cx="8229600" cy="1143000"/>
          </a:xfrm>
        </p:spPr>
        <p:txBody>
          <a:bodyPr>
            <a:normAutofit/>
          </a:bodyPr>
          <a:lstStyle/>
          <a:p>
            <a:r>
              <a:rPr lang="en-GB" sz="4000" b="1" dirty="0"/>
              <a:t>Political Party Factions</a:t>
            </a:r>
          </a:p>
        </p:txBody>
      </p:sp>
    </p:spTree>
    <p:extLst>
      <p:ext uri="{BB962C8B-B14F-4D97-AF65-F5344CB8AC3E}">
        <p14:creationId xmlns:p14="http://schemas.microsoft.com/office/powerpoint/2010/main" val="3609809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57400"/>
            <a:ext cx="8712968" cy="5400600"/>
          </a:xfrm>
        </p:spPr>
        <p:txBody>
          <a:bodyPr>
            <a:normAutofit/>
          </a:bodyPr>
          <a:lstStyle/>
          <a:p>
            <a:pPr marL="0" indent="0">
              <a:buNone/>
            </a:pPr>
            <a:r>
              <a:rPr lang="en-GB" b="1" dirty="0">
                <a:solidFill>
                  <a:srgbClr val="7030A0"/>
                </a:solidFill>
              </a:rPr>
              <a:t>Demographics of 2020 election:</a:t>
            </a:r>
          </a:p>
          <a:p>
            <a:pPr marL="0" indent="0">
              <a:buNone/>
            </a:pPr>
            <a:r>
              <a:rPr lang="en-GB" dirty="0">
                <a:hlinkClick r:id="rId2"/>
              </a:rPr>
              <a:t>Behind Biden’s 2020 Victory | Pew Research </a:t>
            </a:r>
            <a:r>
              <a:rPr lang="en-GB" dirty="0" err="1">
                <a:hlinkClick r:id="rId2"/>
              </a:rPr>
              <a:t>Center</a:t>
            </a:r>
            <a:endParaRPr lang="en-GB" dirty="0"/>
          </a:p>
          <a:p>
            <a:pPr marL="0" indent="0">
              <a:buNone/>
            </a:pPr>
            <a:endParaRPr lang="en-GB" b="1" dirty="0">
              <a:solidFill>
                <a:srgbClr val="7030A0"/>
              </a:solidFill>
            </a:endParaRPr>
          </a:p>
          <a:p>
            <a:pPr marL="0" indent="0">
              <a:buNone/>
            </a:pPr>
            <a:r>
              <a:rPr lang="en-GB" b="1" dirty="0">
                <a:solidFill>
                  <a:srgbClr val="7030A0"/>
                </a:solidFill>
              </a:rPr>
              <a:t>Demographics (race): </a:t>
            </a:r>
            <a:r>
              <a:rPr lang="en-GB" dirty="0">
                <a:hlinkClick r:id="rId3"/>
              </a:rPr>
              <a:t>New 2020 election voting data on race, education, and gender tells a complex story - Vox</a:t>
            </a:r>
            <a:endParaRPr lang="en-GB" b="1" dirty="0">
              <a:solidFill>
                <a:srgbClr val="7030A0"/>
              </a:solidFill>
            </a:endParaRPr>
          </a:p>
          <a:p>
            <a:pPr marL="0" indent="0">
              <a:buNone/>
            </a:pPr>
            <a:r>
              <a:rPr lang="en-GB" b="1" dirty="0">
                <a:solidFill>
                  <a:srgbClr val="7030A0"/>
                </a:solidFill>
              </a:rPr>
              <a:t>How Trump has redefined conservatism:</a:t>
            </a:r>
          </a:p>
          <a:p>
            <a:r>
              <a:rPr lang="en-GB" dirty="0">
                <a:hlinkClick r:id="rId4"/>
              </a:rPr>
              <a:t>https://fivethirtyeight.com/features/how-trump-has-redefined-conservatism/</a:t>
            </a:r>
            <a:endParaRPr lang="en-GB" dirty="0"/>
          </a:p>
          <a:p>
            <a:pPr marL="0" indent="0">
              <a:buNone/>
            </a:pPr>
            <a:endParaRPr lang="en-GB" dirty="0"/>
          </a:p>
        </p:txBody>
      </p:sp>
      <p:sp>
        <p:nvSpPr>
          <p:cNvPr id="4" name="Title 1"/>
          <p:cNvSpPr>
            <a:spLocks noGrp="1"/>
          </p:cNvSpPr>
          <p:nvPr>
            <p:ph type="title"/>
          </p:nvPr>
        </p:nvSpPr>
        <p:spPr/>
        <p:txBody>
          <a:bodyPr>
            <a:normAutofit fontScale="90000"/>
          </a:bodyPr>
          <a:lstStyle/>
          <a:p>
            <a:r>
              <a:rPr lang="en-GB" sz="4000" b="1" dirty="0"/>
              <a:t>Coalition of supporters &amp; demographics in each party</a:t>
            </a:r>
          </a:p>
        </p:txBody>
      </p:sp>
    </p:spTree>
    <p:extLst>
      <p:ext uri="{BB962C8B-B14F-4D97-AF65-F5344CB8AC3E}">
        <p14:creationId xmlns:p14="http://schemas.microsoft.com/office/powerpoint/2010/main" val="1055806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4195122-33F4-48F5-AEC3-A67562EE43A9}"/>
              </a:ext>
            </a:extLst>
          </p:cNvPr>
          <p:cNvPicPr>
            <a:picLocks noGrp="1" noChangeAspect="1"/>
          </p:cNvPicPr>
          <p:nvPr>
            <p:ph idx="1"/>
          </p:nvPr>
        </p:nvPicPr>
        <p:blipFill>
          <a:blip r:embed="rId2"/>
          <a:stretch>
            <a:fillRect/>
          </a:stretch>
        </p:blipFill>
        <p:spPr>
          <a:xfrm>
            <a:off x="1323559" y="188640"/>
            <a:ext cx="6344785" cy="6007720"/>
          </a:xfrm>
          <a:prstGeom prst="rect">
            <a:avLst/>
          </a:prstGeom>
        </p:spPr>
      </p:pic>
      <p:sp>
        <p:nvSpPr>
          <p:cNvPr id="5" name="TextBox 4">
            <a:extLst>
              <a:ext uri="{FF2B5EF4-FFF2-40B4-BE49-F238E27FC236}">
                <a16:creationId xmlns:a16="http://schemas.microsoft.com/office/drawing/2014/main" id="{BA2552E1-FC39-48F1-B822-34383FE40F47}"/>
              </a:ext>
            </a:extLst>
          </p:cNvPr>
          <p:cNvSpPr txBox="1"/>
          <p:nvPr/>
        </p:nvSpPr>
        <p:spPr>
          <a:xfrm>
            <a:off x="323528" y="6309320"/>
            <a:ext cx="8820472" cy="369332"/>
          </a:xfrm>
          <a:prstGeom prst="rect">
            <a:avLst/>
          </a:prstGeom>
          <a:noFill/>
        </p:spPr>
        <p:txBody>
          <a:bodyPr wrap="square" rtlCol="0">
            <a:spAutoFit/>
          </a:bodyPr>
          <a:lstStyle/>
          <a:p>
            <a:r>
              <a:rPr lang="en-GB" dirty="0">
                <a:hlinkClick r:id="rId3"/>
              </a:rPr>
              <a:t>RiCover_white.pdf (mamartino.com)</a:t>
            </a:r>
            <a:endParaRPr lang="en-GB" dirty="0"/>
          </a:p>
        </p:txBody>
      </p:sp>
    </p:spTree>
    <p:extLst>
      <p:ext uri="{BB962C8B-B14F-4D97-AF65-F5344CB8AC3E}">
        <p14:creationId xmlns:p14="http://schemas.microsoft.com/office/powerpoint/2010/main" val="1001416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rot="16200000">
            <a:off x="-2301538" y="3083638"/>
            <a:ext cx="6048672" cy="546708"/>
          </a:xfrm>
          <a:solidFill>
            <a:srgbClr val="FFC000"/>
          </a:solidFill>
          <a:ln>
            <a:solidFill>
              <a:schemeClr val="tx1"/>
            </a:solidFill>
          </a:ln>
        </p:spPr>
        <p:txBody>
          <a:bodyPr>
            <a:normAutofit/>
          </a:bodyPr>
          <a:lstStyle/>
          <a:p>
            <a:r>
              <a:rPr lang="en-GB" sz="2800" b="1" dirty="0"/>
              <a:t>The current state of play in the capitol</a:t>
            </a:r>
          </a:p>
        </p:txBody>
      </p:sp>
      <p:sp>
        <p:nvSpPr>
          <p:cNvPr id="3" name="Content Placeholder 2">
            <a:extLst>
              <a:ext uri="{FF2B5EF4-FFF2-40B4-BE49-F238E27FC236}">
                <a16:creationId xmlns:a16="http://schemas.microsoft.com/office/drawing/2014/main" id="{FCBC0A6C-970B-481C-90CD-F37E65A6F8C1}"/>
              </a:ext>
            </a:extLst>
          </p:cNvPr>
          <p:cNvSpPr>
            <a:spLocks noGrp="1"/>
          </p:cNvSpPr>
          <p:nvPr>
            <p:ph idx="1"/>
          </p:nvPr>
        </p:nvSpPr>
        <p:spPr>
          <a:xfrm rot="5400000">
            <a:off x="5441659" y="2893432"/>
            <a:ext cx="5353664" cy="1152129"/>
          </a:xfrm>
          <a:ln>
            <a:solidFill>
              <a:schemeClr val="tx1"/>
            </a:solidFill>
          </a:ln>
        </p:spPr>
        <p:txBody>
          <a:bodyPr>
            <a:normAutofit/>
          </a:bodyPr>
          <a:lstStyle/>
          <a:p>
            <a:pPr marL="0" indent="0">
              <a:buNone/>
            </a:pPr>
            <a:r>
              <a:rPr lang="en-GB" sz="2200" dirty="0">
                <a:hlinkClick r:id="rId2"/>
              </a:rPr>
              <a:t>https://www.theguardian.com/us-news/ng-interactive/2020/nov/09/senate-and-house-elections-2020-full-results-for-congress</a:t>
            </a:r>
            <a:endParaRPr lang="en-GB" sz="2200" dirty="0"/>
          </a:p>
          <a:p>
            <a:endParaRPr lang="en-GB" dirty="0"/>
          </a:p>
        </p:txBody>
      </p:sp>
      <p:pic>
        <p:nvPicPr>
          <p:cNvPr id="4" name="Picture 3">
            <a:extLst>
              <a:ext uri="{FF2B5EF4-FFF2-40B4-BE49-F238E27FC236}">
                <a16:creationId xmlns:a16="http://schemas.microsoft.com/office/drawing/2014/main" id="{27AC46B9-DCE0-4D57-8946-299715AFD0E1}"/>
              </a:ext>
            </a:extLst>
          </p:cNvPr>
          <p:cNvPicPr>
            <a:picLocks noChangeAspect="1"/>
          </p:cNvPicPr>
          <p:nvPr/>
        </p:nvPicPr>
        <p:blipFill>
          <a:blip r:embed="rId3"/>
          <a:stretch>
            <a:fillRect/>
          </a:stretch>
        </p:blipFill>
        <p:spPr>
          <a:xfrm>
            <a:off x="1475656" y="-24071"/>
            <a:ext cx="5399150" cy="6987134"/>
          </a:xfrm>
          <a:prstGeom prst="rect">
            <a:avLst/>
          </a:prstGeom>
        </p:spPr>
      </p:pic>
    </p:spTree>
    <p:extLst>
      <p:ext uri="{BB962C8B-B14F-4D97-AF65-F5344CB8AC3E}">
        <p14:creationId xmlns:p14="http://schemas.microsoft.com/office/powerpoint/2010/main" val="331182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Democratic Party Values</a:t>
            </a:r>
          </a:p>
        </p:txBody>
      </p:sp>
      <p:sp>
        <p:nvSpPr>
          <p:cNvPr id="3" name="Content Placeholder 2"/>
          <p:cNvSpPr>
            <a:spLocks noGrp="1"/>
          </p:cNvSpPr>
          <p:nvPr>
            <p:ph idx="1"/>
          </p:nvPr>
        </p:nvSpPr>
        <p:spPr/>
        <p:txBody>
          <a:bodyPr>
            <a:normAutofit fontScale="70000" lnSpcReduction="20000"/>
          </a:bodyPr>
          <a:lstStyle/>
          <a:p>
            <a:r>
              <a:rPr lang="en-GB" dirty="0"/>
              <a:t>Liberal approach to social issues</a:t>
            </a:r>
          </a:p>
          <a:p>
            <a:r>
              <a:rPr lang="en-GB" dirty="0"/>
              <a:t>Tolerant of diversity — different views, religions and cultural practices</a:t>
            </a:r>
          </a:p>
          <a:p>
            <a:r>
              <a:rPr lang="en-GB" dirty="0"/>
              <a:t>The power of the federal government should be increased if it makes society fairer</a:t>
            </a:r>
          </a:p>
          <a:p>
            <a:r>
              <a:rPr lang="en-GB" dirty="0"/>
              <a:t>Religion is a private matter, so maintain the separation of church and state</a:t>
            </a:r>
          </a:p>
          <a:p>
            <a:r>
              <a:rPr lang="en-GB" dirty="0"/>
              <a:t>Taxes should be used to improve education, healthcare and other social welfare programmes</a:t>
            </a:r>
          </a:p>
          <a:p>
            <a:r>
              <a:rPr lang="en-GB" dirty="0"/>
              <a:t>Minority groups need protection and special help if they are disadvantaged</a:t>
            </a:r>
          </a:p>
          <a:p>
            <a:r>
              <a:rPr lang="en-GB" dirty="0"/>
              <a:t>Big business needs to be monitored and regulated by the federal government to keep it under control</a:t>
            </a:r>
          </a:p>
          <a:p>
            <a:r>
              <a:rPr lang="en-GB" dirty="0"/>
              <a:t>Federal government should act to reduce global warming</a:t>
            </a:r>
          </a:p>
          <a:p>
            <a:endParaRPr lang="en-GB" dirty="0"/>
          </a:p>
        </p:txBody>
      </p:sp>
    </p:spTree>
    <p:extLst>
      <p:ext uri="{BB962C8B-B14F-4D97-AF65-F5344CB8AC3E}">
        <p14:creationId xmlns:p14="http://schemas.microsoft.com/office/powerpoint/2010/main" val="111217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Republican Party Values</a:t>
            </a:r>
          </a:p>
        </p:txBody>
      </p:sp>
      <p:sp>
        <p:nvSpPr>
          <p:cNvPr id="3" name="Content Placeholder 2"/>
          <p:cNvSpPr>
            <a:spLocks noGrp="1"/>
          </p:cNvSpPr>
          <p:nvPr>
            <p:ph idx="1"/>
          </p:nvPr>
        </p:nvSpPr>
        <p:spPr/>
        <p:txBody>
          <a:bodyPr>
            <a:normAutofit fontScale="70000" lnSpcReduction="20000"/>
          </a:bodyPr>
          <a:lstStyle/>
          <a:p>
            <a:r>
              <a:rPr lang="en-GB" dirty="0"/>
              <a:t>Conservative approach to social issues</a:t>
            </a:r>
          </a:p>
          <a:p>
            <a:r>
              <a:rPr lang="en-GB" dirty="0"/>
              <a:t>Aim to protect ‘traditional’ US values and way of life</a:t>
            </a:r>
          </a:p>
          <a:p>
            <a:r>
              <a:rPr lang="en-GB" dirty="0"/>
              <a:t>Emphasises the importance of religion in national life —‘one nation under God’</a:t>
            </a:r>
          </a:p>
          <a:p>
            <a:r>
              <a:rPr lang="en-GB" dirty="0"/>
              <a:t>States’ rights need to be protected from big government</a:t>
            </a:r>
          </a:p>
          <a:p>
            <a:r>
              <a:rPr lang="en-GB" dirty="0"/>
              <a:t>Taxes should be kept as low as possible — individuals will spend their own money in better ways than the federal government will</a:t>
            </a:r>
          </a:p>
          <a:p>
            <a:r>
              <a:rPr lang="en-GB" dirty="0"/>
              <a:t>Minority groups do not need special treatment — all Americans should be treated equally</a:t>
            </a:r>
          </a:p>
          <a:p>
            <a:r>
              <a:rPr lang="en-GB" dirty="0"/>
              <a:t>Big business should be free to make money — the federal government should stay out of its way</a:t>
            </a:r>
          </a:p>
          <a:p>
            <a:r>
              <a:rPr lang="en-GB" dirty="0"/>
              <a:t>Global warming is not fully understood. The federal government should not waste money on environmental action</a:t>
            </a:r>
          </a:p>
          <a:p>
            <a:endParaRPr lang="en-GB" dirty="0"/>
          </a:p>
        </p:txBody>
      </p:sp>
    </p:spTree>
    <p:extLst>
      <p:ext uri="{BB962C8B-B14F-4D97-AF65-F5344CB8AC3E}">
        <p14:creationId xmlns:p14="http://schemas.microsoft.com/office/powerpoint/2010/main" val="146682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4000" b="1" dirty="0"/>
              <a:t>Spot the Policy Differences!</a:t>
            </a:r>
          </a:p>
        </p:txBody>
      </p:sp>
      <p:sp>
        <p:nvSpPr>
          <p:cNvPr id="3" name="Content Placeholder 2"/>
          <p:cNvSpPr>
            <a:spLocks noGrp="1"/>
          </p:cNvSpPr>
          <p:nvPr>
            <p:ph idx="1"/>
          </p:nvPr>
        </p:nvSpPr>
        <p:spPr>
          <a:xfrm>
            <a:off x="457200" y="1196752"/>
            <a:ext cx="8229600" cy="5328592"/>
          </a:xfrm>
        </p:spPr>
        <p:txBody>
          <a:bodyPr>
            <a:normAutofit fontScale="62500" lnSpcReduction="20000"/>
          </a:bodyPr>
          <a:lstStyle/>
          <a:p>
            <a:pPr marL="0" indent="0">
              <a:buNone/>
            </a:pPr>
            <a:r>
              <a:rPr lang="en-GB" b="1" dirty="0"/>
              <a:t>Which party supports each policy? </a:t>
            </a:r>
          </a:p>
          <a:p>
            <a:pPr marL="0" indent="0">
              <a:buNone/>
            </a:pPr>
            <a:endParaRPr lang="en-GB" b="1" dirty="0"/>
          </a:p>
          <a:p>
            <a:r>
              <a:rPr lang="en-GB" dirty="0"/>
              <a:t>Health insurance made mandatory to prevent millions being uninsured</a:t>
            </a:r>
          </a:p>
          <a:p>
            <a:r>
              <a:rPr lang="en-GB" dirty="0"/>
              <a:t>Tough immigration controls</a:t>
            </a:r>
          </a:p>
          <a:p>
            <a:r>
              <a:rPr lang="en-GB" dirty="0"/>
              <a:t>Restrictions on who can own a gun, and what kind of gun can be owned</a:t>
            </a:r>
          </a:p>
          <a:p>
            <a:r>
              <a:rPr lang="en-GB" dirty="0"/>
              <a:t>Businesses have to comply with environmental regulations</a:t>
            </a:r>
          </a:p>
          <a:p>
            <a:r>
              <a:rPr lang="en-GB" dirty="0"/>
              <a:t>Cut taxes as low as possible</a:t>
            </a:r>
          </a:p>
          <a:p>
            <a:r>
              <a:rPr lang="en-GB" dirty="0"/>
              <a:t>Public schools should have school prayers</a:t>
            </a:r>
          </a:p>
          <a:p>
            <a:r>
              <a:rPr lang="en-GB" dirty="0"/>
              <a:t>Supportive of gay marriage</a:t>
            </a:r>
          </a:p>
          <a:p>
            <a:r>
              <a:rPr lang="en-GB" dirty="0"/>
              <a:t>Ban or severely limit abortion</a:t>
            </a:r>
          </a:p>
          <a:p>
            <a:pPr>
              <a:defRPr/>
            </a:pPr>
            <a:r>
              <a:rPr lang="en-GB" dirty="0"/>
              <a:t>9. Big donors and big business should be able to fund political campaigns as much  as they want</a:t>
            </a:r>
          </a:p>
          <a:p>
            <a:pPr>
              <a:defRPr/>
            </a:pPr>
            <a:r>
              <a:rPr lang="en-GB" dirty="0"/>
              <a:t>10. Supportive of harsh punishments for criminals</a:t>
            </a:r>
          </a:p>
          <a:p>
            <a:pPr>
              <a:defRPr/>
            </a:pPr>
            <a:r>
              <a:rPr lang="en-GB" dirty="0"/>
              <a:t>11. Gay people allowed to openly serve in the military</a:t>
            </a:r>
          </a:p>
          <a:p>
            <a:pPr>
              <a:defRPr/>
            </a:pPr>
            <a:r>
              <a:rPr lang="en-GB" dirty="0"/>
              <a:t>12. Affirmative action should help minorities by prioritising the selection of members of under-represented groups in government employment and higher education</a:t>
            </a:r>
          </a:p>
          <a:p>
            <a:endParaRPr lang="en-GB" dirty="0"/>
          </a:p>
          <a:p>
            <a:endParaRPr lang="en-GB" dirty="0"/>
          </a:p>
        </p:txBody>
      </p:sp>
    </p:spTree>
    <p:extLst>
      <p:ext uri="{BB962C8B-B14F-4D97-AF65-F5344CB8AC3E}">
        <p14:creationId xmlns:p14="http://schemas.microsoft.com/office/powerpoint/2010/main" val="383000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Some Demographic Distinctions</a:t>
            </a:r>
          </a:p>
        </p:txBody>
      </p:sp>
      <p:sp>
        <p:nvSpPr>
          <p:cNvPr id="3" name="Content Placeholder 2"/>
          <p:cNvSpPr>
            <a:spLocks noGrp="1"/>
          </p:cNvSpPr>
          <p:nvPr>
            <p:ph idx="1"/>
          </p:nvPr>
        </p:nvSpPr>
        <p:spPr>
          <a:xfrm>
            <a:off x="457200" y="1628800"/>
            <a:ext cx="8229600" cy="4896544"/>
          </a:xfrm>
        </p:spPr>
        <p:txBody>
          <a:bodyPr>
            <a:normAutofit fontScale="55000" lnSpcReduction="20000"/>
          </a:bodyPr>
          <a:lstStyle/>
          <a:p>
            <a:pPr marL="0" indent="0">
              <a:buNone/>
            </a:pPr>
            <a:r>
              <a:rPr lang="en-GB" sz="3600" b="1" dirty="0"/>
              <a:t>Which party is each demographic group most likely to vote for? </a:t>
            </a:r>
          </a:p>
          <a:p>
            <a:endParaRPr lang="en-GB" dirty="0"/>
          </a:p>
          <a:p>
            <a:pPr>
              <a:buFontTx/>
              <a:buAutoNum type="arabicPeriod"/>
              <a:defRPr/>
            </a:pPr>
            <a:r>
              <a:rPr lang="en-GB" dirty="0"/>
              <a:t>Low income </a:t>
            </a:r>
          </a:p>
          <a:p>
            <a:pPr>
              <a:buFontTx/>
              <a:buAutoNum type="arabicPeriod"/>
              <a:defRPr/>
            </a:pPr>
            <a:r>
              <a:rPr lang="en-GB" dirty="0"/>
              <a:t>Middle income</a:t>
            </a:r>
          </a:p>
          <a:p>
            <a:pPr>
              <a:buFont typeface="+mj-lt"/>
              <a:buAutoNum type="arabicPeriod"/>
              <a:defRPr/>
            </a:pPr>
            <a:r>
              <a:rPr lang="en-GB" dirty="0"/>
              <a:t>High income</a:t>
            </a:r>
          </a:p>
          <a:p>
            <a:pPr>
              <a:buFont typeface="+mj-lt"/>
              <a:buAutoNum type="arabicPeriod"/>
              <a:defRPr/>
            </a:pPr>
            <a:r>
              <a:rPr lang="en-GB" dirty="0"/>
              <a:t>Rural population</a:t>
            </a:r>
          </a:p>
          <a:p>
            <a:pPr>
              <a:buFont typeface="+mj-lt"/>
              <a:buAutoNum type="arabicPeriod"/>
              <a:defRPr/>
            </a:pPr>
            <a:r>
              <a:rPr lang="en-GB" dirty="0"/>
              <a:t>Small town population</a:t>
            </a:r>
          </a:p>
          <a:p>
            <a:pPr>
              <a:buFont typeface="+mj-lt"/>
              <a:buAutoNum type="arabicPeriod"/>
              <a:defRPr/>
            </a:pPr>
            <a:r>
              <a:rPr lang="en-GB" dirty="0"/>
              <a:t>Urban population</a:t>
            </a:r>
          </a:p>
          <a:p>
            <a:pPr>
              <a:buFont typeface="+mj-lt"/>
              <a:buAutoNum type="arabicPeriod"/>
              <a:defRPr/>
            </a:pPr>
            <a:r>
              <a:rPr lang="en-GB" dirty="0"/>
              <a:t>Whites</a:t>
            </a:r>
          </a:p>
          <a:p>
            <a:pPr>
              <a:buFont typeface="+mj-lt"/>
              <a:buAutoNum type="arabicPeriod"/>
              <a:defRPr/>
            </a:pPr>
            <a:r>
              <a:rPr lang="en-GB" dirty="0"/>
              <a:t>Hispanics</a:t>
            </a:r>
          </a:p>
          <a:p>
            <a:pPr>
              <a:buFont typeface="+mj-lt"/>
              <a:buAutoNum type="arabicPeriod"/>
              <a:defRPr/>
            </a:pPr>
            <a:r>
              <a:rPr lang="en-GB" dirty="0"/>
              <a:t>Blacks</a:t>
            </a:r>
          </a:p>
          <a:p>
            <a:pPr>
              <a:buFont typeface="+mj-lt"/>
              <a:buAutoNum type="arabicPeriod"/>
              <a:defRPr/>
            </a:pPr>
            <a:r>
              <a:rPr lang="en-GB" dirty="0"/>
              <a:t>Asians</a:t>
            </a:r>
          </a:p>
          <a:p>
            <a:pPr>
              <a:buFont typeface="+mj-lt"/>
              <a:buAutoNum type="arabicPeriod"/>
              <a:defRPr/>
            </a:pPr>
            <a:r>
              <a:rPr lang="en-GB" dirty="0"/>
              <a:t>Men</a:t>
            </a:r>
          </a:p>
          <a:p>
            <a:pPr>
              <a:buFont typeface="+mj-lt"/>
              <a:buAutoNum type="arabicPeriod"/>
              <a:defRPr/>
            </a:pPr>
            <a:r>
              <a:rPr lang="en-GB" dirty="0"/>
              <a:t>Women</a:t>
            </a:r>
          </a:p>
          <a:p>
            <a:pPr>
              <a:buFont typeface="+mj-lt"/>
              <a:buAutoNum type="arabicPeriod"/>
              <a:defRPr/>
            </a:pPr>
            <a:r>
              <a:rPr lang="en-GB" dirty="0"/>
              <a:t>Younger voters (under 40 years)</a:t>
            </a:r>
          </a:p>
          <a:p>
            <a:pPr>
              <a:buFont typeface="+mj-lt"/>
              <a:buAutoNum type="arabicPeriod"/>
              <a:defRPr/>
            </a:pPr>
            <a:r>
              <a:rPr lang="en-GB" dirty="0"/>
              <a:t>Older voters (over 40 years)</a:t>
            </a:r>
          </a:p>
          <a:p>
            <a:pPr marL="0" indent="0">
              <a:defRPr/>
            </a:pPr>
            <a:endParaRPr lang="en-GB" dirty="0"/>
          </a:p>
          <a:p>
            <a:endParaRPr lang="en-GB" dirty="0"/>
          </a:p>
        </p:txBody>
      </p:sp>
    </p:spTree>
    <p:extLst>
      <p:ext uri="{BB962C8B-B14F-4D97-AF65-F5344CB8AC3E}">
        <p14:creationId xmlns:p14="http://schemas.microsoft.com/office/powerpoint/2010/main" val="1139566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548680"/>
            <a:ext cx="8229600" cy="778098"/>
          </a:xfrm>
        </p:spPr>
        <p:txBody>
          <a:bodyPr>
            <a:normAutofit/>
          </a:bodyPr>
          <a:lstStyle/>
          <a:p>
            <a:r>
              <a:rPr lang="en-GB" sz="4000" b="1" dirty="0"/>
              <a:t>Regional &amp; Geographic Differences</a:t>
            </a:r>
          </a:p>
        </p:txBody>
      </p:sp>
      <p:sp>
        <p:nvSpPr>
          <p:cNvPr id="3" name="Content Placeholder 2"/>
          <p:cNvSpPr>
            <a:spLocks noGrp="1"/>
          </p:cNvSpPr>
          <p:nvPr>
            <p:ph idx="1"/>
          </p:nvPr>
        </p:nvSpPr>
        <p:spPr>
          <a:xfrm>
            <a:off x="457200" y="1600201"/>
            <a:ext cx="4042792" cy="1036711"/>
          </a:xfrm>
        </p:spPr>
        <p:txBody>
          <a:bodyPr>
            <a:normAutofit lnSpcReduction="10000"/>
          </a:bodyPr>
          <a:lstStyle/>
          <a:p>
            <a:pPr marL="0" indent="0">
              <a:buNone/>
            </a:pPr>
            <a:r>
              <a:rPr lang="en-GB" sz="1800" b="1" dirty="0"/>
              <a:t>Democrats attract more votes in:</a:t>
            </a:r>
          </a:p>
          <a:p>
            <a:endParaRPr lang="en-GB" sz="500" dirty="0"/>
          </a:p>
          <a:p>
            <a:r>
              <a:rPr lang="en-GB" sz="1800" dirty="0"/>
              <a:t>The northeast and eastern seaboard</a:t>
            </a:r>
          </a:p>
          <a:p>
            <a:r>
              <a:rPr lang="en-GB" sz="1800" dirty="0"/>
              <a:t>The west</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TextBox 3"/>
          <p:cNvSpPr txBox="1"/>
          <p:nvPr/>
        </p:nvSpPr>
        <p:spPr>
          <a:xfrm>
            <a:off x="4499992" y="1556792"/>
            <a:ext cx="4032449" cy="1000274"/>
          </a:xfrm>
          <a:prstGeom prst="rect">
            <a:avLst/>
          </a:prstGeom>
          <a:noFill/>
        </p:spPr>
        <p:txBody>
          <a:bodyPr wrap="square" rtlCol="0">
            <a:spAutoFit/>
          </a:bodyPr>
          <a:lstStyle/>
          <a:p>
            <a:r>
              <a:rPr lang="en-GB" b="1" dirty="0"/>
              <a:t>Republicans attract more votes in:</a:t>
            </a:r>
          </a:p>
          <a:p>
            <a:endParaRPr lang="en-GB" sz="500" dirty="0"/>
          </a:p>
          <a:p>
            <a:pPr marL="285750" indent="-285750">
              <a:buFont typeface="Arial" pitchFamily="34" charset="0"/>
              <a:buChar char="•"/>
            </a:pPr>
            <a:r>
              <a:rPr lang="en-GB" dirty="0"/>
              <a:t>The south (‘Bible belt’)</a:t>
            </a:r>
          </a:p>
          <a:p>
            <a:pPr marL="285750" indent="-285750">
              <a:buFont typeface="Arial" pitchFamily="34" charset="0"/>
              <a:buChar char="•"/>
            </a:pPr>
            <a:r>
              <a:rPr lang="en-GB" dirty="0"/>
              <a:t>Central states</a:t>
            </a:r>
          </a:p>
        </p:txBody>
      </p:sp>
      <p:sp>
        <p:nvSpPr>
          <p:cNvPr id="5" name="TextBox 4"/>
          <p:cNvSpPr txBox="1"/>
          <p:nvPr/>
        </p:nvSpPr>
        <p:spPr>
          <a:xfrm>
            <a:off x="577092" y="5589240"/>
            <a:ext cx="8140081" cy="523220"/>
          </a:xfrm>
          <a:prstGeom prst="rect">
            <a:avLst/>
          </a:prstGeom>
          <a:noFill/>
        </p:spPr>
        <p:txBody>
          <a:bodyPr wrap="square" rtlCol="0">
            <a:spAutoFit/>
          </a:bodyPr>
          <a:lstStyle/>
          <a:p>
            <a:r>
              <a:rPr lang="en-GB" sz="1400" dirty="0"/>
              <a:t>	2020  Presidential election		2020 House of Representatives election			</a:t>
            </a:r>
          </a:p>
        </p:txBody>
      </p:sp>
      <p:pic>
        <p:nvPicPr>
          <p:cNvPr id="6" name="Picture 5">
            <a:extLst>
              <a:ext uri="{FF2B5EF4-FFF2-40B4-BE49-F238E27FC236}">
                <a16:creationId xmlns:a16="http://schemas.microsoft.com/office/drawing/2014/main" id="{5E926703-5917-4C1A-A208-330351502036}"/>
              </a:ext>
            </a:extLst>
          </p:cNvPr>
          <p:cNvPicPr>
            <a:picLocks noChangeAspect="1"/>
          </p:cNvPicPr>
          <p:nvPr/>
        </p:nvPicPr>
        <p:blipFill>
          <a:blip r:embed="rId2"/>
          <a:stretch>
            <a:fillRect/>
          </a:stretch>
        </p:blipFill>
        <p:spPr>
          <a:xfrm>
            <a:off x="4099074" y="2959403"/>
            <a:ext cx="5027717" cy="2383290"/>
          </a:xfrm>
          <a:prstGeom prst="rect">
            <a:avLst/>
          </a:prstGeom>
        </p:spPr>
      </p:pic>
      <p:pic>
        <p:nvPicPr>
          <p:cNvPr id="7" name="Picture 6">
            <a:extLst>
              <a:ext uri="{FF2B5EF4-FFF2-40B4-BE49-F238E27FC236}">
                <a16:creationId xmlns:a16="http://schemas.microsoft.com/office/drawing/2014/main" id="{30742002-9AF5-CCF1-8C5D-AB5AA828FC7A}"/>
              </a:ext>
            </a:extLst>
          </p:cNvPr>
          <p:cNvPicPr>
            <a:picLocks noChangeAspect="1"/>
          </p:cNvPicPr>
          <p:nvPr/>
        </p:nvPicPr>
        <p:blipFill>
          <a:blip r:embed="rId3"/>
          <a:stretch>
            <a:fillRect/>
          </a:stretch>
        </p:blipFill>
        <p:spPr>
          <a:xfrm>
            <a:off x="385192" y="2969635"/>
            <a:ext cx="3886386" cy="2383289"/>
          </a:xfrm>
          <a:prstGeom prst="rect">
            <a:avLst/>
          </a:prstGeom>
        </p:spPr>
      </p:pic>
    </p:spTree>
    <p:extLst>
      <p:ext uri="{BB962C8B-B14F-4D97-AF65-F5344CB8AC3E}">
        <p14:creationId xmlns:p14="http://schemas.microsoft.com/office/powerpoint/2010/main" val="23517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7C4192-58E7-4790-9D32-F0A505BA268E}"/>
              </a:ext>
            </a:extLst>
          </p:cNvPr>
          <p:cNvPicPr>
            <a:picLocks noGrp="1" noChangeAspect="1"/>
          </p:cNvPicPr>
          <p:nvPr>
            <p:ph idx="1"/>
          </p:nvPr>
        </p:nvPicPr>
        <p:blipFill>
          <a:blip r:embed="rId2"/>
          <a:stretch>
            <a:fillRect/>
          </a:stretch>
        </p:blipFill>
        <p:spPr>
          <a:xfrm>
            <a:off x="457200" y="1805781"/>
            <a:ext cx="8229600" cy="4114800"/>
          </a:xfrm>
          <a:prstGeom prst="rect">
            <a:avLst/>
          </a:prstGeom>
        </p:spPr>
      </p:pic>
      <p:sp>
        <p:nvSpPr>
          <p:cNvPr id="4" name="Title 1">
            <a:extLst>
              <a:ext uri="{FF2B5EF4-FFF2-40B4-BE49-F238E27FC236}">
                <a16:creationId xmlns:a16="http://schemas.microsoft.com/office/drawing/2014/main" id="{0228D70E-3860-4305-ADAD-9D1961ECF091}"/>
              </a:ext>
            </a:extLst>
          </p:cNvPr>
          <p:cNvSpPr>
            <a:spLocks noGrp="1"/>
          </p:cNvSpPr>
          <p:nvPr>
            <p:ph type="title"/>
          </p:nvPr>
        </p:nvSpPr>
        <p:spPr>
          <a:xfrm>
            <a:off x="385192" y="548680"/>
            <a:ext cx="8229600" cy="778098"/>
          </a:xfrm>
        </p:spPr>
        <p:txBody>
          <a:bodyPr>
            <a:normAutofit/>
          </a:bodyPr>
          <a:lstStyle/>
          <a:p>
            <a:r>
              <a:rPr lang="en-GB" sz="4000" b="1" dirty="0"/>
              <a:t>Regional &amp; Geographic Differences</a:t>
            </a:r>
          </a:p>
        </p:txBody>
      </p:sp>
    </p:spTree>
    <p:extLst>
      <p:ext uri="{BB962C8B-B14F-4D97-AF65-F5344CB8AC3E}">
        <p14:creationId xmlns:p14="http://schemas.microsoft.com/office/powerpoint/2010/main" val="113295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BB78-7287-3596-C1F6-B4D21BA988CC}"/>
              </a:ext>
            </a:extLst>
          </p:cNvPr>
          <p:cNvSpPr>
            <a:spLocks noGrp="1"/>
          </p:cNvSpPr>
          <p:nvPr>
            <p:ph type="title"/>
          </p:nvPr>
        </p:nvSpPr>
        <p:spPr/>
        <p:txBody>
          <a:bodyPr/>
          <a:lstStyle/>
          <a:p>
            <a:r>
              <a:rPr lang="en-GB" dirty="0"/>
              <a:t>Mid-term elections 2022</a:t>
            </a:r>
          </a:p>
        </p:txBody>
      </p:sp>
      <p:sp>
        <p:nvSpPr>
          <p:cNvPr id="3" name="Content Placeholder 2">
            <a:extLst>
              <a:ext uri="{FF2B5EF4-FFF2-40B4-BE49-F238E27FC236}">
                <a16:creationId xmlns:a16="http://schemas.microsoft.com/office/drawing/2014/main" id="{B3BC5876-E96F-1A9F-9148-14947AE375A7}"/>
              </a:ext>
            </a:extLst>
          </p:cNvPr>
          <p:cNvSpPr>
            <a:spLocks noGrp="1"/>
          </p:cNvSpPr>
          <p:nvPr>
            <p:ph idx="1"/>
          </p:nvPr>
        </p:nvSpPr>
        <p:spPr/>
        <p:txBody>
          <a:bodyPr/>
          <a:lstStyle/>
          <a:p>
            <a:r>
              <a:rPr lang="en-GB" dirty="0"/>
              <a:t>How do they work: </a:t>
            </a:r>
            <a:r>
              <a:rPr lang="en-GB" dirty="0">
                <a:hlinkClick r:id="rId2"/>
              </a:rPr>
              <a:t>2022 congressional midterm elections, explained – YouTube</a:t>
            </a:r>
            <a:endParaRPr lang="en-GB" dirty="0"/>
          </a:p>
          <a:p>
            <a:endParaRPr lang="en-GB" dirty="0"/>
          </a:p>
          <a:p>
            <a:endParaRPr lang="en-GB" dirty="0"/>
          </a:p>
        </p:txBody>
      </p:sp>
      <p:pic>
        <p:nvPicPr>
          <p:cNvPr id="4" name="Picture 3">
            <a:extLst>
              <a:ext uri="{FF2B5EF4-FFF2-40B4-BE49-F238E27FC236}">
                <a16:creationId xmlns:a16="http://schemas.microsoft.com/office/drawing/2014/main" id="{33C13E37-C5B8-3C21-634A-C88C3D59F7E6}"/>
              </a:ext>
            </a:extLst>
          </p:cNvPr>
          <p:cNvPicPr>
            <a:picLocks noChangeAspect="1"/>
          </p:cNvPicPr>
          <p:nvPr/>
        </p:nvPicPr>
        <p:blipFill>
          <a:blip r:embed="rId3"/>
          <a:stretch>
            <a:fillRect/>
          </a:stretch>
        </p:blipFill>
        <p:spPr>
          <a:xfrm>
            <a:off x="2051720" y="2957811"/>
            <a:ext cx="4752528" cy="3168352"/>
          </a:xfrm>
          <a:prstGeom prst="rect">
            <a:avLst/>
          </a:prstGeom>
        </p:spPr>
      </p:pic>
    </p:spTree>
    <p:extLst>
      <p:ext uri="{BB962C8B-B14F-4D97-AF65-F5344CB8AC3E}">
        <p14:creationId xmlns:p14="http://schemas.microsoft.com/office/powerpoint/2010/main" val="29829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2"/>
            <a:ext cx="8712968" cy="5544616"/>
          </a:xfrm>
        </p:spPr>
        <p:txBody>
          <a:bodyPr>
            <a:normAutofit/>
          </a:bodyPr>
          <a:lstStyle/>
          <a:p>
            <a:r>
              <a:rPr lang="en-GB" sz="2800" dirty="0"/>
              <a:t>On the one hand, it’s far too early to make serious predictions, there are lots of interesting details that make 2022 a fascinating looming election.  This vid gives insights into the states/districts that make the mid-terms so important. Also analysis of ‘math’ of winning the mid-terms:</a:t>
            </a:r>
          </a:p>
          <a:p>
            <a:pPr marL="0" indent="0">
              <a:buNone/>
            </a:pPr>
            <a:r>
              <a:rPr lang="en-GB" sz="2000" dirty="0">
                <a:hlinkClick r:id="rId2"/>
              </a:rPr>
              <a:t>Midterms 2022: Where Both Parties Stand on Abortion, Immigration and More | WSJ – YouTube</a:t>
            </a:r>
            <a:endParaRPr lang="en-GB" sz="2000" dirty="0"/>
          </a:p>
          <a:p>
            <a:r>
              <a:rPr lang="en-GB" sz="2800" dirty="0"/>
              <a:t>And where are things now (end Sept’22)? </a:t>
            </a:r>
          </a:p>
          <a:p>
            <a:pPr marL="0" indent="0">
              <a:buNone/>
            </a:pPr>
            <a:r>
              <a:rPr lang="en-GB" sz="2800" dirty="0"/>
              <a:t>… Let’s go to Steve </a:t>
            </a:r>
            <a:r>
              <a:rPr lang="en-GB" sz="2800" dirty="0" err="1"/>
              <a:t>Kornacki</a:t>
            </a:r>
            <a:r>
              <a:rPr lang="en-GB" sz="2800" dirty="0"/>
              <a:t> and the Big Board: </a:t>
            </a:r>
          </a:p>
          <a:p>
            <a:pPr marL="0" indent="0">
              <a:buNone/>
            </a:pPr>
            <a:endParaRPr lang="en-GB" sz="2000" dirty="0">
              <a:hlinkClick r:id="rId3"/>
            </a:endParaRPr>
          </a:p>
          <a:p>
            <a:pPr marL="0" indent="0">
              <a:buNone/>
            </a:pPr>
            <a:r>
              <a:rPr lang="en-GB" sz="2000" dirty="0" err="1">
                <a:hlinkClick r:id="rId3"/>
              </a:rPr>
              <a:t>Kornacki</a:t>
            </a:r>
            <a:r>
              <a:rPr lang="en-GB" sz="2000" dirty="0">
                <a:hlinkClick r:id="rId3"/>
              </a:rPr>
              <a:t> Unpacks The Hypothetical Model Used In The Latest NBC News Poll – YouTube</a:t>
            </a:r>
            <a:endParaRPr lang="en-GB" sz="2000" dirty="0"/>
          </a:p>
          <a:p>
            <a:pPr marL="0" indent="0">
              <a:buNone/>
            </a:pPr>
            <a:endParaRPr lang="en-GB" sz="2800" dirty="0"/>
          </a:p>
          <a:p>
            <a:endParaRPr lang="en-GB" sz="2800" dirty="0"/>
          </a:p>
        </p:txBody>
      </p:sp>
      <p:sp>
        <p:nvSpPr>
          <p:cNvPr id="4" name="Title 1"/>
          <p:cNvSpPr>
            <a:spLocks noGrp="1"/>
          </p:cNvSpPr>
          <p:nvPr>
            <p:ph type="title"/>
          </p:nvPr>
        </p:nvSpPr>
        <p:spPr/>
        <p:txBody>
          <a:bodyPr>
            <a:normAutofit/>
          </a:bodyPr>
          <a:lstStyle/>
          <a:p>
            <a:r>
              <a:rPr lang="en-GB" sz="4000" b="1" dirty="0"/>
              <a:t>2022 Mid-term projections</a:t>
            </a:r>
          </a:p>
        </p:txBody>
      </p:sp>
      <p:pic>
        <p:nvPicPr>
          <p:cNvPr id="2" name="Picture 1">
            <a:extLst>
              <a:ext uri="{FF2B5EF4-FFF2-40B4-BE49-F238E27FC236}">
                <a16:creationId xmlns:a16="http://schemas.microsoft.com/office/drawing/2014/main" id="{71010293-8E97-1D6B-365A-36977B824120}"/>
              </a:ext>
            </a:extLst>
          </p:cNvPr>
          <p:cNvPicPr>
            <a:picLocks noChangeAspect="1"/>
          </p:cNvPicPr>
          <p:nvPr/>
        </p:nvPicPr>
        <p:blipFill rotWithShape="1">
          <a:blip r:embed="rId4"/>
          <a:srcRect l="62600" t="2400" r="9051" b="20601"/>
          <a:stretch/>
        </p:blipFill>
        <p:spPr>
          <a:xfrm rot="454734">
            <a:off x="7419585" y="4198922"/>
            <a:ext cx="1011769" cy="1545758"/>
          </a:xfrm>
          <a:prstGeom prst="rect">
            <a:avLst/>
          </a:prstGeom>
        </p:spPr>
      </p:pic>
      <p:sp>
        <p:nvSpPr>
          <p:cNvPr id="5" name="Heart 4">
            <a:extLst>
              <a:ext uri="{FF2B5EF4-FFF2-40B4-BE49-F238E27FC236}">
                <a16:creationId xmlns:a16="http://schemas.microsoft.com/office/drawing/2014/main" id="{BBE21E2E-6BBC-37B8-FDB7-E563AD948422}"/>
              </a:ext>
            </a:extLst>
          </p:cNvPr>
          <p:cNvSpPr/>
          <p:nvPr/>
        </p:nvSpPr>
        <p:spPr>
          <a:xfrm rot="20838215">
            <a:off x="7172466" y="4519478"/>
            <a:ext cx="435912" cy="48239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99C0DE5-4A95-D931-9762-F760221D4278}"/>
              </a:ext>
            </a:extLst>
          </p:cNvPr>
          <p:cNvPicPr>
            <a:picLocks noChangeAspect="1"/>
          </p:cNvPicPr>
          <p:nvPr/>
        </p:nvPicPr>
        <p:blipFill>
          <a:blip r:embed="rId5"/>
          <a:stretch>
            <a:fillRect/>
          </a:stretch>
        </p:blipFill>
        <p:spPr>
          <a:xfrm rot="1560285">
            <a:off x="8361837" y="4215321"/>
            <a:ext cx="469433" cy="524301"/>
          </a:xfrm>
          <a:prstGeom prst="rect">
            <a:avLst/>
          </a:prstGeom>
        </p:spPr>
      </p:pic>
      <p:sp>
        <p:nvSpPr>
          <p:cNvPr id="7" name="Heart 6">
            <a:extLst>
              <a:ext uri="{FF2B5EF4-FFF2-40B4-BE49-F238E27FC236}">
                <a16:creationId xmlns:a16="http://schemas.microsoft.com/office/drawing/2014/main" id="{E2F2B583-9794-FE5A-9B53-897060197929}"/>
              </a:ext>
            </a:extLst>
          </p:cNvPr>
          <p:cNvSpPr/>
          <p:nvPr/>
        </p:nvSpPr>
        <p:spPr>
          <a:xfrm rot="1597695">
            <a:off x="8112959" y="5420051"/>
            <a:ext cx="435912" cy="48239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218506"/>
      </p:ext>
    </p:extLst>
  </p:cSld>
  <p:clrMapOvr>
    <a:masterClrMapping/>
  </p:clrMapOvr>
</p:sld>
</file>

<file path=ppt/theme/theme1.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9292</TotalTime>
  <Words>982</Words>
  <Application>Microsoft Office PowerPoint</Application>
  <PresentationFormat>On-screen Show (4:3)</PresentationFormat>
  <Paragraphs>110</Paragraphs>
  <Slides>15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Demo &amp; Part: 5.2 Key Ides &amp; Principles of the Republican &amp; Democratic Parties</vt:lpstr>
      <vt:lpstr>Democratic Party Values</vt:lpstr>
      <vt:lpstr>Republican Party Values</vt:lpstr>
      <vt:lpstr>Spot the Policy Differences!</vt:lpstr>
      <vt:lpstr>Some Demographic Distinctions</vt:lpstr>
      <vt:lpstr>Regional &amp; Geographic Differences</vt:lpstr>
      <vt:lpstr>Regional &amp; Geographic Differences</vt:lpstr>
      <vt:lpstr>Mid-term elections 2022</vt:lpstr>
      <vt:lpstr>2022 Mid-term projections</vt:lpstr>
      <vt:lpstr>2022 midterms – issues</vt:lpstr>
      <vt:lpstr>State of the Union</vt:lpstr>
      <vt:lpstr>Political Party Factions</vt:lpstr>
      <vt:lpstr>Coalition of supporters &amp; demographics in each party</vt:lpstr>
      <vt:lpstr>PowerPoint Presentation</vt:lpstr>
      <vt:lpstr>The current state of play in the capitol</vt:lpstr>
    </vt:vector>
  </TitlesOfParts>
  <Company>Loughborough Endowed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Parties</dc:title>
  <dc:creator>Administrator</dc:creator>
  <cp:lastModifiedBy>M. Dawkins</cp:lastModifiedBy>
  <cp:revision>54</cp:revision>
  <cp:lastPrinted>2014-05-16T15:53:20Z</cp:lastPrinted>
  <dcterms:created xsi:type="dcterms:W3CDTF">2014-05-16T10:58:32Z</dcterms:created>
  <dcterms:modified xsi:type="dcterms:W3CDTF">2022-09-29T16:07:40Z</dcterms:modified>
</cp:coreProperties>
</file>